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5455" autoAdjust="0"/>
  </p:normalViewPr>
  <p:slideViewPr>
    <p:cSldViewPr snapToGrid="0">
      <p:cViewPr varScale="1">
        <p:scale>
          <a:sx n="87" d="100"/>
          <a:sy n="87" d="100"/>
        </p:scale>
        <p:origin x="6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395A78E-D02D-4BE9-A86C-1C151964595C}" type="datetimeFigureOut">
              <a:rPr lang="hr-HR" smtClean="0"/>
              <a:t>9.10.2019.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3188D2A-96A4-4940-B392-F116932402C4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235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5A78E-D02D-4BE9-A86C-1C151964595C}" type="datetimeFigureOut">
              <a:rPr lang="hr-HR" smtClean="0"/>
              <a:t>9.10.2019.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8D2A-96A4-4940-B392-F116932402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1012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5A78E-D02D-4BE9-A86C-1C151964595C}" type="datetimeFigureOut">
              <a:rPr lang="hr-HR" smtClean="0"/>
              <a:t>9.10.2019.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8D2A-96A4-4940-B392-F116932402C4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826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5A78E-D02D-4BE9-A86C-1C151964595C}" type="datetimeFigureOut">
              <a:rPr lang="hr-HR" smtClean="0"/>
              <a:t>9.10.2019.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8D2A-96A4-4940-B392-F116932402C4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660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5A78E-D02D-4BE9-A86C-1C151964595C}" type="datetimeFigureOut">
              <a:rPr lang="hr-HR" smtClean="0"/>
              <a:t>9.10.2019.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8D2A-96A4-4940-B392-F116932402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6295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5A78E-D02D-4BE9-A86C-1C151964595C}" type="datetimeFigureOut">
              <a:rPr lang="hr-HR" smtClean="0"/>
              <a:t>9.10.2019.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8D2A-96A4-4940-B392-F116932402C4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638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5A78E-D02D-4BE9-A86C-1C151964595C}" type="datetimeFigureOut">
              <a:rPr lang="hr-HR" smtClean="0"/>
              <a:t>9.10.2019.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8D2A-96A4-4940-B392-F116932402C4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690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5A78E-D02D-4BE9-A86C-1C151964595C}" type="datetimeFigureOut">
              <a:rPr lang="hr-HR" smtClean="0"/>
              <a:t>9.10.2019.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8D2A-96A4-4940-B392-F116932402C4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777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5A78E-D02D-4BE9-A86C-1C151964595C}" type="datetimeFigureOut">
              <a:rPr lang="hr-HR" smtClean="0"/>
              <a:t>9.10.2019.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8D2A-96A4-4940-B392-F116932402C4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588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5A78E-D02D-4BE9-A86C-1C151964595C}" type="datetimeFigureOut">
              <a:rPr lang="hr-HR" smtClean="0"/>
              <a:t>9.10.2019.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8D2A-96A4-4940-B392-F116932402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8080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5A78E-D02D-4BE9-A86C-1C151964595C}" type="datetimeFigureOut">
              <a:rPr lang="hr-HR" smtClean="0"/>
              <a:t>9.10.2019.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8D2A-96A4-4940-B392-F116932402C4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78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5A78E-D02D-4BE9-A86C-1C151964595C}" type="datetimeFigureOut">
              <a:rPr lang="hr-HR" smtClean="0"/>
              <a:t>9.10.2019.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8D2A-96A4-4940-B392-F116932402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4683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5A78E-D02D-4BE9-A86C-1C151964595C}" type="datetimeFigureOut">
              <a:rPr lang="hr-HR" smtClean="0"/>
              <a:t>9.10.2019.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8D2A-96A4-4940-B392-F116932402C4}" type="slidenum">
              <a:rPr lang="hr-HR" smtClean="0"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459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5A78E-D02D-4BE9-A86C-1C151964595C}" type="datetimeFigureOut">
              <a:rPr lang="hr-HR" smtClean="0"/>
              <a:t>9.10.2019.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8D2A-96A4-4940-B392-F116932402C4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984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5A78E-D02D-4BE9-A86C-1C151964595C}" type="datetimeFigureOut">
              <a:rPr lang="hr-HR" smtClean="0"/>
              <a:t>9.10.2019.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8D2A-96A4-4940-B392-F116932402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1987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5A78E-D02D-4BE9-A86C-1C151964595C}" type="datetimeFigureOut">
              <a:rPr lang="hr-HR" smtClean="0"/>
              <a:t>9.10.2019.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8D2A-96A4-4940-B392-F116932402C4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686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5A78E-D02D-4BE9-A86C-1C151964595C}" type="datetimeFigureOut">
              <a:rPr lang="hr-HR" smtClean="0"/>
              <a:t>9.10.2019.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8D2A-96A4-4940-B392-F116932402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5092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395A78E-D02D-4BE9-A86C-1C151964595C}" type="datetimeFigureOut">
              <a:rPr lang="hr-HR" smtClean="0"/>
              <a:t>9.10.2019.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3188D2A-96A4-4940-B392-F116932402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396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Struktura prve terapijske seanse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18654" y="5537199"/>
            <a:ext cx="6815669" cy="1320802"/>
          </a:xfrm>
        </p:spPr>
        <p:txBody>
          <a:bodyPr/>
          <a:lstStyle/>
          <a:p>
            <a:pPr algn="r"/>
            <a:r>
              <a:rPr lang="hr-HR" dirty="0" smtClean="0"/>
              <a:t>Ira Brezak</a:t>
            </a:r>
          </a:p>
          <a:p>
            <a:pPr algn="r"/>
            <a:r>
              <a:rPr lang="hr-HR" dirty="0" smtClean="0"/>
              <a:t>12.10.2019.</a:t>
            </a:r>
          </a:p>
          <a:p>
            <a:pPr algn="r"/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277" y="3507850"/>
            <a:ext cx="5145909" cy="315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79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Očekivanja od terapije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naglašavanje metodičnosti i racionalnosti ove terapije</a:t>
            </a:r>
          </a:p>
          <a:p>
            <a:r>
              <a:rPr lang="hr-HR" dirty="0" smtClean="0"/>
              <a:t>prenošenje poruke o jednakoj odgovornosti pacijenta i terapeuta za napredak</a:t>
            </a:r>
          </a:p>
          <a:p>
            <a:r>
              <a:rPr lang="hr-HR" dirty="0" smtClean="0"/>
              <a:t>poželjno ponuditi pacijentu procjenu trajanja terapije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11911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Educiranje pacijenta o njegovom poremećaju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pacijenti žele znati svoju dijagnozu, potvrdu da nisu ludi i da je terapeut već pomogao ljudima sa sličnim problemima</a:t>
            </a:r>
          </a:p>
          <a:p>
            <a:r>
              <a:rPr lang="hr-HR" dirty="0" smtClean="0"/>
              <a:t>izbjegavati dijagnozu poremećaju ličnosti → općeniti opis</a:t>
            </a:r>
          </a:p>
          <a:p>
            <a:r>
              <a:rPr lang="hr-HR" dirty="0" smtClean="0"/>
              <a:t>dati pacijentu osnovne informacije o </a:t>
            </a:r>
            <a:r>
              <a:rPr lang="hr-HR" dirty="0"/>
              <a:t>poremećaju </a:t>
            </a:r>
            <a:r>
              <a:rPr lang="hr-HR" dirty="0" smtClean="0"/>
              <a:t>→ smanjenje samokritičnosti</a:t>
            </a:r>
          </a:p>
          <a:p>
            <a:r>
              <a:rPr lang="hr-HR" dirty="0" smtClean="0"/>
              <a:t>dodatni materijali za čitanje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93311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Sažetak i zadavanje domaće zadaće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rezimirati i naglasiti važne točne </a:t>
            </a:r>
            <a:r>
              <a:rPr lang="hr-HR" dirty="0"/>
              <a:t>u seansi </a:t>
            </a:r>
            <a:r>
              <a:rPr lang="hr-HR" dirty="0" smtClean="0"/>
              <a:t>→ s vremenom ohrabriti pacijenta da to čini sam </a:t>
            </a:r>
          </a:p>
          <a:p>
            <a:r>
              <a:rPr lang="hr-HR" dirty="0" smtClean="0"/>
              <a:t>pregled dogovora oko domaće zadaće</a:t>
            </a:r>
          </a:p>
          <a:p>
            <a:pPr lvl="1"/>
            <a:r>
              <a:rPr lang="hr-HR" dirty="0" smtClean="0"/>
              <a:t>provjera može li pacijent uspješno obaviti domaću zadaću (povlačenje dijela zadaće)</a:t>
            </a:r>
          </a:p>
          <a:p>
            <a:pPr lvl="1"/>
            <a:r>
              <a:rPr lang="hr-HR" dirty="0" smtClean="0"/>
              <a:t>razlika između terapijske i školske domaće zadaće</a:t>
            </a:r>
          </a:p>
          <a:p>
            <a:pPr lvl="1"/>
            <a:r>
              <a:rPr lang="hr-HR" dirty="0" smtClean="0"/>
              <a:t>ako je potrebno, pronalaženje prihvatljivijeg termina (npr. ‘’samopomažuće aktivnosti’’)</a:t>
            </a:r>
          </a:p>
          <a:p>
            <a:r>
              <a:rPr lang="hr-HR" dirty="0" smtClean="0"/>
              <a:t>uobičajene zadaće: psihoedukacija, aktivnost motrenja i/ili planiranja i pravljenja rasporeda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73547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Povratna informacija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verbalna ili pismeno izvješće</a:t>
            </a:r>
          </a:p>
          <a:p>
            <a:r>
              <a:rPr lang="hr-HR" dirty="0" smtClean="0"/>
              <a:t>svrha:</a:t>
            </a:r>
          </a:p>
          <a:p>
            <a:pPr lvl="1"/>
            <a:r>
              <a:rPr lang="hr-HR" dirty="0" smtClean="0"/>
              <a:t>prenošenje poruke da je terapeutu stalo do pacijentovog mišljenja</a:t>
            </a:r>
          </a:p>
          <a:p>
            <a:pPr lvl="1"/>
            <a:r>
              <a:rPr lang="hr-HR" dirty="0" smtClean="0"/>
              <a:t>razrješavanje nesporazuma</a:t>
            </a:r>
          </a:p>
          <a:p>
            <a:pPr lvl="1"/>
            <a:r>
              <a:rPr lang="hr-HR" dirty="0" smtClean="0"/>
              <a:t>jačanje terapijskog saveza</a:t>
            </a:r>
          </a:p>
          <a:p>
            <a:pPr lvl="1"/>
            <a:r>
              <a:rPr lang="hr-HR" dirty="0" smtClean="0"/>
              <a:t>demonstracija razumijevanja i empatije → suradnja i povjerenje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79121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Literatura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Beck, J. (2011). </a:t>
            </a:r>
            <a:r>
              <a:rPr lang="hr-HR" i="1" dirty="0"/>
              <a:t>Kognitivna terapija - osnove, educiranje i uvježbavanje</a:t>
            </a:r>
            <a:r>
              <a:rPr lang="hr-HR" dirty="0"/>
              <a:t>. Jastrebarsko: Naklada </a:t>
            </a:r>
            <a:r>
              <a:rPr lang="hr-HR" dirty="0" smtClean="0"/>
              <a:t>Slap.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18427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2653277"/>
            <a:ext cx="9601196" cy="1303867"/>
          </a:xfrm>
        </p:spPr>
        <p:txBody>
          <a:bodyPr/>
          <a:lstStyle/>
          <a:p>
            <a:r>
              <a:rPr lang="hr-HR" dirty="0" smtClean="0"/>
              <a:t>Hvala na pažnji! </a:t>
            </a:r>
            <a:r>
              <a:rPr lang="hr-HR" dirty="0" smtClean="0">
                <a:sym typeface="Wingdings" panose="05000000000000000000" pitchFamily="2" charset="2"/>
              </a:rPr>
              <a:t>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49732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Glavni cilj terapeuta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učiniti terapijski proces razumljivim i pacijentu i terapeutu</a:t>
            </a:r>
          </a:p>
          <a:p>
            <a:r>
              <a:rPr lang="hr-HR" dirty="0" smtClean="0"/>
              <a:t>što efikasnije voditi terapiju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31824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Ciljevi inicijalne seanse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27890"/>
            <a:ext cx="9601196" cy="3447978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eriod"/>
            </a:pPr>
            <a:r>
              <a:rPr lang="hr-HR" dirty="0" smtClean="0"/>
              <a:t>uspostavljanje </a:t>
            </a:r>
            <a:r>
              <a:rPr lang="hr-HR" dirty="0"/>
              <a:t>povjerenja i suradnje </a:t>
            </a:r>
            <a:endParaRPr lang="hr-HR" dirty="0" smtClean="0"/>
          </a:p>
          <a:p>
            <a:pPr marL="457200" indent="-457200">
              <a:buAutoNum type="arabicPeriod"/>
            </a:pPr>
            <a:r>
              <a:rPr lang="hr-HR" dirty="0"/>
              <a:t>u</a:t>
            </a:r>
            <a:r>
              <a:rPr lang="hr-HR" dirty="0" smtClean="0"/>
              <a:t>poznavanje </a:t>
            </a:r>
            <a:r>
              <a:rPr lang="hr-HR" dirty="0"/>
              <a:t>pacijenta s kognitivnom terapijom </a:t>
            </a:r>
            <a:endParaRPr lang="hr-HR" dirty="0" smtClean="0"/>
          </a:p>
          <a:p>
            <a:pPr marL="457200" indent="-457200">
              <a:buAutoNum type="arabicPeriod"/>
            </a:pPr>
            <a:r>
              <a:rPr lang="hr-HR" dirty="0"/>
              <a:t>e</a:t>
            </a:r>
            <a:r>
              <a:rPr lang="hr-HR" dirty="0" smtClean="0"/>
              <a:t>duciranje </a:t>
            </a:r>
            <a:r>
              <a:rPr lang="hr-HR" dirty="0"/>
              <a:t>pacijenta o poremećaju, kognitivnom modelu i terapijskom </a:t>
            </a:r>
            <a:r>
              <a:rPr lang="hr-HR" dirty="0" smtClean="0"/>
              <a:t>postupku</a:t>
            </a:r>
          </a:p>
          <a:p>
            <a:pPr marL="457200" indent="-457200">
              <a:buAutoNum type="arabicPeriod"/>
            </a:pPr>
            <a:r>
              <a:rPr lang="hr-HR" dirty="0"/>
              <a:t>n</a:t>
            </a:r>
            <a:r>
              <a:rPr lang="hr-HR" dirty="0" smtClean="0"/>
              <a:t>ormaliziranje </a:t>
            </a:r>
            <a:r>
              <a:rPr lang="hr-HR" dirty="0"/>
              <a:t>pacijentovih teškoća i ulijevanje nade </a:t>
            </a:r>
            <a:endParaRPr lang="hr-HR" dirty="0" smtClean="0"/>
          </a:p>
          <a:p>
            <a:pPr marL="457200" indent="-457200">
              <a:buAutoNum type="arabicPeriod"/>
            </a:pPr>
            <a:r>
              <a:rPr lang="hr-HR" dirty="0"/>
              <a:t>o</a:t>
            </a:r>
            <a:r>
              <a:rPr lang="hr-HR" dirty="0" smtClean="0"/>
              <a:t>tkrivanje </a:t>
            </a:r>
            <a:r>
              <a:rPr lang="hr-HR" dirty="0"/>
              <a:t>(i po potrebi ispravljanje) pacijentovih očekivanja od </a:t>
            </a:r>
            <a:r>
              <a:rPr lang="hr-HR" dirty="0" smtClean="0"/>
              <a:t>terapije</a:t>
            </a:r>
          </a:p>
          <a:p>
            <a:pPr marL="457200" indent="-457200">
              <a:buAutoNum type="arabicPeriod"/>
            </a:pPr>
            <a:r>
              <a:rPr lang="hr-HR" dirty="0"/>
              <a:t>p</a:t>
            </a:r>
            <a:r>
              <a:rPr lang="hr-HR" dirty="0" smtClean="0"/>
              <a:t>rikupljanje </a:t>
            </a:r>
            <a:r>
              <a:rPr lang="hr-HR" dirty="0"/>
              <a:t>dodatnih informacija o pacijentovim poteškoćama </a:t>
            </a:r>
            <a:endParaRPr lang="hr-HR" dirty="0" smtClean="0"/>
          </a:p>
          <a:p>
            <a:pPr marL="457200" indent="-457200">
              <a:buAutoNum type="arabicPeriod"/>
            </a:pPr>
            <a:r>
              <a:rPr lang="hr-HR" dirty="0"/>
              <a:t>u</a:t>
            </a:r>
            <a:r>
              <a:rPr lang="hr-HR" dirty="0" smtClean="0"/>
              <a:t>potreba </a:t>
            </a:r>
            <a:r>
              <a:rPr lang="hr-HR" dirty="0"/>
              <a:t>tih informacija radi sastavljanja liste ciljeva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2571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Preporučljiva struktura inicijalne seanse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385847"/>
            <a:ext cx="9601196" cy="3857297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hr-HR" dirty="0"/>
              <a:t>s</a:t>
            </a:r>
            <a:r>
              <a:rPr lang="hr-HR" dirty="0" smtClean="0"/>
              <a:t>astavljanje </a:t>
            </a:r>
            <a:r>
              <a:rPr lang="hr-HR" dirty="0"/>
              <a:t>dnevnog reda (i osiguravanje objašnjenja za takav </a:t>
            </a:r>
            <a:r>
              <a:rPr lang="hr-HR" dirty="0" smtClean="0"/>
              <a:t>postupak)</a:t>
            </a:r>
          </a:p>
          <a:p>
            <a:pPr marL="457200" indent="-457200">
              <a:buAutoNum type="arabicPeriod"/>
            </a:pPr>
            <a:r>
              <a:rPr lang="hr-HR" dirty="0"/>
              <a:t>p</a:t>
            </a:r>
            <a:r>
              <a:rPr lang="hr-HR" dirty="0" smtClean="0"/>
              <a:t>rovjera </a:t>
            </a:r>
            <a:r>
              <a:rPr lang="hr-HR" dirty="0"/>
              <a:t>raspoloženja (uključujući i rezultate objektivnog </a:t>
            </a:r>
            <a:r>
              <a:rPr lang="hr-HR" dirty="0" smtClean="0"/>
              <a:t>mjerenja)</a:t>
            </a:r>
          </a:p>
          <a:p>
            <a:pPr marL="457200" indent="-457200">
              <a:buAutoNum type="arabicPeriod"/>
            </a:pPr>
            <a:r>
              <a:rPr lang="hr-HR" dirty="0"/>
              <a:t>k</a:t>
            </a:r>
            <a:r>
              <a:rPr lang="hr-HR" dirty="0" smtClean="0"/>
              <a:t>ratki </a:t>
            </a:r>
            <a:r>
              <a:rPr lang="hr-HR" dirty="0"/>
              <a:t>pregled iznijetih problema i sređivanje </a:t>
            </a:r>
            <a:r>
              <a:rPr lang="hr-HR" dirty="0" smtClean="0"/>
              <a:t>podataka</a:t>
            </a:r>
          </a:p>
          <a:p>
            <a:pPr marL="457200" indent="-457200">
              <a:buAutoNum type="arabicPeriod"/>
            </a:pPr>
            <a:r>
              <a:rPr lang="hr-HR" dirty="0"/>
              <a:t>i</a:t>
            </a:r>
            <a:r>
              <a:rPr lang="hr-HR" dirty="0" smtClean="0"/>
              <a:t>dentificiranje </a:t>
            </a:r>
            <a:r>
              <a:rPr lang="hr-HR" dirty="0"/>
              <a:t>problema i postavljanje ciljeva </a:t>
            </a:r>
            <a:endParaRPr lang="hr-HR" dirty="0" smtClean="0"/>
          </a:p>
          <a:p>
            <a:pPr marL="457200" indent="-457200">
              <a:buAutoNum type="arabicPeriod"/>
            </a:pPr>
            <a:r>
              <a:rPr lang="hr-HR" dirty="0" smtClean="0"/>
              <a:t>educiranje </a:t>
            </a:r>
            <a:r>
              <a:rPr lang="hr-HR" dirty="0"/>
              <a:t>pacijenta o kognitivnom modelu </a:t>
            </a:r>
            <a:endParaRPr lang="hr-HR" dirty="0" smtClean="0"/>
          </a:p>
          <a:p>
            <a:pPr marL="457200" indent="-457200">
              <a:buAutoNum type="arabicPeriod"/>
            </a:pPr>
            <a:r>
              <a:rPr lang="hr-HR" dirty="0"/>
              <a:t>o</a:t>
            </a:r>
            <a:r>
              <a:rPr lang="hr-HR" dirty="0" smtClean="0"/>
              <a:t>tkrivanje </a:t>
            </a:r>
            <a:r>
              <a:rPr lang="hr-HR" dirty="0"/>
              <a:t>pacijentovih očekivanja </a:t>
            </a:r>
            <a:endParaRPr lang="hr-HR" dirty="0" smtClean="0"/>
          </a:p>
          <a:p>
            <a:pPr marL="457200" indent="-457200">
              <a:buAutoNum type="arabicPeriod"/>
            </a:pPr>
            <a:r>
              <a:rPr lang="hr-HR" dirty="0"/>
              <a:t>e</a:t>
            </a:r>
            <a:r>
              <a:rPr lang="hr-HR" dirty="0" smtClean="0"/>
              <a:t>duciranje </a:t>
            </a:r>
            <a:r>
              <a:rPr lang="hr-HR" dirty="0"/>
              <a:t>pacijenta o njegovom poremećaju </a:t>
            </a:r>
            <a:endParaRPr lang="hr-HR" dirty="0" smtClean="0"/>
          </a:p>
          <a:p>
            <a:pPr marL="457200" indent="-457200">
              <a:buAutoNum type="arabicPeriod"/>
            </a:pPr>
            <a:r>
              <a:rPr lang="hr-HR" dirty="0"/>
              <a:t>osiguravanje sažetka </a:t>
            </a:r>
            <a:r>
              <a:rPr lang="hr-HR" dirty="0" smtClean="0"/>
              <a:t>i zadavanje </a:t>
            </a:r>
            <a:r>
              <a:rPr lang="hr-HR" dirty="0"/>
              <a:t>domaće zadaće </a:t>
            </a:r>
            <a:endParaRPr lang="hr-HR" dirty="0" smtClean="0"/>
          </a:p>
          <a:p>
            <a:pPr marL="457200" indent="-457200">
              <a:buAutoNum type="arabicPeriod"/>
            </a:pPr>
            <a:r>
              <a:rPr lang="hr-HR" dirty="0" smtClean="0"/>
              <a:t>povratna </a:t>
            </a:r>
            <a:r>
              <a:rPr lang="hr-HR" dirty="0"/>
              <a:t>informacija </a:t>
            </a:r>
          </a:p>
          <a:p>
            <a:endParaRPr lang="hr-HR" dirty="0"/>
          </a:p>
        </p:txBody>
      </p:sp>
      <p:sp>
        <p:nvSpPr>
          <p:cNvPr id="4" name="Oval 3"/>
          <p:cNvSpPr/>
          <p:nvPr/>
        </p:nvSpPr>
        <p:spPr>
          <a:xfrm>
            <a:off x="6641145" y="3300246"/>
            <a:ext cx="4614041" cy="22807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hr-HR" dirty="0"/>
          </a:p>
        </p:txBody>
      </p:sp>
      <p:sp>
        <p:nvSpPr>
          <p:cNvPr id="5" name="Rectangle 4"/>
          <p:cNvSpPr/>
          <p:nvPr/>
        </p:nvSpPr>
        <p:spPr>
          <a:xfrm>
            <a:off x="7266510" y="3678619"/>
            <a:ext cx="336331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POSEBNE NAPOMENE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r-HR" dirty="0" smtClean="0"/>
              <a:t>farmakoterapija/ovisnosti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r-HR" dirty="0" smtClean="0"/>
              <a:t>procjena stupnja suicidalnosti – krizne intervencije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r-HR" dirty="0" smtClean="0"/>
              <a:t>povjerenje i odnos s pacijentom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1634691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</a:t>
            </a:r>
            <a:r>
              <a:rPr lang="hr-HR" dirty="0" smtClean="0"/>
              <a:t>astavljanje dnevnog reda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preporučljivo dati pacijentu kratko objašnjenje za dnevni red</a:t>
            </a:r>
          </a:p>
          <a:p>
            <a:r>
              <a:rPr lang="hr-HR" dirty="0" smtClean="0"/>
              <a:t>svrha dnevnog reda:</a:t>
            </a:r>
          </a:p>
          <a:p>
            <a:pPr lvl="1"/>
            <a:r>
              <a:rPr lang="hr-HR" dirty="0" smtClean="0"/>
              <a:t>čini terapijski proces razumljivijim pacijentu</a:t>
            </a:r>
          </a:p>
          <a:p>
            <a:pPr lvl="1"/>
            <a:r>
              <a:rPr lang="hr-HR" dirty="0" smtClean="0"/>
              <a:t>aktivno sudjelovanje pacijenta na strukturiran i produktivan način</a:t>
            </a:r>
          </a:p>
          <a:p>
            <a:pPr lvl="1"/>
            <a:r>
              <a:rPr lang="hr-HR" dirty="0" smtClean="0"/>
              <a:t>usmjeravanje na teme od važnosti za pacijenta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2623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Provjera raspoloženja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pacijentovo subjektivno izvješće</a:t>
            </a:r>
          </a:p>
          <a:p>
            <a:r>
              <a:rPr lang="hr-HR" dirty="0" smtClean="0"/>
              <a:t>objektivni upitnici: Beckove skale depresije, anksioznosti i beznađa</a:t>
            </a:r>
          </a:p>
          <a:p>
            <a:pPr lvl="1"/>
            <a:r>
              <a:rPr lang="hr-HR" dirty="0" smtClean="0"/>
              <a:t>obratiti pozornost na čestice vezane za suicidanost i beznađe</a:t>
            </a:r>
          </a:p>
          <a:p>
            <a:pPr lvl="1"/>
            <a:r>
              <a:rPr lang="hr-HR" dirty="0" smtClean="0"/>
              <a:t>grafički prikaz rezultata</a:t>
            </a:r>
          </a:p>
          <a:p>
            <a:r>
              <a:rPr lang="hr-HR" dirty="0" smtClean="0"/>
              <a:t>ostali načini procjene raspoloženja:</a:t>
            </a:r>
          </a:p>
          <a:p>
            <a:pPr lvl="1"/>
            <a:r>
              <a:rPr lang="hr-HR" dirty="0" smtClean="0"/>
              <a:t>skala od 0 do 100</a:t>
            </a:r>
          </a:p>
          <a:p>
            <a:pPr lvl="1"/>
            <a:r>
              <a:rPr lang="hr-HR" dirty="0" smtClean="0"/>
              <a:t>rangiranje u tri kategorije (nisko, srednje, jako)</a:t>
            </a:r>
          </a:p>
          <a:p>
            <a:pPr lvl="1"/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44794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Kratki pregled iznijetih problema i sređivanje podataka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kratki osvrt na pacijentovo iznošenje problema</a:t>
            </a:r>
          </a:p>
          <a:p>
            <a:r>
              <a:rPr lang="hr-HR" dirty="0" smtClean="0"/>
              <a:t>provjera najnovijih podataka</a:t>
            </a:r>
          </a:p>
          <a:p>
            <a:endParaRPr lang="hr-HR" dirty="0"/>
          </a:p>
        </p:txBody>
      </p:sp>
      <p:sp>
        <p:nvSpPr>
          <p:cNvPr id="4" name="Oval 3"/>
          <p:cNvSpPr/>
          <p:nvPr/>
        </p:nvSpPr>
        <p:spPr>
          <a:xfrm>
            <a:off x="7147035" y="3195144"/>
            <a:ext cx="3069020" cy="19023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hr-HR" dirty="0"/>
          </a:p>
        </p:txBody>
      </p:sp>
      <p:sp>
        <p:nvSpPr>
          <p:cNvPr id="5" name="Rectangle 4"/>
          <p:cNvSpPr/>
          <p:nvPr/>
        </p:nvSpPr>
        <p:spPr>
          <a:xfrm>
            <a:off x="7630509" y="3454400"/>
            <a:ext cx="2133601" cy="13278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r-HR" dirty="0" smtClean="0"/>
              <a:t>rizik za suicid?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r-HR" dirty="0" smtClean="0"/>
              <a:t>promjena u odnosu na početnu procjenu?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1245345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Identificiranje problema i postavljanje ciljeva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preoblikovanje problema u terapijske ciljeve</a:t>
            </a:r>
          </a:p>
          <a:p>
            <a:r>
              <a:rPr lang="hr-HR" dirty="0" smtClean="0"/>
              <a:t>angažiranje pacijenta u pisanju</a:t>
            </a:r>
          </a:p>
          <a:p>
            <a:r>
              <a:rPr lang="hr-HR" dirty="0" smtClean="0"/>
              <a:t>određivanje ciljeva u bihevioralnim terminima</a:t>
            </a:r>
          </a:p>
          <a:p>
            <a:r>
              <a:rPr lang="hr-HR" dirty="0" smtClean="0"/>
              <a:t>domaća zadaća: dorada liste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86984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Educiranje pacijenta o kognitivnom modelu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17379"/>
            <a:ext cx="9601196" cy="3458489"/>
          </a:xfrm>
        </p:spPr>
        <p:txBody>
          <a:bodyPr>
            <a:normAutofit fontScale="92500"/>
          </a:bodyPr>
          <a:lstStyle/>
          <a:p>
            <a:r>
              <a:rPr lang="hr-HR" dirty="0" smtClean="0"/>
              <a:t>važan cilj kognitivne terapije: naučiti pacijenta da postane svoj kognitivni terapeut</a:t>
            </a:r>
          </a:p>
          <a:p>
            <a:r>
              <a:rPr lang="hr-HR" dirty="0" smtClean="0"/>
              <a:t>otkrivanje i ispravljanje onoga što pacijent zna o ovoj terapiji</a:t>
            </a:r>
          </a:p>
          <a:p>
            <a:r>
              <a:rPr lang="hr-HR" dirty="0" smtClean="0"/>
              <a:t>objašnjavanje, ilustriranje i bilježenje kognitivnog modela na pacijentovim vlastitim primjerima</a:t>
            </a:r>
          </a:p>
          <a:p>
            <a:r>
              <a:rPr lang="hr-HR" dirty="0" smtClean="0"/>
              <a:t>jednostavne </a:t>
            </a:r>
            <a:r>
              <a:rPr lang="hr-HR" dirty="0"/>
              <a:t>rečenice, provjeravanje razumijevanja, poticanje na vođenje </a:t>
            </a:r>
            <a:r>
              <a:rPr lang="hr-HR" dirty="0" smtClean="0"/>
              <a:t>bilješki</a:t>
            </a:r>
          </a:p>
          <a:p>
            <a:r>
              <a:rPr lang="hr-HR" dirty="0" smtClean="0"/>
              <a:t>educiranje o tome da se automatske misli mogu pojaviti u različitim oblicima i senzornim modalitetima </a:t>
            </a:r>
          </a:p>
          <a:p>
            <a:endParaRPr lang="hr-HR" dirty="0"/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6947278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116</TotalTime>
  <Words>542</Words>
  <Application>Microsoft Office PowerPoint</Application>
  <PresentationFormat>Widescreen</PresentationFormat>
  <Paragraphs>84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Garamond</vt:lpstr>
      <vt:lpstr>Wingdings</vt:lpstr>
      <vt:lpstr>Organic</vt:lpstr>
      <vt:lpstr>Struktura prve terapijske seanse</vt:lpstr>
      <vt:lpstr>Glavni cilj terapeuta</vt:lpstr>
      <vt:lpstr>Ciljevi inicijalne seanse</vt:lpstr>
      <vt:lpstr>Preporučljiva struktura inicijalne seanse</vt:lpstr>
      <vt:lpstr>Sastavljanje dnevnog reda</vt:lpstr>
      <vt:lpstr>Provjera raspoloženja</vt:lpstr>
      <vt:lpstr>Kratki pregled iznijetih problema i sređivanje podataka</vt:lpstr>
      <vt:lpstr>Identificiranje problema i postavljanje ciljeva</vt:lpstr>
      <vt:lpstr>Educiranje pacijenta o kognitivnom modelu</vt:lpstr>
      <vt:lpstr>Očekivanja od terapije</vt:lpstr>
      <vt:lpstr>Educiranje pacijenta o njegovom poremećaju</vt:lpstr>
      <vt:lpstr>Sažetak i zadavanje domaće zadaće</vt:lpstr>
      <vt:lpstr>Povratna informacija</vt:lpstr>
      <vt:lpstr>Literatura</vt:lpstr>
      <vt:lpstr>Hvala na pažnji!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Struktura prve terapijske seanse</dc:title>
  <dc:creator>Hubikot</dc:creator>
  <cp:lastModifiedBy>Hubikot</cp:lastModifiedBy>
  <cp:revision>14</cp:revision>
  <dcterms:created xsi:type="dcterms:W3CDTF">2019-10-09T13:04:22Z</dcterms:created>
  <dcterms:modified xsi:type="dcterms:W3CDTF">2019-10-09T15:01:06Z</dcterms:modified>
</cp:coreProperties>
</file>