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4" r:id="rId1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52" autoAdjust="0"/>
  </p:normalViewPr>
  <p:slideViewPr>
    <p:cSldViewPr>
      <p:cViewPr varScale="1">
        <p:scale>
          <a:sx n="85" d="100"/>
          <a:sy n="85" d="100"/>
        </p:scale>
        <p:origin x="-137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03581-91BD-4ADD-A5DE-AD1BC4331D7E}" type="datetimeFigureOut">
              <a:rPr lang="hr-HR" smtClean="0"/>
              <a:t>17.9.2019.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3CAAC-ED92-4B4B-B3A4-47E52549BB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28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Iskusni terapeuti</a:t>
            </a:r>
            <a:r>
              <a:rPr lang="hr-HR" baseline="0" dirty="0" smtClean="0"/>
              <a:t> se mogu osjećati nelagodno jer nisu navikli na sastavljanje reda – treba testirati te ideje i bilježiti rezultate –pristup im uglavnom postane prirodan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3CAAC-ED92-4B4B-B3A4-47E52549BBCA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6123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3CAAC-ED92-4B4B-B3A4-47E52549BBCA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5982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>
                <a:latin typeface="Bahnschrift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  <a:latin typeface="Bahnschrift Light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5644D80-ED2B-49CA-8D13-F88D66739E22}" type="datetimeFigureOut">
              <a:rPr lang="hr-HR" smtClean="0"/>
              <a:t>17.9.2019.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9E1AFEB-C6FF-437F-A678-754788617834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4D80-ED2B-49CA-8D13-F88D66739E22}" type="datetimeFigureOut">
              <a:rPr lang="hr-HR" smtClean="0"/>
              <a:t>17.9.2019.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AFEB-C6FF-437F-A678-7547886178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4D80-ED2B-49CA-8D13-F88D66739E22}" type="datetimeFigureOut">
              <a:rPr lang="hr-HR" smtClean="0"/>
              <a:t>17.9.2019.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AFEB-C6FF-437F-A678-7547886178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91264" cy="487375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5644D80-ED2B-49CA-8D13-F88D66739E22}" type="datetimeFigureOut">
              <a:rPr lang="hr-HR" smtClean="0"/>
              <a:t>17.9.2019.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E1AFEB-C6FF-437F-A678-754788617834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5644D80-ED2B-49CA-8D13-F88D66739E22}" type="datetimeFigureOut">
              <a:rPr lang="hr-HR" smtClean="0"/>
              <a:t>17.9.2019.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E1AFEB-C6FF-437F-A678-754788617834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4D80-ED2B-49CA-8D13-F88D66739E22}" type="datetimeFigureOut">
              <a:rPr lang="hr-HR" smtClean="0"/>
              <a:t>17.9.2019.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AFEB-C6FF-437F-A678-754788617834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4D80-ED2B-49CA-8D13-F88D66739E22}" type="datetimeFigureOut">
              <a:rPr lang="hr-HR" smtClean="0"/>
              <a:t>17.9.2019.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AFEB-C6FF-437F-A678-754788617834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5644D80-ED2B-49CA-8D13-F88D66739E22}" type="datetimeFigureOut">
              <a:rPr lang="hr-HR" smtClean="0"/>
              <a:t>17.9.2019.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E1AFEB-C6FF-437F-A678-754788617834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4D80-ED2B-49CA-8D13-F88D66739E22}" type="datetimeFigureOut">
              <a:rPr lang="hr-HR" smtClean="0"/>
              <a:t>17.9.2019.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AFEB-C6FF-437F-A678-7547886178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5644D80-ED2B-49CA-8D13-F88D66739E22}" type="datetimeFigureOut">
              <a:rPr lang="hr-HR" smtClean="0"/>
              <a:t>17.9.2019.</a:t>
            </a:fld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E1AFEB-C6FF-437F-A678-754788617834}" type="slidenum">
              <a:rPr lang="hr-HR" smtClean="0"/>
              <a:t>‹#›</a:t>
            </a:fld>
            <a:endParaRPr lang="hr-H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5644D80-ED2B-49CA-8D13-F88D66739E22}" type="datetimeFigureOut">
              <a:rPr lang="hr-HR" smtClean="0"/>
              <a:t>17.9.2019.</a:t>
            </a:fld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E1AFEB-C6FF-437F-A678-754788617834}" type="slidenum">
              <a:rPr lang="hr-HR" smtClean="0"/>
              <a:t>‹#›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5644D80-ED2B-49CA-8D13-F88D66739E22}" type="datetimeFigureOut">
              <a:rPr lang="hr-HR" smtClean="0"/>
              <a:t>17.9.2019.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E1AFEB-C6FF-437F-A678-754788617834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200" b="0" kern="1200" cap="small" baseline="0">
          <a:solidFill>
            <a:schemeClr val="tx2"/>
          </a:solidFill>
          <a:latin typeface="Bahnschrift Light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800" kern="1200">
          <a:solidFill>
            <a:schemeClr val="tx1"/>
          </a:solidFill>
          <a:latin typeface="Bahnschrift Light" pitchFamily="34" charset="0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600" kern="1200">
          <a:solidFill>
            <a:schemeClr val="tx1"/>
          </a:solidFill>
          <a:latin typeface="Bahnschrift Light" pitchFamily="34" charset="0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2400" kern="1200">
          <a:solidFill>
            <a:schemeClr val="tx1"/>
          </a:solidFill>
          <a:latin typeface="Bahnschrift Light" pitchFamily="34" charset="0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Bahnschrift Light" pitchFamily="34" charset="0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Bahnschrift Light" pitchFamily="34" charset="0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462464" cy="1894362"/>
          </a:xfrm>
        </p:spPr>
        <p:txBody>
          <a:bodyPr>
            <a:normAutofit/>
          </a:bodyPr>
          <a:lstStyle/>
          <a:p>
            <a:r>
              <a:rPr lang="hr-HR" sz="4400" b="0" dirty="0" smtClean="0">
                <a:latin typeface="Bahnschrift Light" pitchFamily="34" charset="0"/>
              </a:rPr>
              <a:t>Struktura prve terapijske seanse</a:t>
            </a:r>
            <a:endParaRPr lang="hr-HR" sz="4400" b="0" dirty="0">
              <a:latin typeface="Bahnschrift Ligh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9752" y="5486400"/>
            <a:ext cx="6172200" cy="1371600"/>
          </a:xfrm>
        </p:spPr>
        <p:txBody>
          <a:bodyPr/>
          <a:lstStyle/>
          <a:p>
            <a:r>
              <a:rPr lang="hr-HR" b="0" dirty="0" smtClean="0"/>
              <a:t>Matea Šoštarić</a:t>
            </a:r>
          </a:p>
          <a:p>
            <a:r>
              <a:rPr lang="hr-HR" b="0" dirty="0" smtClean="0"/>
              <a:t>Praktikum II</a:t>
            </a:r>
            <a:endParaRPr lang="hr-HR" b="0" dirty="0"/>
          </a:p>
        </p:txBody>
      </p:sp>
      <p:pic>
        <p:nvPicPr>
          <p:cNvPr id="7172" name="Picture 4" descr="Povezana slika"/>
          <p:cNvPicPr>
            <a:picLocks noChangeAspect="1" noChangeArrowheads="1" noCrop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92696"/>
            <a:ext cx="4090221" cy="23016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733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/>
          <a:lstStyle/>
          <a:p>
            <a:r>
              <a:rPr lang="hr-HR" dirty="0" smtClean="0"/>
              <a:t>5. Educiranje klijenta o kognitivnom modelu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5554960" cy="4873752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„Naučiti klijenta da postane svoj terapeut”</a:t>
            </a:r>
          </a:p>
          <a:p>
            <a:r>
              <a:rPr lang="hr-HR" dirty="0" smtClean="0"/>
              <a:t>Otkriti klijentova znanja o terapiji + ispraviti ako je nužno</a:t>
            </a:r>
          </a:p>
          <a:p>
            <a:endParaRPr lang="hr-HR" dirty="0" smtClean="0"/>
          </a:p>
          <a:p>
            <a:r>
              <a:rPr lang="hr-HR" dirty="0" smtClean="0"/>
              <a:t>Objašnjavanje i crtanje modela na primjeru</a:t>
            </a:r>
          </a:p>
          <a:p>
            <a:r>
              <a:rPr lang="hr-HR" dirty="0" smtClean="0"/>
              <a:t>Provjeriti je li klijent razumio model</a:t>
            </a:r>
          </a:p>
          <a:p>
            <a:endParaRPr lang="hr-HR" dirty="0" smtClean="0"/>
          </a:p>
          <a:p>
            <a:r>
              <a:rPr lang="hr-HR" dirty="0" smtClean="0"/>
              <a:t>Automatske misli u obliku predodžbi – različiti oblici i senzorni modaliteti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12290" name="Picture 2" descr="Neon Sign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4" y="1628800"/>
            <a:ext cx="3197669" cy="4680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27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6. Očekivanja od terapije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Naglašavanje da je KBT metodična, racionalna terapija, klijent će se osjećati bolje jer razumije sebe, rješava probleme i uči praktične postupke </a:t>
            </a:r>
          </a:p>
          <a:p>
            <a:r>
              <a:rPr lang="hr-HR" dirty="0" smtClean="0"/>
              <a:t>Poruka -&gt; za napredak je klijent jednako odgovoran kao terapeut</a:t>
            </a:r>
          </a:p>
          <a:p>
            <a:r>
              <a:rPr lang="hr-HR" dirty="0" smtClean="0"/>
              <a:t>Reći procjenu koliko će trajati terapija</a:t>
            </a:r>
          </a:p>
        </p:txBody>
      </p:sp>
      <p:pic>
        <p:nvPicPr>
          <p:cNvPr id="13314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365104"/>
            <a:ext cx="47625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17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r>
              <a:rPr lang="hr-HR" dirty="0" smtClean="0"/>
              <a:t>7. Educiranje klijenta o njegovu poremećaju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Većina klijenata želi znati dijagnozu i imati potvrdu da je terapeut radio s klijentima s tim problemom</a:t>
            </a:r>
          </a:p>
          <a:p>
            <a:r>
              <a:rPr lang="hr-HR" dirty="0" smtClean="0"/>
              <a:t>Izbjegavati davanje dijagnoze poremećaja ličnosti – opisati općenito</a:t>
            </a:r>
          </a:p>
          <a:p>
            <a:r>
              <a:rPr lang="hr-HR" dirty="0" smtClean="0"/>
              <a:t>Poželjno je dati osnovne informacije o poremećaju-&gt; pripisuje neke probleme poremećaju -&gt; smanjuje samokritičnost</a:t>
            </a:r>
          </a:p>
          <a:p>
            <a:endParaRPr lang="hr-HR" dirty="0" smtClean="0"/>
          </a:p>
        </p:txBody>
      </p:sp>
      <p:pic>
        <p:nvPicPr>
          <p:cNvPr id="2050" name="Picture 2" descr="Slikovni rezultat za thera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506" y="4365104"/>
            <a:ext cx="3540578" cy="2358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867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8./9. Sažetak i zadavanje domaće zadaće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Na kraju svake seanse terapeut rezimira i naglašava važne točke seanse -&gt; u kasnijim fazama to radi klijent</a:t>
            </a:r>
          </a:p>
          <a:p>
            <a:r>
              <a:rPr lang="hr-HR" dirty="0" smtClean="0"/>
              <a:t>Pregled onoga što će se napraviti za DZ – uvjeriti se da će klijent uspjeti (revidirati ako je potrebno)</a:t>
            </a:r>
          </a:p>
          <a:p>
            <a:pPr lvl="1"/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5122" name="Picture 2" descr="Slikovni rezultat za thera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155" y="3908648"/>
            <a:ext cx="3528392" cy="2649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485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95936" y="1759603"/>
            <a:ext cx="4752528" cy="4873752"/>
          </a:xfrm>
        </p:spPr>
        <p:txBody>
          <a:bodyPr>
            <a:normAutofit lnSpcReduction="10000"/>
          </a:bodyPr>
          <a:lstStyle/>
          <a:p>
            <a:r>
              <a:rPr lang="hr-HR" dirty="0"/>
              <a:t>Objasniti razliku terapijske i „školske” DZ – zajednički se radi na njoj i cilj je pomoći </a:t>
            </a:r>
            <a:r>
              <a:rPr lang="hr-HR" dirty="0" smtClean="0"/>
              <a:t>klijentu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Često se daje za DZ:</a:t>
            </a:r>
          </a:p>
          <a:p>
            <a:pPr lvl="1"/>
            <a:r>
              <a:rPr lang="hr-HR" dirty="0"/>
              <a:t>Edukacija iz nekog područja – čitati knjigu, brošuru,... –&gt; aktivno!</a:t>
            </a:r>
          </a:p>
          <a:p>
            <a:pPr lvl="1"/>
            <a:r>
              <a:rPr lang="hr-HR" dirty="0"/>
              <a:t>Motrenje i/ili planiranje i pravljenje rasporeda aktivnosti</a:t>
            </a:r>
          </a:p>
          <a:p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8./9. Sažetak i zadavanje domaće zadaće</a:t>
            </a:r>
            <a:endParaRPr lang="hr-HR" dirty="0"/>
          </a:p>
        </p:txBody>
      </p:sp>
      <p:pic>
        <p:nvPicPr>
          <p:cNvPr id="14338" name="Picture 2" descr="Pile of Boo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90" y="1772816"/>
            <a:ext cx="3240360" cy="48605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323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10. Povratna informacija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Na kraju 1. seanse većina klijenata ima pozitivne osjećaje o terapeutu i terapiji</a:t>
            </a:r>
          </a:p>
          <a:p>
            <a:r>
              <a:rPr lang="hr-HR" dirty="0" smtClean="0"/>
              <a:t>Traženje povratne informacije = poruka da je terapeutu stalo do klijentovog mišljenja</a:t>
            </a:r>
          </a:p>
          <a:p>
            <a:r>
              <a:rPr lang="hr-HR" dirty="0" smtClean="0"/>
              <a:t>Rješavanje eventualnih nesporazuma</a:t>
            </a:r>
          </a:p>
          <a:p>
            <a:r>
              <a:rPr lang="hr-HR" dirty="0"/>
              <a:t>Osim verbalne, može se tražiti i pismena povratna informacija (Terapijsko izvješće)</a:t>
            </a:r>
          </a:p>
          <a:p>
            <a:endParaRPr lang="hr-HR" dirty="0" smtClean="0"/>
          </a:p>
        </p:txBody>
      </p:sp>
      <p:pic>
        <p:nvPicPr>
          <p:cNvPr id="3076" name="Picture 4" descr="Slikovni rezultat za good b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7" b="23591"/>
          <a:stretch/>
        </p:blipFill>
        <p:spPr bwMode="auto">
          <a:xfrm>
            <a:off x="2380220" y="4797152"/>
            <a:ext cx="4404078" cy="198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121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10. Povratna informacija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Negativna </a:t>
            </a:r>
            <a:r>
              <a:rPr lang="hr-HR" dirty="0"/>
              <a:t>reakcija na prvu seansu – odrediti problem i ustanoviti značenje problema za </a:t>
            </a:r>
            <a:r>
              <a:rPr lang="hr-HR" dirty="0" smtClean="0"/>
              <a:t>klijenta-</a:t>
            </a:r>
            <a:r>
              <a:rPr lang="hr-HR" dirty="0"/>
              <a:t>&gt; intervencija i/ili označavanje problema za rad na sljedećoj seansi</a:t>
            </a:r>
          </a:p>
          <a:p>
            <a:r>
              <a:rPr lang="hr-HR" dirty="0"/>
              <a:t>Pokazati razumijevanje i </a:t>
            </a:r>
            <a:r>
              <a:rPr lang="hr-HR" dirty="0" smtClean="0"/>
              <a:t>empatiju!</a:t>
            </a:r>
            <a:endParaRPr lang="hr-HR" dirty="0"/>
          </a:p>
          <a:p>
            <a:endParaRPr lang="hr-HR" dirty="0"/>
          </a:p>
        </p:txBody>
      </p:sp>
      <p:pic>
        <p:nvPicPr>
          <p:cNvPr id="15362" name="Picture 2" descr="Povezana sli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629" y="3854753"/>
            <a:ext cx="4968552" cy="2797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497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44" y="2420888"/>
            <a:ext cx="6172200" cy="1894362"/>
          </a:xfrm>
        </p:spPr>
        <p:txBody>
          <a:bodyPr>
            <a:normAutofit/>
          </a:bodyPr>
          <a:lstStyle/>
          <a:p>
            <a:r>
              <a:rPr lang="hr-HR" sz="4400" b="0" dirty="0" smtClean="0"/>
              <a:t>H</a:t>
            </a:r>
            <a:r>
              <a:rPr lang="hr-HR" sz="4400" dirty="0" smtClean="0"/>
              <a:t>vala na pažnji</a:t>
            </a:r>
            <a:r>
              <a:rPr lang="hr-HR" sz="4400" b="0" dirty="0" smtClean="0"/>
              <a:t>!</a:t>
            </a:r>
            <a:endParaRPr lang="hr-HR" sz="4400" b="0" dirty="0"/>
          </a:p>
        </p:txBody>
      </p:sp>
    </p:spTree>
    <p:extLst>
      <p:ext uri="{BB962C8B-B14F-4D97-AF65-F5344CB8AC3E}">
        <p14:creationId xmlns:p14="http://schemas.microsoft.com/office/powerpoint/2010/main" val="2032214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8352928" cy="4873752"/>
          </a:xfrm>
        </p:spPr>
        <p:txBody>
          <a:bodyPr/>
          <a:lstStyle/>
          <a:p>
            <a:r>
              <a:rPr lang="hr-HR" sz="2600" dirty="0" smtClean="0"/>
              <a:t>Cilj kognitivnog terapeuta = terapijski proces razumljiv klijentu i terapeutu</a:t>
            </a:r>
          </a:p>
          <a:p>
            <a:endParaRPr lang="hr-HR" sz="2600" dirty="0" smtClean="0"/>
          </a:p>
          <a:p>
            <a:r>
              <a:rPr lang="hr-HR" sz="2600" dirty="0" smtClean="0"/>
              <a:t>Taj cilj se postiže pridržavanjem standardne strukture</a:t>
            </a:r>
          </a:p>
          <a:p>
            <a:endParaRPr lang="hr-HR" dirty="0" smtClean="0"/>
          </a:p>
          <a:p>
            <a:r>
              <a:rPr lang="hr-HR" sz="2600" dirty="0" smtClean="0"/>
              <a:t>Klijent se osjeća ugodnije kad zna:</a:t>
            </a:r>
          </a:p>
          <a:p>
            <a:pPr lvl="1"/>
            <a:r>
              <a:rPr lang="hr-HR" dirty="0" smtClean="0"/>
              <a:t>Što očekivati od terapije </a:t>
            </a:r>
          </a:p>
          <a:p>
            <a:pPr lvl="1"/>
            <a:r>
              <a:rPr lang="hr-HR" dirty="0" smtClean="0"/>
              <a:t>Razumije svoju odgovornost i onu terapeuta</a:t>
            </a:r>
          </a:p>
          <a:p>
            <a:pPr lvl="1"/>
            <a:r>
              <a:rPr lang="hr-HR" dirty="0" smtClean="0"/>
              <a:t>Zna kako će se seanse odvijati</a:t>
            </a:r>
          </a:p>
          <a:p>
            <a:pPr lvl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05532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Ciljevi inicijalne seanse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2060848"/>
            <a:ext cx="5760640" cy="4873752"/>
          </a:xfrm>
        </p:spPr>
        <p:txBody>
          <a:bodyPr/>
          <a:lstStyle/>
          <a:p>
            <a:r>
              <a:rPr lang="hr-HR" dirty="0" smtClean="0"/>
              <a:t>Obratiti pozornost na sadašnje probleme klijenta, trenutno funkcioniranje, simptome i prošlost -&gt; konceptualizacija i plan terapije</a:t>
            </a:r>
          </a:p>
          <a:p>
            <a:endParaRPr lang="hr-HR" dirty="0" smtClean="0"/>
          </a:p>
          <a:p>
            <a:r>
              <a:rPr lang="hr-HR" dirty="0" smtClean="0"/>
              <a:t>Uobičajeno je zapisivati točke dnevnog reda i bilješke razgovora na poseban obrazac</a:t>
            </a:r>
            <a:endParaRPr lang="hr-HR" dirty="0"/>
          </a:p>
        </p:txBody>
      </p:sp>
      <p:pic>
        <p:nvPicPr>
          <p:cNvPr id="4" name="Picture 2" descr="Black Hanging Bridge Surrounded by Green Forest Tre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72816"/>
            <a:ext cx="3009963" cy="45149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940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Ciljevi </a:t>
            </a:r>
            <a:r>
              <a:rPr lang="hr-HR" dirty="0" smtClean="0"/>
              <a:t>inicijalne </a:t>
            </a:r>
            <a:r>
              <a:rPr lang="hr-HR" dirty="0"/>
              <a:t>seanse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6594" y="1772816"/>
            <a:ext cx="8461870" cy="487375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r-HR" sz="2400" dirty="0" smtClean="0"/>
              <a:t>Uspostavljanje povjerenja i suradnje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 smtClean="0"/>
              <a:t>Upoznavanje klijenta s kognitivnom terapijom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 smtClean="0"/>
              <a:t>Educiranje klijenta o njegovu poremećaju, o kognitivnom modelu i terapijskom procesu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 smtClean="0"/>
              <a:t>Normaliziranje klijentovih teškoća i ulijevanje nade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 smtClean="0"/>
              <a:t>Otkrivanje (i po potrebi ispravljanje) klijentovih očekivanja od terapije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 smtClean="0"/>
              <a:t>Prikupljanje dodatnih informacija o klijentovim teškoćama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 smtClean="0"/>
              <a:t>Upotreba tih informacija radi sastavljanja liste ciljeva</a:t>
            </a:r>
            <a:endParaRPr lang="hr-HR" sz="2400" dirty="0"/>
          </a:p>
        </p:txBody>
      </p:sp>
      <p:pic>
        <p:nvPicPr>
          <p:cNvPr id="9218" name="Picture 2" descr="Povezana sli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0648"/>
            <a:ext cx="2565698" cy="18722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394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Struktura inicijalne seanse</a:t>
            </a:r>
            <a:endParaRPr lang="hr-HR" dirty="0"/>
          </a:p>
        </p:txBody>
      </p:sp>
      <p:sp>
        <p:nvSpPr>
          <p:cNvPr id="11" name="Freeform 10"/>
          <p:cNvSpPr/>
          <p:nvPr/>
        </p:nvSpPr>
        <p:spPr>
          <a:xfrm>
            <a:off x="255428" y="2253940"/>
            <a:ext cx="2274897" cy="909958"/>
          </a:xfrm>
          <a:custGeom>
            <a:avLst/>
            <a:gdLst>
              <a:gd name="connsiteX0" fmla="*/ 0 w 2274897"/>
              <a:gd name="connsiteY0" fmla="*/ 0 h 909958"/>
              <a:gd name="connsiteX1" fmla="*/ 1819918 w 2274897"/>
              <a:gd name="connsiteY1" fmla="*/ 0 h 909958"/>
              <a:gd name="connsiteX2" fmla="*/ 2274897 w 2274897"/>
              <a:gd name="connsiteY2" fmla="*/ 454979 h 909958"/>
              <a:gd name="connsiteX3" fmla="*/ 1819918 w 2274897"/>
              <a:gd name="connsiteY3" fmla="*/ 909958 h 909958"/>
              <a:gd name="connsiteX4" fmla="*/ 0 w 2274897"/>
              <a:gd name="connsiteY4" fmla="*/ 909958 h 909958"/>
              <a:gd name="connsiteX5" fmla="*/ 454979 w 2274897"/>
              <a:gd name="connsiteY5" fmla="*/ 454979 h 909958"/>
              <a:gd name="connsiteX6" fmla="*/ 0 w 2274897"/>
              <a:gd name="connsiteY6" fmla="*/ 0 h 90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4897" h="909958">
                <a:moveTo>
                  <a:pt x="0" y="0"/>
                </a:moveTo>
                <a:lnTo>
                  <a:pt x="1819918" y="0"/>
                </a:lnTo>
                <a:lnTo>
                  <a:pt x="2274897" y="454979"/>
                </a:lnTo>
                <a:lnTo>
                  <a:pt x="1819918" y="909958"/>
                </a:lnTo>
                <a:lnTo>
                  <a:pt x="0" y="909958"/>
                </a:lnTo>
                <a:lnTo>
                  <a:pt x="454979" y="4549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8987" tIns="21336" rIns="476315" bIns="21336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1600" kern="1200" dirty="0" smtClean="0">
                <a:latin typeface="Bahnschrift Light" pitchFamily="34" charset="0"/>
              </a:rPr>
              <a:t>Sastavljanje dnevnog reda</a:t>
            </a:r>
            <a:endParaRPr lang="hr-HR" sz="1600" kern="1200" dirty="0">
              <a:latin typeface="Bahnschrift Light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302835" y="2253940"/>
            <a:ext cx="2274897" cy="909958"/>
          </a:xfrm>
          <a:custGeom>
            <a:avLst/>
            <a:gdLst>
              <a:gd name="connsiteX0" fmla="*/ 0 w 2274897"/>
              <a:gd name="connsiteY0" fmla="*/ 0 h 909958"/>
              <a:gd name="connsiteX1" fmla="*/ 1819918 w 2274897"/>
              <a:gd name="connsiteY1" fmla="*/ 0 h 909958"/>
              <a:gd name="connsiteX2" fmla="*/ 2274897 w 2274897"/>
              <a:gd name="connsiteY2" fmla="*/ 454979 h 909958"/>
              <a:gd name="connsiteX3" fmla="*/ 1819918 w 2274897"/>
              <a:gd name="connsiteY3" fmla="*/ 909958 h 909958"/>
              <a:gd name="connsiteX4" fmla="*/ 0 w 2274897"/>
              <a:gd name="connsiteY4" fmla="*/ 909958 h 909958"/>
              <a:gd name="connsiteX5" fmla="*/ 454979 w 2274897"/>
              <a:gd name="connsiteY5" fmla="*/ 454979 h 909958"/>
              <a:gd name="connsiteX6" fmla="*/ 0 w 2274897"/>
              <a:gd name="connsiteY6" fmla="*/ 0 h 90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4897" h="909958">
                <a:moveTo>
                  <a:pt x="0" y="0"/>
                </a:moveTo>
                <a:lnTo>
                  <a:pt x="1819918" y="0"/>
                </a:lnTo>
                <a:lnTo>
                  <a:pt x="2274897" y="454979"/>
                </a:lnTo>
                <a:lnTo>
                  <a:pt x="1819918" y="909958"/>
                </a:lnTo>
                <a:lnTo>
                  <a:pt x="0" y="909958"/>
                </a:lnTo>
                <a:lnTo>
                  <a:pt x="454979" y="4549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1560506"/>
              <a:satOff val="-1946"/>
              <a:lumOff val="458"/>
              <a:alphaOff val="0"/>
            </a:schemeClr>
          </a:fillRef>
          <a:effectRef idx="2">
            <a:schemeClr val="accent2">
              <a:hueOff val="1560506"/>
              <a:satOff val="-1946"/>
              <a:lumOff val="45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8987" tIns="21336" rIns="476315" bIns="21336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1600" kern="1200" dirty="0" smtClean="0">
                <a:latin typeface="Bahnschrift Light" pitchFamily="34" charset="0"/>
              </a:rPr>
              <a:t>Provjera raspoloženja</a:t>
            </a:r>
            <a:endParaRPr lang="hr-HR" sz="1600" kern="1200" dirty="0">
              <a:latin typeface="Bahnschrift Light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350243" y="2253940"/>
            <a:ext cx="2274897" cy="909958"/>
          </a:xfrm>
          <a:custGeom>
            <a:avLst/>
            <a:gdLst>
              <a:gd name="connsiteX0" fmla="*/ 0 w 2274897"/>
              <a:gd name="connsiteY0" fmla="*/ 0 h 909958"/>
              <a:gd name="connsiteX1" fmla="*/ 1819918 w 2274897"/>
              <a:gd name="connsiteY1" fmla="*/ 0 h 909958"/>
              <a:gd name="connsiteX2" fmla="*/ 2274897 w 2274897"/>
              <a:gd name="connsiteY2" fmla="*/ 454979 h 909958"/>
              <a:gd name="connsiteX3" fmla="*/ 1819918 w 2274897"/>
              <a:gd name="connsiteY3" fmla="*/ 909958 h 909958"/>
              <a:gd name="connsiteX4" fmla="*/ 0 w 2274897"/>
              <a:gd name="connsiteY4" fmla="*/ 909958 h 909958"/>
              <a:gd name="connsiteX5" fmla="*/ 454979 w 2274897"/>
              <a:gd name="connsiteY5" fmla="*/ 454979 h 909958"/>
              <a:gd name="connsiteX6" fmla="*/ 0 w 2274897"/>
              <a:gd name="connsiteY6" fmla="*/ 0 h 90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4897" h="909958">
                <a:moveTo>
                  <a:pt x="0" y="0"/>
                </a:moveTo>
                <a:lnTo>
                  <a:pt x="1819918" y="0"/>
                </a:lnTo>
                <a:lnTo>
                  <a:pt x="2274897" y="454979"/>
                </a:lnTo>
                <a:lnTo>
                  <a:pt x="1819918" y="909958"/>
                </a:lnTo>
                <a:lnTo>
                  <a:pt x="0" y="909958"/>
                </a:lnTo>
                <a:lnTo>
                  <a:pt x="454979" y="4549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3121013"/>
              <a:satOff val="-3893"/>
              <a:lumOff val="915"/>
              <a:alphaOff val="0"/>
            </a:schemeClr>
          </a:fillRef>
          <a:effectRef idx="2">
            <a:schemeClr val="accent2">
              <a:hueOff val="3121013"/>
              <a:satOff val="-3893"/>
              <a:lumOff val="9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0986" tIns="18669" rIns="473648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1400" kern="1200" dirty="0" smtClean="0">
                <a:latin typeface="Bahnschrift Light" pitchFamily="34" charset="0"/>
              </a:rPr>
              <a:t>Kratki pregled problema i sređivanje podataka</a:t>
            </a:r>
            <a:endParaRPr lang="hr-HR" sz="1400" kern="1200" dirty="0">
              <a:latin typeface="Bahnschrift Light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6397650" y="2253940"/>
            <a:ext cx="2274897" cy="909958"/>
          </a:xfrm>
          <a:custGeom>
            <a:avLst/>
            <a:gdLst>
              <a:gd name="connsiteX0" fmla="*/ 0 w 2274897"/>
              <a:gd name="connsiteY0" fmla="*/ 0 h 909958"/>
              <a:gd name="connsiteX1" fmla="*/ 1819918 w 2274897"/>
              <a:gd name="connsiteY1" fmla="*/ 0 h 909958"/>
              <a:gd name="connsiteX2" fmla="*/ 2274897 w 2274897"/>
              <a:gd name="connsiteY2" fmla="*/ 454979 h 909958"/>
              <a:gd name="connsiteX3" fmla="*/ 1819918 w 2274897"/>
              <a:gd name="connsiteY3" fmla="*/ 909958 h 909958"/>
              <a:gd name="connsiteX4" fmla="*/ 0 w 2274897"/>
              <a:gd name="connsiteY4" fmla="*/ 909958 h 909958"/>
              <a:gd name="connsiteX5" fmla="*/ 454979 w 2274897"/>
              <a:gd name="connsiteY5" fmla="*/ 454979 h 909958"/>
              <a:gd name="connsiteX6" fmla="*/ 0 w 2274897"/>
              <a:gd name="connsiteY6" fmla="*/ 0 h 90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4897" h="909958">
                <a:moveTo>
                  <a:pt x="0" y="0"/>
                </a:moveTo>
                <a:lnTo>
                  <a:pt x="1819918" y="0"/>
                </a:lnTo>
                <a:lnTo>
                  <a:pt x="2274897" y="454979"/>
                </a:lnTo>
                <a:lnTo>
                  <a:pt x="1819918" y="909958"/>
                </a:lnTo>
                <a:lnTo>
                  <a:pt x="0" y="909958"/>
                </a:lnTo>
                <a:lnTo>
                  <a:pt x="454979" y="4549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4681519"/>
              <a:satOff val="-5839"/>
              <a:lumOff val="1373"/>
              <a:alphaOff val="0"/>
            </a:schemeClr>
          </a:fillRef>
          <a:effectRef idx="2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0986" tIns="18669" rIns="473648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1400" kern="1200" dirty="0" smtClean="0">
                <a:latin typeface="Bahnschrift Light" pitchFamily="34" charset="0"/>
              </a:rPr>
              <a:t>Identificiranje problema i postavljanje ciljeva</a:t>
            </a:r>
            <a:endParaRPr lang="hr-HR" sz="1400" kern="1200" dirty="0">
              <a:latin typeface="Bahnschrift Light" pitchFamily="34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55428" y="3694100"/>
            <a:ext cx="2274897" cy="909958"/>
          </a:xfrm>
          <a:custGeom>
            <a:avLst/>
            <a:gdLst>
              <a:gd name="connsiteX0" fmla="*/ 0 w 2274897"/>
              <a:gd name="connsiteY0" fmla="*/ 0 h 909958"/>
              <a:gd name="connsiteX1" fmla="*/ 1819918 w 2274897"/>
              <a:gd name="connsiteY1" fmla="*/ 0 h 909958"/>
              <a:gd name="connsiteX2" fmla="*/ 2274897 w 2274897"/>
              <a:gd name="connsiteY2" fmla="*/ 454979 h 909958"/>
              <a:gd name="connsiteX3" fmla="*/ 1819918 w 2274897"/>
              <a:gd name="connsiteY3" fmla="*/ 909958 h 909958"/>
              <a:gd name="connsiteX4" fmla="*/ 0 w 2274897"/>
              <a:gd name="connsiteY4" fmla="*/ 909958 h 909958"/>
              <a:gd name="connsiteX5" fmla="*/ 454979 w 2274897"/>
              <a:gd name="connsiteY5" fmla="*/ 454979 h 909958"/>
              <a:gd name="connsiteX6" fmla="*/ 0 w 2274897"/>
              <a:gd name="connsiteY6" fmla="*/ 0 h 90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4897" h="909958">
                <a:moveTo>
                  <a:pt x="0" y="0"/>
                </a:moveTo>
                <a:lnTo>
                  <a:pt x="1819918" y="0"/>
                </a:lnTo>
                <a:lnTo>
                  <a:pt x="2274897" y="454979"/>
                </a:lnTo>
                <a:lnTo>
                  <a:pt x="1819918" y="909958"/>
                </a:lnTo>
                <a:lnTo>
                  <a:pt x="0" y="909958"/>
                </a:lnTo>
                <a:lnTo>
                  <a:pt x="454979" y="4549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8987" tIns="21336" rIns="476315" bIns="21336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1600" kern="1200" dirty="0" smtClean="0">
                <a:latin typeface="Bahnschrift Light" pitchFamily="34" charset="0"/>
              </a:rPr>
              <a:t>Educiranje o kognitivnom modelu</a:t>
            </a:r>
            <a:endParaRPr lang="hr-HR" sz="1600" kern="1200" dirty="0">
              <a:latin typeface="Bahnschrift Light" pitchFamily="34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2302835" y="3694100"/>
            <a:ext cx="2274897" cy="909958"/>
          </a:xfrm>
          <a:custGeom>
            <a:avLst/>
            <a:gdLst>
              <a:gd name="connsiteX0" fmla="*/ 0 w 2274897"/>
              <a:gd name="connsiteY0" fmla="*/ 0 h 909958"/>
              <a:gd name="connsiteX1" fmla="*/ 1819918 w 2274897"/>
              <a:gd name="connsiteY1" fmla="*/ 0 h 909958"/>
              <a:gd name="connsiteX2" fmla="*/ 2274897 w 2274897"/>
              <a:gd name="connsiteY2" fmla="*/ 454979 h 909958"/>
              <a:gd name="connsiteX3" fmla="*/ 1819918 w 2274897"/>
              <a:gd name="connsiteY3" fmla="*/ 909958 h 909958"/>
              <a:gd name="connsiteX4" fmla="*/ 0 w 2274897"/>
              <a:gd name="connsiteY4" fmla="*/ 909958 h 909958"/>
              <a:gd name="connsiteX5" fmla="*/ 454979 w 2274897"/>
              <a:gd name="connsiteY5" fmla="*/ 454979 h 909958"/>
              <a:gd name="connsiteX6" fmla="*/ 0 w 2274897"/>
              <a:gd name="connsiteY6" fmla="*/ 0 h 90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4897" h="909958">
                <a:moveTo>
                  <a:pt x="0" y="0"/>
                </a:moveTo>
                <a:lnTo>
                  <a:pt x="1819918" y="0"/>
                </a:lnTo>
                <a:lnTo>
                  <a:pt x="2274897" y="454979"/>
                </a:lnTo>
                <a:lnTo>
                  <a:pt x="1819918" y="909958"/>
                </a:lnTo>
                <a:lnTo>
                  <a:pt x="0" y="909958"/>
                </a:lnTo>
                <a:lnTo>
                  <a:pt x="454979" y="4549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3750088"/>
              <a:satOff val="-5627"/>
              <a:lumOff val="-915"/>
              <a:alphaOff val="0"/>
            </a:schemeClr>
          </a:fillRef>
          <a:effectRef idx="2">
            <a:schemeClr val="accent3">
              <a:hueOff val="3750088"/>
              <a:satOff val="-5627"/>
              <a:lumOff val="-9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8987" tIns="21336" rIns="476315" bIns="21336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1600" kern="1200" dirty="0" smtClean="0">
                <a:latin typeface="Bahnschrift Light" pitchFamily="34" charset="0"/>
              </a:rPr>
              <a:t>Otkrivanje očekivanja od terapije</a:t>
            </a:r>
            <a:endParaRPr lang="hr-HR" sz="1600" kern="1200" dirty="0">
              <a:latin typeface="Bahnschrift Light" pitchFamily="34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4350243" y="3694100"/>
            <a:ext cx="2274897" cy="909958"/>
          </a:xfrm>
          <a:custGeom>
            <a:avLst/>
            <a:gdLst>
              <a:gd name="connsiteX0" fmla="*/ 0 w 2274897"/>
              <a:gd name="connsiteY0" fmla="*/ 0 h 909958"/>
              <a:gd name="connsiteX1" fmla="*/ 1819918 w 2274897"/>
              <a:gd name="connsiteY1" fmla="*/ 0 h 909958"/>
              <a:gd name="connsiteX2" fmla="*/ 2274897 w 2274897"/>
              <a:gd name="connsiteY2" fmla="*/ 454979 h 909958"/>
              <a:gd name="connsiteX3" fmla="*/ 1819918 w 2274897"/>
              <a:gd name="connsiteY3" fmla="*/ 909958 h 909958"/>
              <a:gd name="connsiteX4" fmla="*/ 0 w 2274897"/>
              <a:gd name="connsiteY4" fmla="*/ 909958 h 909958"/>
              <a:gd name="connsiteX5" fmla="*/ 454979 w 2274897"/>
              <a:gd name="connsiteY5" fmla="*/ 454979 h 909958"/>
              <a:gd name="connsiteX6" fmla="*/ 0 w 2274897"/>
              <a:gd name="connsiteY6" fmla="*/ 0 h 90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4897" h="909958">
                <a:moveTo>
                  <a:pt x="0" y="0"/>
                </a:moveTo>
                <a:lnTo>
                  <a:pt x="1819918" y="0"/>
                </a:lnTo>
                <a:lnTo>
                  <a:pt x="2274897" y="454979"/>
                </a:lnTo>
                <a:lnTo>
                  <a:pt x="1819918" y="909958"/>
                </a:lnTo>
                <a:lnTo>
                  <a:pt x="0" y="909958"/>
                </a:lnTo>
                <a:lnTo>
                  <a:pt x="454979" y="4549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7500176"/>
              <a:satOff val="-11253"/>
              <a:lumOff val="-1830"/>
              <a:alphaOff val="0"/>
            </a:schemeClr>
          </a:fillRef>
          <a:effectRef idx="2">
            <a:schemeClr val="accent3">
              <a:hueOff val="7500176"/>
              <a:satOff val="-11253"/>
              <a:lumOff val="-183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4987" tIns="20003" rIns="474982" bIns="20003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1500" kern="1200" dirty="0" smtClean="0">
                <a:latin typeface="Bahnschrift Light" pitchFamily="34" charset="0"/>
              </a:rPr>
              <a:t>Educiranje klijenta o njegovu poremećaju</a:t>
            </a:r>
            <a:endParaRPr lang="hr-HR" sz="1500" kern="1200" dirty="0">
              <a:latin typeface="Bahnschrift Light" pitchFamily="34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397650" y="3694100"/>
            <a:ext cx="2274897" cy="909958"/>
          </a:xfrm>
          <a:custGeom>
            <a:avLst/>
            <a:gdLst>
              <a:gd name="connsiteX0" fmla="*/ 0 w 2274897"/>
              <a:gd name="connsiteY0" fmla="*/ 0 h 909958"/>
              <a:gd name="connsiteX1" fmla="*/ 1819918 w 2274897"/>
              <a:gd name="connsiteY1" fmla="*/ 0 h 909958"/>
              <a:gd name="connsiteX2" fmla="*/ 2274897 w 2274897"/>
              <a:gd name="connsiteY2" fmla="*/ 454979 h 909958"/>
              <a:gd name="connsiteX3" fmla="*/ 1819918 w 2274897"/>
              <a:gd name="connsiteY3" fmla="*/ 909958 h 909958"/>
              <a:gd name="connsiteX4" fmla="*/ 0 w 2274897"/>
              <a:gd name="connsiteY4" fmla="*/ 909958 h 909958"/>
              <a:gd name="connsiteX5" fmla="*/ 454979 w 2274897"/>
              <a:gd name="connsiteY5" fmla="*/ 454979 h 909958"/>
              <a:gd name="connsiteX6" fmla="*/ 0 w 2274897"/>
              <a:gd name="connsiteY6" fmla="*/ 0 h 90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4897" h="909958">
                <a:moveTo>
                  <a:pt x="0" y="0"/>
                </a:moveTo>
                <a:lnTo>
                  <a:pt x="1819918" y="0"/>
                </a:lnTo>
                <a:lnTo>
                  <a:pt x="2274897" y="454979"/>
                </a:lnTo>
                <a:lnTo>
                  <a:pt x="1819918" y="909958"/>
                </a:lnTo>
                <a:lnTo>
                  <a:pt x="0" y="909958"/>
                </a:lnTo>
                <a:lnTo>
                  <a:pt x="454979" y="4549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11250264"/>
              <a:satOff val="-16880"/>
              <a:lumOff val="-2745"/>
              <a:alphaOff val="0"/>
            </a:schemeClr>
          </a:fillRef>
          <a:effectRef idx="2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8987" tIns="21336" rIns="476315" bIns="21336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1600" kern="1200" dirty="0" smtClean="0">
                <a:latin typeface="Bahnschrift Light" pitchFamily="34" charset="0"/>
              </a:rPr>
              <a:t>Zadavanje domaće zadaće</a:t>
            </a:r>
            <a:endParaRPr lang="hr-HR" sz="1600" kern="1200" dirty="0">
              <a:latin typeface="Bahnschrift Light" pitchFamily="34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2051720" y="5060286"/>
            <a:ext cx="2320729" cy="888994"/>
          </a:xfrm>
          <a:custGeom>
            <a:avLst/>
            <a:gdLst>
              <a:gd name="connsiteX0" fmla="*/ 0 w 2464745"/>
              <a:gd name="connsiteY0" fmla="*/ 0 h 985898"/>
              <a:gd name="connsiteX1" fmla="*/ 1971796 w 2464745"/>
              <a:gd name="connsiteY1" fmla="*/ 0 h 985898"/>
              <a:gd name="connsiteX2" fmla="*/ 2464745 w 2464745"/>
              <a:gd name="connsiteY2" fmla="*/ 492949 h 985898"/>
              <a:gd name="connsiteX3" fmla="*/ 1971796 w 2464745"/>
              <a:gd name="connsiteY3" fmla="*/ 985898 h 985898"/>
              <a:gd name="connsiteX4" fmla="*/ 0 w 2464745"/>
              <a:gd name="connsiteY4" fmla="*/ 985898 h 985898"/>
              <a:gd name="connsiteX5" fmla="*/ 492949 w 2464745"/>
              <a:gd name="connsiteY5" fmla="*/ 492949 h 985898"/>
              <a:gd name="connsiteX6" fmla="*/ 0 w 2464745"/>
              <a:gd name="connsiteY6" fmla="*/ 0 h 985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64745" h="985898">
                <a:moveTo>
                  <a:pt x="0" y="0"/>
                </a:moveTo>
                <a:lnTo>
                  <a:pt x="1971796" y="0"/>
                </a:lnTo>
                <a:lnTo>
                  <a:pt x="2464745" y="492949"/>
                </a:lnTo>
                <a:lnTo>
                  <a:pt x="1971796" y="985898"/>
                </a:lnTo>
                <a:lnTo>
                  <a:pt x="0" y="985898"/>
                </a:lnTo>
                <a:lnTo>
                  <a:pt x="492949" y="49294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4958" tIns="24003" rIns="516952" bIns="2400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1600" kern="1200" dirty="0" smtClean="0">
                <a:latin typeface="Bahnschrift Light" pitchFamily="34" charset="0"/>
              </a:rPr>
              <a:t>Osiguravanje sažetka</a:t>
            </a:r>
            <a:endParaRPr lang="hr-HR" sz="1600" kern="1200" dirty="0">
              <a:latin typeface="Bahnschrift Light" pitchFamily="34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4112486" y="5060286"/>
            <a:ext cx="2304255" cy="888994"/>
          </a:xfrm>
          <a:custGeom>
            <a:avLst/>
            <a:gdLst>
              <a:gd name="connsiteX0" fmla="*/ 0 w 2464745"/>
              <a:gd name="connsiteY0" fmla="*/ 0 h 985898"/>
              <a:gd name="connsiteX1" fmla="*/ 1971796 w 2464745"/>
              <a:gd name="connsiteY1" fmla="*/ 0 h 985898"/>
              <a:gd name="connsiteX2" fmla="*/ 2464745 w 2464745"/>
              <a:gd name="connsiteY2" fmla="*/ 492949 h 985898"/>
              <a:gd name="connsiteX3" fmla="*/ 1971796 w 2464745"/>
              <a:gd name="connsiteY3" fmla="*/ 985898 h 985898"/>
              <a:gd name="connsiteX4" fmla="*/ 0 w 2464745"/>
              <a:gd name="connsiteY4" fmla="*/ 985898 h 985898"/>
              <a:gd name="connsiteX5" fmla="*/ 492949 w 2464745"/>
              <a:gd name="connsiteY5" fmla="*/ 492949 h 985898"/>
              <a:gd name="connsiteX6" fmla="*/ 0 w 2464745"/>
              <a:gd name="connsiteY6" fmla="*/ 0 h 985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64745" h="985898">
                <a:moveTo>
                  <a:pt x="0" y="0"/>
                </a:moveTo>
                <a:lnTo>
                  <a:pt x="1971796" y="0"/>
                </a:lnTo>
                <a:lnTo>
                  <a:pt x="2464745" y="492949"/>
                </a:lnTo>
                <a:lnTo>
                  <a:pt x="1971796" y="985898"/>
                </a:lnTo>
                <a:lnTo>
                  <a:pt x="0" y="985898"/>
                </a:lnTo>
                <a:lnTo>
                  <a:pt x="492949" y="49294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4958" tIns="24003" rIns="516952" bIns="2400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1800" kern="1200" dirty="0" smtClean="0">
                <a:latin typeface="Bahnschrift Light" pitchFamily="34" charset="0"/>
              </a:rPr>
              <a:t>Povratna informacija</a:t>
            </a:r>
            <a:endParaRPr lang="hr-HR" sz="1800" kern="1200" dirty="0">
              <a:latin typeface="Bahnschrift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045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873752"/>
          </a:xfrm>
        </p:spPr>
        <p:txBody>
          <a:bodyPr/>
          <a:lstStyle/>
          <a:p>
            <a:r>
              <a:rPr lang="hr-HR" dirty="0" smtClean="0"/>
              <a:t>Ako klijent uzima lijekove za psihičke probleme ili zlouporabi drogu ili alkohol – staviti tu temu na dnevni red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Suicidalnost – mijenjanje seanse, procjena stupnja i razloga beznađa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Povjerenje i odnos</a:t>
            </a:r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Struktura inicijalne seanse</a:t>
            </a:r>
            <a:endParaRPr lang="hr-HR" dirty="0"/>
          </a:p>
        </p:txBody>
      </p:sp>
      <p:pic>
        <p:nvPicPr>
          <p:cNvPr id="6146" name="Picture 2" descr="Povezana sli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7910" y1="20448" x2="27910" y2="20448"/>
                        <a14:foregroundMark x1="28209" y1="15821" x2="28209" y2="15821"/>
                        <a14:foregroundMark x1="24030" y1="22239" x2="24030" y2="22239"/>
                        <a14:foregroundMark x1="71045" y1="24627" x2="71045" y2="24627"/>
                        <a14:foregroundMark x1="54627" y1="18806" x2="54627" y2="18806"/>
                        <a14:foregroundMark x1="66866" y1="21642" x2="66866" y2="21642"/>
                        <a14:foregroundMark x1="64627" y1="24627" x2="64627" y2="24627"/>
                        <a14:foregroundMark x1="30746" y1="49403" x2="30746" y2="49403"/>
                        <a14:foregroundMark x1="31791" y1="52836" x2="31791" y2="52836"/>
                        <a14:foregroundMark x1="70448" y1="50597" x2="70448" y2="50597"/>
                        <a14:foregroundMark x1="69104" y1="53881" x2="69104" y2="53881"/>
                        <a14:foregroundMark x1="68806" y1="64478" x2="68806" y2="64478"/>
                        <a14:foregroundMark x1="60149" y1="81791" x2="60149" y2="817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89040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991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 Sastavljanje dnevnog reda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63272" cy="4873752"/>
          </a:xfrm>
        </p:spPr>
        <p:txBody>
          <a:bodyPr/>
          <a:lstStyle/>
          <a:p>
            <a:r>
              <a:rPr lang="hr-HR" dirty="0" smtClean="0"/>
              <a:t>Prvi korak upoznavanja s kognitivnom terapijom</a:t>
            </a:r>
          </a:p>
          <a:p>
            <a:r>
              <a:rPr lang="hr-HR" dirty="0" smtClean="0"/>
              <a:t>Dati kratko objašnjenje zašto se sastavlja dnevni red</a:t>
            </a:r>
          </a:p>
          <a:p>
            <a:r>
              <a:rPr lang="hr-HR" dirty="0" smtClean="0"/>
              <a:t>U idealnim uvjetima – brzo i potpuno</a:t>
            </a:r>
          </a:p>
          <a:p>
            <a:r>
              <a:rPr lang="hr-HR" dirty="0" smtClean="0"/>
              <a:t>DZ – razmisliti i zapisati situaciju koju želi staviti na dnevni red na idućoj seansi</a:t>
            </a:r>
            <a:endParaRPr lang="hr-HR" dirty="0"/>
          </a:p>
        </p:txBody>
      </p:sp>
      <p:pic>
        <p:nvPicPr>
          <p:cNvPr id="4098" name="Picture 2" descr="Slikovni rezultat za thera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4077072"/>
            <a:ext cx="4460571" cy="251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243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2. Provjera raspoloženja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5832" y="1632268"/>
            <a:ext cx="8291264" cy="4873752"/>
          </a:xfrm>
        </p:spPr>
        <p:txBody>
          <a:bodyPr/>
          <a:lstStyle/>
          <a:p>
            <a:r>
              <a:rPr lang="hr-HR" dirty="0" smtClean="0"/>
              <a:t>Subjektivno izvješće klijenta</a:t>
            </a:r>
          </a:p>
          <a:p>
            <a:endParaRPr lang="hr-HR" dirty="0" smtClean="0"/>
          </a:p>
          <a:p>
            <a:r>
              <a:rPr lang="hr-HR" dirty="0" smtClean="0"/>
              <a:t>Objektivni upitnici – Beckova skala depresije, anksioznosti, beznađa; procjena od 0-100</a:t>
            </a:r>
          </a:p>
          <a:p>
            <a:pPr lvl="1"/>
            <a:r>
              <a:rPr lang="hr-HR" dirty="0" smtClean="0"/>
              <a:t>Zapisati rezultate</a:t>
            </a:r>
          </a:p>
          <a:p>
            <a:pPr lvl="1"/>
            <a:r>
              <a:rPr lang="hr-HR" dirty="0" smtClean="0"/>
              <a:t>Analizirati čestice kao temu za razgovor (suicid i beznađe!)</a:t>
            </a:r>
          </a:p>
          <a:p>
            <a:pPr lvl="1"/>
            <a:r>
              <a:rPr lang="hr-HR" dirty="0" smtClean="0"/>
              <a:t>Grafički prikazi rezultata</a:t>
            </a:r>
          </a:p>
          <a:p>
            <a:endParaRPr lang="hr-HR" dirty="0"/>
          </a:p>
        </p:txBody>
      </p:sp>
      <p:pic>
        <p:nvPicPr>
          <p:cNvPr id="11266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170" y="4509120"/>
            <a:ext cx="3835056" cy="2153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726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likovni rezultat za thera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689" y="4149080"/>
            <a:ext cx="3579401" cy="2269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/>
          </a:bodyPr>
          <a:lstStyle/>
          <a:p>
            <a:r>
              <a:rPr lang="hr-HR" dirty="0" smtClean="0"/>
              <a:t>3./4. Pregled iznošenja problema, identifikacije problema i određivanje ciljeva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700808"/>
            <a:ext cx="8291264" cy="4320480"/>
          </a:xfrm>
        </p:spPr>
        <p:txBody>
          <a:bodyPr/>
          <a:lstStyle/>
          <a:p>
            <a:r>
              <a:rPr lang="hr-HR" dirty="0" smtClean="0"/>
              <a:t>Osvrtanje na klijentovo iznošenje problema, pitanja o najnovijim podacima (razlog dolaska)</a:t>
            </a:r>
          </a:p>
          <a:p>
            <a:r>
              <a:rPr lang="hr-HR" dirty="0" smtClean="0"/>
              <a:t>Identifikacija specifičnih problema (+ procjena suicida)</a:t>
            </a:r>
          </a:p>
          <a:p>
            <a:r>
              <a:rPr lang="hr-HR" dirty="0" smtClean="0"/>
              <a:t>Probleme se oblikuje u ciljeve na kojima će se raditi</a:t>
            </a:r>
          </a:p>
          <a:p>
            <a:endParaRPr lang="hr-HR" dirty="0" smtClean="0"/>
          </a:p>
          <a:p>
            <a:r>
              <a:rPr lang="hr-HR" dirty="0" smtClean="0"/>
              <a:t>Klijent zapisuje važne detalje </a:t>
            </a:r>
          </a:p>
          <a:p>
            <a:r>
              <a:rPr lang="hr-HR" dirty="0" smtClean="0"/>
              <a:t>DZ – doraditi listu ciljeva </a:t>
            </a:r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55006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1469</TotalTime>
  <Words>694</Words>
  <Application>Microsoft Office PowerPoint</Application>
  <PresentationFormat>On-screen Show (4:3)</PresentationFormat>
  <Paragraphs>100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Oriel</vt:lpstr>
      <vt:lpstr>Struktura prve terapijske seanse</vt:lpstr>
      <vt:lpstr>PowerPoint Presentation</vt:lpstr>
      <vt:lpstr>Ciljevi inicijalne seanse</vt:lpstr>
      <vt:lpstr>Ciljevi inicijalne seanse</vt:lpstr>
      <vt:lpstr>Struktura inicijalne seanse</vt:lpstr>
      <vt:lpstr>Struktura inicijalne seanse</vt:lpstr>
      <vt:lpstr>1. Sastavljanje dnevnog reda</vt:lpstr>
      <vt:lpstr>2. Provjera raspoloženja</vt:lpstr>
      <vt:lpstr>3./4. Pregled iznošenja problema, identifikacije problema i određivanje ciljeva</vt:lpstr>
      <vt:lpstr>5. Educiranje klijenta o kognitivnom modelu</vt:lpstr>
      <vt:lpstr>6. Očekivanja od terapije</vt:lpstr>
      <vt:lpstr>7. Educiranje klijenta o njegovu poremećaju</vt:lpstr>
      <vt:lpstr>8./9. Sažetak i zadavanje domaće zadaće</vt:lpstr>
      <vt:lpstr>8./9. Sažetak i zadavanje domaće zadaće</vt:lpstr>
      <vt:lpstr>10. Povratna informacija</vt:lpstr>
      <vt:lpstr>10. Povratna informacija</vt:lpstr>
      <vt:lpstr>Hvala na pažnji!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Struktura prve terapijske seanse</dc:title>
  <dc:creator>Matea Šoštarić</dc:creator>
  <cp:lastModifiedBy>Matea Šoštarić</cp:lastModifiedBy>
  <cp:revision>36</cp:revision>
  <dcterms:created xsi:type="dcterms:W3CDTF">2019-09-17T17:44:09Z</dcterms:created>
  <dcterms:modified xsi:type="dcterms:W3CDTF">2019-09-18T18:13:12Z</dcterms:modified>
</cp:coreProperties>
</file>