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16"/>
  </p:notesMasterIdLst>
  <p:sldIdLst>
    <p:sldId id="256" r:id="rId2"/>
    <p:sldId id="260" r:id="rId3"/>
    <p:sldId id="263" r:id="rId4"/>
    <p:sldId id="261" r:id="rId5"/>
    <p:sldId id="264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824" autoAdjust="0"/>
  </p:normalViewPr>
  <p:slideViewPr>
    <p:cSldViewPr snapToGrid="0">
      <p:cViewPr varScale="1">
        <p:scale>
          <a:sx n="48" d="100"/>
          <a:sy n="48" d="100"/>
        </p:scale>
        <p:origin x="14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498C-A153-458A-896B-95AD9DE28EAE}" type="datetimeFigureOut">
              <a:rPr lang="hr-HR" smtClean="0"/>
              <a:t>20.11.2019.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D78BB-9506-4723-AE52-37F6AD0CB8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71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Rješenje – terapeut obzirno prekida, usmjerava na specifičnosti, nudi potpitanja za usmjeravanje, ukoliko pacijent nastavlja s opširnim opisom terapeut prekida i parafrazira, naglašava važnost kratkog pregleda i čemu služi te ističe važnost dnevnog reda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Rješenje – vraćanje na uvođenje vezano za ispunjavanje upitnika, ima li objektivnih poteškoća kod popunjavanja upitnika, tražiti automatske misli („ovo je gubitak vremena”), </a:t>
            </a:r>
            <a:r>
              <a:rPr lang="hr-HR" dirty="0" err="1"/>
              <a:t>katastrofiziranje</a:t>
            </a:r>
            <a:r>
              <a:rPr lang="hr-HR" dirty="0"/>
              <a:t> o gubljenju vremena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D78BB-9506-4723-AE52-37F6AD0CB8E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45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1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2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60459C66-4FE6-48DE-A1FB-D6612C372F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05C0EBCC-9B5A-4B8B-91F7-E579B86DB862}"/>
              </a:ext>
            </a:extLst>
          </p:cNvPr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8952" y="643467"/>
            <a:ext cx="7172487" cy="5054008"/>
          </a:xfrm>
        </p:spPr>
        <p:txBody>
          <a:bodyPr anchor="ctr">
            <a:normAutofit/>
          </a:bodyPr>
          <a:lstStyle/>
          <a:p>
            <a:r>
              <a:rPr lang="hr-HR" sz="6600" dirty="0">
                <a:solidFill>
                  <a:schemeClr val="tx2"/>
                </a:solidFill>
              </a:rPr>
              <a:t>PROBLEMI SA STRUKTURIRANJEM TERAPIJSKE SEANSE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299" y="643467"/>
            <a:ext cx="3311856" cy="5054008"/>
          </a:xfrm>
        </p:spPr>
        <p:txBody>
          <a:bodyPr anchor="ctr">
            <a:normAutofit/>
          </a:bodyPr>
          <a:lstStyle/>
          <a:p>
            <a:pPr algn="r"/>
            <a:r>
              <a:rPr lang="hr-HR" sz="2400" dirty="0">
                <a:solidFill>
                  <a:schemeClr val="tx1"/>
                </a:solidFill>
              </a:rPr>
              <a:t>Praktikum II, 3.radionica</a:t>
            </a:r>
          </a:p>
          <a:p>
            <a:pPr algn="r"/>
            <a:r>
              <a:rPr lang="hr-HR" dirty="0">
                <a:solidFill>
                  <a:schemeClr val="tx1"/>
                </a:solidFill>
              </a:rPr>
              <a:t>23.11.2019.</a:t>
            </a:r>
            <a:endParaRPr lang="hr-HR" sz="2400" dirty="0">
              <a:solidFill>
                <a:schemeClr val="tx1"/>
              </a:solidFill>
            </a:endParaRPr>
          </a:p>
          <a:p>
            <a:pPr algn="r"/>
            <a:endParaRPr lang="hr-HR" b="1" dirty="0">
              <a:solidFill>
                <a:schemeClr val="tx1"/>
              </a:solidFill>
            </a:endParaRPr>
          </a:p>
          <a:p>
            <a:pPr algn="r"/>
            <a:r>
              <a:rPr lang="hr-HR" sz="2400" b="1" dirty="0">
                <a:solidFill>
                  <a:schemeClr val="tx1"/>
                </a:solidFill>
              </a:rPr>
              <a:t>Tanja Gulan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9">
            <a:extLst>
              <a:ext uri="{FF2B5EF4-FFF2-40B4-BE49-F238E27FC236}">
                <a16:creationId xmlns:a16="http://schemas.microsoft.com/office/drawing/2014/main" xmlns="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A05250E5-90D0-4E41-B9BD-FF661DE540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0E7E69-DAD3-4A50-924A-CF26668A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/>
              <a:t>5. …ZADAVANJE NOVE DOMAĆE ZADAĆE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2FD84C2-D4E2-464D-B2A4-D00E43D6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hr-HR" dirty="0"/>
              <a:t>Manja je vjerojatnost izvršenja DZ ako terapeut: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Predlaže DZ koja je preteška ili nije povezana s pacijentovim teškoćama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Ne nudi dobro objašnjenje DZ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Zaboravi pregledati DZ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Ne naglasi važnost izvršavanja DZ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Na objasni kako napraviti DZ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Ne započne zadatak na seansi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Ne omogući pacijentu zapisivanje DZ</a:t>
            </a:r>
          </a:p>
          <a:p>
            <a:pPr marL="544068" lvl="1" indent="-342900">
              <a:buFont typeface="+mj-lt"/>
              <a:buAutoNum type="arabicPeriod"/>
            </a:pPr>
            <a:r>
              <a:rPr lang="hr-HR" dirty="0"/>
              <a:t>Zada DZ s kojom se pacijent ne slaže</a:t>
            </a:r>
          </a:p>
          <a:p>
            <a:pPr marL="544068" lvl="1" indent="-342900">
              <a:buFont typeface="+mj-lt"/>
              <a:buAutoNum type="arabicPeriod"/>
            </a:pPr>
            <a:endParaRPr lang="hr-HR" dirty="0"/>
          </a:p>
          <a:p>
            <a:pPr marL="201168" lvl="1" indent="0">
              <a:buNone/>
            </a:pPr>
            <a:r>
              <a:rPr lang="hr-HR" dirty="0"/>
              <a:t>→ ima li pacijent disfunkcionalna vjerovanja o DZ?</a:t>
            </a:r>
            <a:endParaRPr lang="en-US" dirty="0"/>
          </a:p>
        </p:txBody>
      </p:sp>
      <p:pic>
        <p:nvPicPr>
          <p:cNvPr id="5" name="Rezervirano mjesto sadržaja 4" descr="Slika na kojoj se prikazuje nož, crtež&#10;&#10;Opis je automatski generiran">
            <a:extLst>
              <a:ext uri="{FF2B5EF4-FFF2-40B4-BE49-F238E27FC236}">
                <a16:creationId xmlns:a16="http://schemas.microsoft.com/office/drawing/2014/main" xmlns="" id="{8C754EE9-5D6B-4E93-9DF7-BDCEE1EC9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70" y="1984213"/>
            <a:ext cx="3135109" cy="33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346BB2-FC56-4F21-A9EF-C927433E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hr-HR" dirty="0"/>
              <a:t>5. ..KONAČNI SAŽETAK</a:t>
            </a:r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xmlns="" id="{49F0F952-447D-40A5-863A-73EA55AAF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15516" b="-2"/>
          <a:stretch/>
        </p:blipFill>
        <p:spPr>
          <a:xfrm>
            <a:off x="19" y="-12128"/>
            <a:ext cx="5090141" cy="7632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5F4110-6E5F-45A2-8A45-B531286B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2628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hr-HR" sz="2800" dirty="0"/>
              <a:t>- terapeut periodično sažimlje što pacijent govori da provjeri je li razumio što je pacijent htio reći</a:t>
            </a:r>
          </a:p>
          <a:p>
            <a:pPr>
              <a:lnSpc>
                <a:spcPct val="160000"/>
              </a:lnSpc>
            </a:pPr>
            <a:r>
              <a:rPr lang="hr-HR" sz="2800" dirty="0"/>
              <a:t>- Ako je pacijent bilježio za vrijeme seanse konačni zaključak će se sastojati od brzog pregleda tih bilješki i verbalnog sažimanja razmatranih tema</a:t>
            </a:r>
          </a:p>
          <a:p>
            <a:pPr>
              <a:lnSpc>
                <a:spcPct val="160000"/>
              </a:lnSpc>
            </a:pPr>
            <a:r>
              <a:rPr lang="hr-HR" sz="2800" dirty="0"/>
              <a:t>- Ako pacijent ne zapisuje najvažnije detalje dolazi do većih teškoća u rezimiranju seanse i u zapamćivanju sadržaja seanse</a:t>
            </a:r>
          </a:p>
        </p:txBody>
      </p:sp>
    </p:spTree>
    <p:extLst>
      <p:ext uri="{BB962C8B-B14F-4D97-AF65-F5344CB8AC3E}">
        <p14:creationId xmlns:p14="http://schemas.microsoft.com/office/powerpoint/2010/main" val="94602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C70ED8-5634-4C72-99ED-FA913264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06324"/>
          </a:xfrm>
        </p:spPr>
        <p:txBody>
          <a:bodyPr>
            <a:normAutofit/>
          </a:bodyPr>
          <a:lstStyle/>
          <a:p>
            <a:r>
              <a:rPr lang="hr-HR" sz="3600" dirty="0"/>
              <a:t>6. POVRATNA INFORMACIJA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58A83B8-7D66-4FD7-BF15-18BA31C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736574"/>
            <a:ext cx="3698629" cy="3366047"/>
          </a:xfrm>
        </p:spPr>
        <p:txBody>
          <a:bodyPr>
            <a:normAutofit/>
          </a:bodyPr>
          <a:lstStyle/>
          <a:p>
            <a:r>
              <a:rPr lang="hr-HR" sz="2800" dirty="0"/>
              <a:t>- problem – ako je na kraju seanse pacijent uznemiren, a nema dovoljno vremena za rješavanje uznemirenosti ili kada pacijent ne uspije izraziti svoje negativne reakcije </a:t>
            </a:r>
          </a:p>
        </p:txBody>
      </p:sp>
      <p:pic>
        <p:nvPicPr>
          <p:cNvPr id="6" name="Slika 5" descr="Slika na kojoj se prikazuje sat, objekt, bijelo, velik&#10;&#10;Opis je automatski generiran">
            <a:extLst>
              <a:ext uri="{FF2B5EF4-FFF2-40B4-BE49-F238E27FC236}">
                <a16:creationId xmlns:a16="http://schemas.microsoft.com/office/drawing/2014/main" xmlns="" id="{FA07CFAF-2F88-4D4C-83D3-99470E0B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r="-1" b="7642"/>
          <a:stretch/>
        </p:blipFill>
        <p:spPr>
          <a:xfrm>
            <a:off x="4683369" y="297185"/>
            <a:ext cx="7408294" cy="62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8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247643-37AB-47DE-B7BD-7A64FEB13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EBC3119-F8E7-4266-91B8-7A1E808B4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7D15890-6502-4FAA-AB03-AFAC88EE2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B2C4F0-570D-4F97-BE14-B863EF29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4608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/>
              <a:t>PROBLEMI KOJI NASTAJU ZBOG TERAPEUTOVIH AUTOMATSKIH MISLI</a:t>
            </a:r>
          </a:p>
        </p:txBody>
      </p:sp>
      <p:pic>
        <p:nvPicPr>
          <p:cNvPr id="10" name="Rezervirano mjesto slike 9" descr="Slika na kojoj se prikazuje stol, sjedenje&#10;&#10;Opis je automatski generiran">
            <a:extLst>
              <a:ext uri="{FF2B5EF4-FFF2-40B4-BE49-F238E27FC236}">
                <a16:creationId xmlns:a16="http://schemas.microsoft.com/office/drawing/2014/main" xmlns="" id="{F4759CA0-DD7C-4F3C-8B27-05432A183C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r="7864" b="-1"/>
          <a:stretch/>
        </p:blipFill>
        <p:spPr>
          <a:xfrm>
            <a:off x="4032287" y="10"/>
            <a:ext cx="811127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EF18109-5C9F-4875-99FD-009FFB6208CE}"/>
              </a:ext>
            </a:extLst>
          </p:cNvPr>
          <p:cNvSpPr txBox="1"/>
          <p:nvPr/>
        </p:nvSpPr>
        <p:spPr>
          <a:xfrm rot="1431379">
            <a:off x="7853285" y="4078185"/>
            <a:ext cx="271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Naljutit će se ako budem </a:t>
            </a:r>
            <a:r>
              <a:rPr lang="hr-HR" sz="2400" i="1" dirty="0" err="1"/>
              <a:t>preizravan</a:t>
            </a:r>
            <a:r>
              <a:rPr lang="hr-HR" sz="2400" i="1" dirty="0"/>
              <a:t>.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FAA0AA21-4D0A-43FF-B938-633CE41E9EE0}"/>
              </a:ext>
            </a:extLst>
          </p:cNvPr>
          <p:cNvSpPr txBox="1"/>
          <p:nvPr/>
        </p:nvSpPr>
        <p:spPr>
          <a:xfrm rot="20974575">
            <a:off x="4013309" y="1992450"/>
            <a:ext cx="2290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Ne mogu strukturirati seansu.</a:t>
            </a:r>
          </a:p>
          <a:p>
            <a:endParaRPr lang="hr-HR" sz="2400" i="1" dirty="0"/>
          </a:p>
          <a:p>
            <a:r>
              <a:rPr lang="hr-HR" sz="2400" i="1" dirty="0"/>
              <a:t>Ne bih ga </a:t>
            </a:r>
            <a:r>
              <a:rPr lang="hr-HR" sz="2400" i="1" dirty="0" err="1"/>
              <a:t>smio</a:t>
            </a:r>
            <a:r>
              <a:rPr lang="hr-HR" sz="2400" i="1" dirty="0"/>
              <a:t> prekidati.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xmlns="" id="{EB491835-45D0-4B88-86B6-9E9F35CCEDA3}"/>
              </a:ext>
            </a:extLst>
          </p:cNvPr>
          <p:cNvSpPr txBox="1"/>
          <p:nvPr/>
        </p:nvSpPr>
        <p:spPr>
          <a:xfrm rot="1431379">
            <a:off x="7326421" y="5080439"/>
            <a:ext cx="271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Neću se moći jasno izraziti.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xmlns="" id="{9FF17CFB-4C74-4137-BFDB-F01F2C198E09}"/>
              </a:ext>
            </a:extLst>
          </p:cNvPr>
          <p:cNvSpPr txBox="1"/>
          <p:nvPr/>
        </p:nvSpPr>
        <p:spPr>
          <a:xfrm rot="21338894">
            <a:off x="7212995" y="414610"/>
            <a:ext cx="251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Mom pacijentu se neće svidjeti struktura.</a:t>
            </a:r>
          </a:p>
          <a:p>
            <a:endParaRPr lang="hr-HR" sz="2400" i="1" dirty="0"/>
          </a:p>
          <a:p>
            <a:r>
              <a:rPr lang="hr-HR" sz="2400" i="1" dirty="0"/>
              <a:t>Neće htjeti raditi DZ.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xmlns="" id="{1E1145AB-8989-44F7-9B7E-4A5745E19EEB}"/>
              </a:ext>
            </a:extLst>
          </p:cNvPr>
          <p:cNvSpPr txBox="1"/>
          <p:nvPr/>
        </p:nvSpPr>
        <p:spPr>
          <a:xfrm rot="620766">
            <a:off x="10145589" y="1445006"/>
            <a:ext cx="2180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Osjećat će se ponižen ako vrednujem njegovo mišljenje.</a:t>
            </a:r>
          </a:p>
        </p:txBody>
      </p:sp>
    </p:spTree>
    <p:extLst>
      <p:ext uri="{BB962C8B-B14F-4D97-AF65-F5344CB8AC3E}">
        <p14:creationId xmlns:p14="http://schemas.microsoft.com/office/powerpoint/2010/main" val="210949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5230A27-1553-42F8-99D7-829868E13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72232D-B4D6-429F-B3D1-2D9891B85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1895E7-CBF9-489C-822A-6E45C5D0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hr-HR" sz="4400" dirty="0"/>
              <a:t>LITERATURA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2CC3441-26B3-4381-B3DF-8AE3C288B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012C20-9A8E-4EA8-B319-4E8B4925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1280160"/>
            <a:ext cx="6135097" cy="4622198"/>
          </a:xfrm>
        </p:spPr>
        <p:txBody>
          <a:bodyPr anchor="ctr">
            <a:norm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Beck, J. S. (2007). 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Kognitivna terapija: osnove, educiranje i uvježbavanje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Jastrebarsko: Naklada Slap.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8163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CEA2D566-12F0-417B-B990-E3560B673D1B}"/>
              </a:ext>
            </a:extLst>
          </p:cNvPr>
          <p:cNvSpPr/>
          <p:nvPr/>
        </p:nvSpPr>
        <p:spPr>
          <a:xfrm>
            <a:off x="1740310" y="4293923"/>
            <a:ext cx="9636596" cy="145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A83D5B-4B72-4364-B595-E6986E2E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Poteškoće u održavanju propisane strukture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9BCA8D-7A51-4033-9AEA-F467B9A1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12730" cy="4063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800" dirty="0" err="1"/>
              <a:t>Terapeutov</a:t>
            </a:r>
            <a:r>
              <a:rPr lang="hr-HR" sz="2800" dirty="0"/>
              <a:t> neuspjeh u adekvatnom (u)poznavanju pacijenta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/>
          </a:p>
          <a:p>
            <a:pPr marL="514350" indent="-514350">
              <a:buFont typeface="+mj-lt"/>
              <a:buAutoNum type="arabicPeriod"/>
            </a:pPr>
            <a:r>
              <a:rPr lang="hr-HR" sz="2800" dirty="0"/>
              <a:t>Klijent se nevoljko podvrgava propisanoj strukturi zbog svojih percepcija i disfunkcionalnih vjerovanja o sebi, terapeutu i/ili terapiji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/>
          </a:p>
          <a:p>
            <a:pPr marL="987425" indent="0" algn="ctr">
              <a:buClr>
                <a:schemeClr val="accent2"/>
              </a:buClr>
              <a:buNone/>
            </a:pPr>
            <a:r>
              <a:rPr lang="hr-HR" sz="2800" dirty="0"/>
              <a:t>Kako identificirati je li problem u lošem uvođenju ili otporu pacijenta/klijenta?</a:t>
            </a:r>
          </a:p>
        </p:txBody>
      </p:sp>
    </p:spTree>
    <p:extLst>
      <p:ext uri="{BB962C8B-B14F-4D97-AF65-F5344CB8AC3E}">
        <p14:creationId xmlns:p14="http://schemas.microsoft.com/office/powerpoint/2010/main" val="429240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16C947-54F9-4219-8F1B-418D3FE2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Ciljevi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041D868-5368-42D8-8080-0BF717C3F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20"/>
            <a:ext cx="6934200" cy="557368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Kratki pregled i provjera raspoloženja (i uzimanje lijekova, alkohola i/ili droga, ako se koriste)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Povezivanje s prethodnom seansom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Sastavljanje dnevnog reda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Osvrt na domaću zadaću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Diskusija o problemima s dnevnog reda, zadavanje nove domaće zadaće i periodični zaključci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/>
              <a:t>Konačni zaključak i povratna informacija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7749C21-BE06-44FD-AD04-CC4D2EA3C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terapijske seanse</a:t>
            </a:r>
          </a:p>
        </p:txBody>
      </p:sp>
    </p:spTree>
    <p:extLst>
      <p:ext uri="{BB962C8B-B14F-4D97-AF65-F5344CB8AC3E}">
        <p14:creationId xmlns:p14="http://schemas.microsoft.com/office/powerpoint/2010/main" val="424131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005E44-F98A-482F-B90B-8B7D37CE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1. Kratki pregled i provjera raspoloženja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4155B2-EF4C-4D87-B481-75CD1D969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819417" cy="4186356"/>
          </a:xfrm>
        </p:spPr>
        <p:txBody>
          <a:bodyPr>
            <a:normAutofit/>
          </a:bodyPr>
          <a:lstStyle/>
          <a:p>
            <a:r>
              <a:rPr lang="hr-HR" sz="2800" dirty="0"/>
              <a:t>Kratki pregled tjedna </a:t>
            </a:r>
          </a:p>
          <a:p>
            <a:r>
              <a:rPr lang="hr-HR" sz="2800" dirty="0"/>
              <a:t>- </a:t>
            </a:r>
            <a:r>
              <a:rPr lang="hr-HR" sz="2400" dirty="0"/>
              <a:t>pacijent započinje seansu s preopširnim i nejasnim pregledom tjedna</a:t>
            </a:r>
          </a:p>
          <a:p>
            <a:endParaRPr lang="hr-HR" sz="2800" dirty="0"/>
          </a:p>
          <a:p>
            <a:r>
              <a:rPr lang="hr-HR" sz="2800" dirty="0"/>
              <a:t>Provjera raspoloženja </a:t>
            </a:r>
          </a:p>
          <a:p>
            <a:r>
              <a:rPr lang="hr-HR" sz="2400" dirty="0"/>
              <a:t> - poteškoće s popunjavanjem upitnika ili pri subjektivnom izražavanju raspoloženja u proteklom tjednu</a:t>
            </a:r>
          </a:p>
        </p:txBody>
      </p:sp>
    </p:spTree>
    <p:extLst>
      <p:ext uri="{BB962C8B-B14F-4D97-AF65-F5344CB8AC3E}">
        <p14:creationId xmlns:p14="http://schemas.microsoft.com/office/powerpoint/2010/main" val="241496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781A05-7D7B-4D24-908C-E74DC037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Povezivanje s prethodnom seansom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E7E1C4A-AC16-48A3-B7AC-440B382B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16178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dirty="0"/>
              <a:t>- pacijentove teškoće u zapamćivanju sadržaja seanse 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- odbijanje izražavanja negativne povratne informacije terapeutu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             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→</a:t>
            </a:r>
            <a:r>
              <a:rPr lang="hr-HR" sz="2800" dirty="0"/>
              <a:t> koristiti 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RADNI LIST ZA POVEZIVANJE SEANSI</a:t>
            </a:r>
          </a:p>
        </p:txBody>
      </p:sp>
    </p:spTree>
    <p:extLst>
      <p:ext uri="{BB962C8B-B14F-4D97-AF65-F5344CB8AC3E}">
        <p14:creationId xmlns:p14="http://schemas.microsoft.com/office/powerpoint/2010/main" val="8323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76850866-9C23-4FDA-9044-DC308E8BB95E}"/>
              </a:ext>
            </a:extLst>
          </p:cNvPr>
          <p:cNvSpPr/>
          <p:nvPr/>
        </p:nvSpPr>
        <p:spPr>
          <a:xfrm>
            <a:off x="1097280" y="1737360"/>
            <a:ext cx="10332719" cy="4427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9BF2B9-D45B-4FAD-9000-81F2D95A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08" y="286603"/>
            <a:ext cx="8623872" cy="1450757"/>
          </a:xfrm>
        </p:spPr>
        <p:txBody>
          <a:bodyPr/>
          <a:lstStyle/>
          <a:p>
            <a:r>
              <a:rPr lang="hr-HR" dirty="0"/>
              <a:t> RADNI LIST ZA POVEZIVANJE SEANSI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7FB7E71-10AB-467D-BF63-12242DB2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1. O čemu važnom smo pričali </a:t>
            </a:r>
            <a:r>
              <a:rPr lang="hr-HR" dirty="0" smtClean="0"/>
              <a:t>na </a:t>
            </a:r>
            <a:r>
              <a:rPr lang="hr-HR" dirty="0"/>
              <a:t>prošloj seansi? Što ste naučili?</a:t>
            </a:r>
          </a:p>
          <a:p>
            <a:pPr>
              <a:lnSpc>
                <a:spcPct val="150000"/>
              </a:lnSpc>
            </a:pPr>
            <a:r>
              <a:rPr lang="hr-HR" dirty="0"/>
              <a:t>2. Je li bilo nečega što vam je zasmetalo na prošloj seansi? Nešto o čemu nerado pričate?</a:t>
            </a:r>
          </a:p>
          <a:p>
            <a:pPr>
              <a:lnSpc>
                <a:spcPct val="150000"/>
              </a:lnSpc>
            </a:pPr>
            <a:r>
              <a:rPr lang="hr-HR" dirty="0"/>
              <a:t>3. </a:t>
            </a:r>
            <a:r>
              <a:rPr lang="hr-HR" dirty="0" smtClean="0"/>
              <a:t>Kakav </a:t>
            </a:r>
            <a:r>
              <a:rPr lang="hr-HR" dirty="0"/>
              <a:t>je bio Vaš tjedan? Kakvo Vam je bilo raspoloženje u usporedbi s prijašnjim tjednima?</a:t>
            </a:r>
          </a:p>
          <a:p>
            <a:pPr>
              <a:lnSpc>
                <a:spcPct val="150000"/>
              </a:lnSpc>
            </a:pPr>
            <a:r>
              <a:rPr lang="hr-HR" dirty="0"/>
              <a:t>4. Je li se ovaj tjedan dogodilo nešto važno o čemu treba razgovarati?</a:t>
            </a:r>
          </a:p>
          <a:p>
            <a:pPr>
              <a:lnSpc>
                <a:spcPct val="150000"/>
              </a:lnSpc>
            </a:pPr>
            <a:r>
              <a:rPr lang="hr-HR" dirty="0"/>
              <a:t>5. Koje probleme želite staviti na dnevni red? </a:t>
            </a:r>
          </a:p>
          <a:p>
            <a:pPr>
              <a:lnSpc>
                <a:spcPct val="150000"/>
              </a:lnSpc>
            </a:pPr>
            <a:r>
              <a:rPr lang="hr-HR" dirty="0"/>
              <a:t>6. Koju ste domaću zadaću napravili ili niste napravili? Što ste naučili?</a:t>
            </a:r>
          </a:p>
          <a:p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3F78F84-AC41-4E21-8E79-0933BE08E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2" y="152669"/>
            <a:ext cx="2133604" cy="16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BD0290-10E5-4AD0-92B1-7C61511B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Sastavljanje dnevnog reda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4C5FF91-DBDE-4A40-9649-026D5190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737360"/>
            <a:ext cx="11357113" cy="4496072"/>
          </a:xfrm>
        </p:spPr>
        <p:txBody>
          <a:bodyPr>
            <a:normAutofit/>
          </a:bodyPr>
          <a:lstStyle/>
          <a:p>
            <a:pPr marL="179388" indent="-179388">
              <a:lnSpc>
                <a:spcPct val="150000"/>
              </a:lnSpc>
            </a:pPr>
            <a:r>
              <a:rPr lang="hr-HR" sz="2400" dirty="0">
                <a:solidFill>
                  <a:schemeClr val="accent2"/>
                </a:solidFill>
              </a:rPr>
              <a:t>1.) </a:t>
            </a:r>
            <a:r>
              <a:rPr lang="hr-HR" sz="2400" dirty="0"/>
              <a:t>pacijent ne sudjeluje u donošenju dnevnog reda, odsutan je pri sastavljanju dnevnog reda, neuspješan je u razgovoru o problemima s dnevnog reda</a:t>
            </a:r>
          </a:p>
          <a:p>
            <a:pPr marL="1076325" indent="-90488">
              <a:lnSpc>
                <a:spcPct val="150000"/>
              </a:lnSpc>
            </a:pPr>
            <a:r>
              <a:rPr lang="hr-HR" sz="2400" dirty="0"/>
              <a:t>Razlozi: </a:t>
            </a:r>
            <a:r>
              <a:rPr lang="hr-HR" sz="2400" dirty="0" smtClean="0"/>
              <a:t>neadekvatno </a:t>
            </a:r>
            <a:r>
              <a:rPr lang="hr-HR" sz="2400" dirty="0"/>
              <a:t>je upoznat ili to za njega ima određeno negativno značenje</a:t>
            </a:r>
          </a:p>
          <a:p>
            <a:pPr marL="176213" indent="-90488">
              <a:lnSpc>
                <a:spcPct val="150000"/>
              </a:lnSpc>
            </a:pPr>
            <a:r>
              <a:rPr lang="hr-HR" sz="2400" dirty="0">
                <a:solidFill>
                  <a:schemeClr val="accent2"/>
                </a:solidFill>
              </a:rPr>
              <a:t>2.) </a:t>
            </a:r>
            <a:r>
              <a:rPr lang="hr-HR" sz="2400" dirty="0"/>
              <a:t>pacijent detaljno obrazlaže problem, umjesto da ga samo imenuje</a:t>
            </a:r>
          </a:p>
          <a:p>
            <a:pPr marL="176213" indent="-90488">
              <a:lnSpc>
                <a:spcPct val="150000"/>
              </a:lnSpc>
            </a:pPr>
            <a:r>
              <a:rPr lang="hr-HR" sz="2400" dirty="0">
                <a:solidFill>
                  <a:schemeClr val="accent2"/>
                </a:solidFill>
              </a:rPr>
              <a:t>3.) </a:t>
            </a:r>
            <a:r>
              <a:rPr lang="hr-HR" sz="2400" dirty="0"/>
              <a:t>pacijent se osjeća bespomoćno u vezi razgovora o problemu</a:t>
            </a:r>
          </a:p>
        </p:txBody>
      </p:sp>
    </p:spTree>
    <p:extLst>
      <p:ext uri="{BB962C8B-B14F-4D97-AF65-F5344CB8AC3E}">
        <p14:creationId xmlns:p14="http://schemas.microsoft.com/office/powerpoint/2010/main" val="92723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05A42EF-68E6-4808-81CD-E5ABD0ED92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821A89-2F99-4977-BFD3-5B88D461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77" y="634946"/>
            <a:ext cx="5845979" cy="1451223"/>
          </a:xfrm>
        </p:spPr>
        <p:txBody>
          <a:bodyPr>
            <a:normAutofit/>
          </a:bodyPr>
          <a:lstStyle/>
          <a:p>
            <a:r>
              <a:rPr lang="hr-HR" dirty="0"/>
              <a:t>4. Pregled domaće zadaće</a:t>
            </a:r>
          </a:p>
        </p:txBody>
      </p:sp>
      <p:pic>
        <p:nvPicPr>
          <p:cNvPr id="6" name="Slika 5" descr="Slika na kojoj se prikazuje žuto, znak, sjedenje, crno&#10;&#10;Opis je automatski generiran">
            <a:extLst>
              <a:ext uri="{FF2B5EF4-FFF2-40B4-BE49-F238E27FC236}">
                <a16:creationId xmlns:a16="http://schemas.microsoft.com/office/drawing/2014/main" xmlns="" id="{4055DA24-137F-429B-AAD1-B812222E6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6" y="645107"/>
            <a:ext cx="4629388" cy="45020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C4A154E-1950-4755-A5FC-5998EE0CC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5C0055-2103-4D2A-BD6F-E3D74AB7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877" y="2198914"/>
            <a:ext cx="5845979" cy="36701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 terapeut propusti pitati za domaću zadaću koju je trebao napraviti u proteklom tjednu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 </a:t>
            </a:r>
            <a:r>
              <a:rPr lang="hr-HR" sz="2800" dirty="0" err="1"/>
              <a:t>predetaljno</a:t>
            </a:r>
            <a:r>
              <a:rPr lang="hr-HR" sz="2800" dirty="0"/>
              <a:t> pregledavanje zadaće koja nema veze s trenutnom uznemirenosti od tog dana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E9C285-56FB-4B36-8ECA-C2D6596AA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37C076B-00B1-4629-B27F-A86F9885F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639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9804DB7-30D8-4A77-B3ED-30371FD6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70249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5. RAZGOVOR O PROBLEMIMA S DNEVNOG REDA…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714E6DE-2484-469F-87DE-80C84E63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9807"/>
            <a:ext cx="10480204" cy="452775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/>
              <a:t> </a:t>
            </a:r>
            <a:r>
              <a:rPr lang="hr-HR" sz="2800" dirty="0"/>
              <a:t>PROBLEMI : bespomoćnost, neusmjereni ili površni razgovor, neuspješni tempo i neprovođenje terapijskih intervencija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>
                <a:solidFill>
                  <a:schemeClr val="accent2">
                    <a:lumMod val="75000"/>
                  </a:schemeClr>
                </a:solidFill>
              </a:rPr>
              <a:t>Neusmjerena diskusija  </a:t>
            </a:r>
            <a:r>
              <a:rPr lang="hr-HR" sz="2800" dirty="0"/>
              <a:t>- terapeut ne uspijeva obzirnim prekidanjem strukturirati razgovor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>
                <a:solidFill>
                  <a:schemeClr val="accent2">
                    <a:lumMod val="75000"/>
                  </a:schemeClr>
                </a:solidFill>
              </a:rPr>
              <a:t>Tempo</a:t>
            </a:r>
            <a:r>
              <a:rPr lang="hr-HR" sz="2800" dirty="0"/>
              <a:t> – problem terapeuta početnika; loša procjena koliko tema se može obraditi za vrijeme jedne terapijske seanse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>
                <a:solidFill>
                  <a:schemeClr val="accent2">
                    <a:lumMod val="75000"/>
                  </a:schemeClr>
                </a:solidFill>
              </a:rPr>
              <a:t>Neodrađivanje terapijske intervencije – </a:t>
            </a:r>
            <a:r>
              <a:rPr lang="hr-HR" sz="2800" dirty="0"/>
              <a:t>previše vremena se troši na opisivanje problema i disfunkcionalnih misli, a propusti se intervencija (odgovaranje na disfunkcionalne misli, zadavanje DZ, rješavanje problema)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90546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765</Words>
  <Application>Microsoft Office PowerPoint</Application>
  <PresentationFormat>Widescreen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Retrospektiva</vt:lpstr>
      <vt:lpstr>PROBLEMI SA STRUKTURIRANJEM TERAPIJSKE SEANSE</vt:lpstr>
      <vt:lpstr>Poteškoće u održavanju propisane strukture</vt:lpstr>
      <vt:lpstr>Ciljevi </vt:lpstr>
      <vt:lpstr>1. Kratki pregled i provjera raspoloženja</vt:lpstr>
      <vt:lpstr>2. Povezivanje s prethodnom seansom</vt:lpstr>
      <vt:lpstr> RADNI LIST ZA POVEZIVANJE SEANSI</vt:lpstr>
      <vt:lpstr>3. Sastavljanje dnevnog reda </vt:lpstr>
      <vt:lpstr>4. Pregled domaće zadaće</vt:lpstr>
      <vt:lpstr>5. RAZGOVOR O PROBLEMIMA S DNEVNOG REDA…</vt:lpstr>
      <vt:lpstr>5. …ZADAVANJE NOVE DOMAĆE ZADAĆE</vt:lpstr>
      <vt:lpstr>5. ..KONAČNI SAŽETAK</vt:lpstr>
      <vt:lpstr>6. POVRATNA INFORMACIJA</vt:lpstr>
      <vt:lpstr>PROBLEMI KOJI NASTAJU ZBOG TERAPEUTOVIH AUTOMATSKIH MISLI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PROBLEMI SA STRUKTURIRANJEM TERAPIJSKE SEANSE</dc:title>
  <dc:creator>tanja gulan</dc:creator>
  <cp:lastModifiedBy>Tanja Gulan</cp:lastModifiedBy>
  <cp:revision>2</cp:revision>
  <dcterms:created xsi:type="dcterms:W3CDTF">2019-11-07T20:01:36Z</dcterms:created>
  <dcterms:modified xsi:type="dcterms:W3CDTF">2019-11-20T17:31:59Z</dcterms:modified>
</cp:coreProperties>
</file>