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08" autoAdjust="0"/>
  </p:normalViewPr>
  <p:slideViewPr>
    <p:cSldViewPr showGuides="1">
      <p:cViewPr>
        <p:scale>
          <a:sx n="114" d="100"/>
          <a:sy n="114" d="100"/>
        </p:scale>
        <p:origin x="-1470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B74B32-8868-4494-84F5-B07B93F43F8A}" type="datetimeFigureOut">
              <a:rPr lang="en-US" smtClean="0"/>
              <a:t>10/29/2019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0C9FEC-EFE2-43E7-B5CE-0C3907EBC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7083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0C9FEC-EFE2-43E7-B5CE-0C3907EBC6D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6841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0C9FEC-EFE2-43E7-B5CE-0C3907EBC6D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8822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0C9FEC-EFE2-43E7-B5CE-0C3907EBC6D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9295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AB0F0-5C5A-450A-B4EB-418EE771AA1B}" type="datetimeFigureOut">
              <a:rPr lang="en-US" smtClean="0"/>
              <a:t>10/29/2019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2703-E443-4F69-9C5E-1A38639B0E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422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AB0F0-5C5A-450A-B4EB-418EE771AA1B}" type="datetimeFigureOut">
              <a:rPr lang="en-US" smtClean="0"/>
              <a:t>10/29/2019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2703-E443-4F69-9C5E-1A38639B0E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258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AB0F0-5C5A-450A-B4EB-418EE771AA1B}" type="datetimeFigureOut">
              <a:rPr lang="en-US" smtClean="0"/>
              <a:t>10/29/2019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2703-E443-4F69-9C5E-1A38639B0E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752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AB0F0-5C5A-450A-B4EB-418EE771AA1B}" type="datetimeFigureOut">
              <a:rPr lang="en-US" smtClean="0"/>
              <a:t>10/29/2019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2703-E443-4F69-9C5E-1A38639B0E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991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AB0F0-5C5A-450A-B4EB-418EE771AA1B}" type="datetimeFigureOut">
              <a:rPr lang="en-US" smtClean="0"/>
              <a:t>10/29/2019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2703-E443-4F69-9C5E-1A38639B0E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084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AB0F0-5C5A-450A-B4EB-418EE771AA1B}" type="datetimeFigureOut">
              <a:rPr lang="en-US" smtClean="0"/>
              <a:t>10/29/2019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2703-E443-4F69-9C5E-1A38639B0E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861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AB0F0-5C5A-450A-B4EB-418EE771AA1B}" type="datetimeFigureOut">
              <a:rPr lang="en-US" smtClean="0"/>
              <a:t>10/29/2019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2703-E443-4F69-9C5E-1A38639B0E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977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AB0F0-5C5A-450A-B4EB-418EE771AA1B}" type="datetimeFigureOut">
              <a:rPr lang="en-US" smtClean="0"/>
              <a:t>10/29/2019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2703-E443-4F69-9C5E-1A38639B0E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735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AB0F0-5C5A-450A-B4EB-418EE771AA1B}" type="datetimeFigureOut">
              <a:rPr lang="en-US" smtClean="0"/>
              <a:t>10/29/2019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2703-E443-4F69-9C5E-1A38639B0E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831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AB0F0-5C5A-450A-B4EB-418EE771AA1B}" type="datetimeFigureOut">
              <a:rPr lang="en-US" smtClean="0"/>
              <a:t>10/29/2019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2703-E443-4F69-9C5E-1A38639B0E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998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AB0F0-5C5A-450A-B4EB-418EE771AA1B}" type="datetimeFigureOut">
              <a:rPr lang="en-US" smtClean="0"/>
              <a:t>10/29/2019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2703-E443-4F69-9C5E-1A38639B0E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35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AB0F0-5C5A-450A-B4EB-418EE771AA1B}" type="datetimeFigureOut">
              <a:rPr lang="en-US" smtClean="0"/>
              <a:t>10/29/2019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E2703-E443-4F69-9C5E-1A38639B0E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621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76672"/>
            <a:ext cx="7772400" cy="4085803"/>
          </a:xfrm>
        </p:spPr>
        <p:txBody>
          <a:bodyPr>
            <a:normAutofit/>
          </a:bodyPr>
          <a:lstStyle/>
          <a:p>
            <a:pPr algn="l"/>
            <a:r>
              <a:rPr lang="hr-HR" dirty="0" smtClean="0"/>
              <a:t>PROBLEMI SA STRUKTURIRANJEM TERAPIJSKE SEANSE </a:t>
            </a:r>
            <a:br>
              <a:rPr lang="hr-HR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725144"/>
            <a:ext cx="6400800" cy="1008112"/>
          </a:xfrm>
        </p:spPr>
        <p:txBody>
          <a:bodyPr>
            <a:normAutofit fontScale="25000" lnSpcReduction="20000"/>
          </a:bodyPr>
          <a:lstStyle/>
          <a:p>
            <a:pPr algn="r"/>
            <a:endParaRPr lang="hr-HR" sz="2400" dirty="0" smtClean="0"/>
          </a:p>
          <a:p>
            <a:pPr algn="r"/>
            <a:endParaRPr lang="hr-HR" sz="2400" dirty="0"/>
          </a:p>
          <a:p>
            <a:pPr algn="r"/>
            <a:endParaRPr lang="hr-HR" sz="2400" dirty="0" smtClean="0"/>
          </a:p>
          <a:p>
            <a:pPr algn="r"/>
            <a:endParaRPr lang="hr-HR" sz="2400" dirty="0"/>
          </a:p>
          <a:p>
            <a:pPr algn="r"/>
            <a:r>
              <a:rPr lang="hr-HR" sz="5600" dirty="0" smtClean="0"/>
              <a:t>TINA BUDIĆ</a:t>
            </a:r>
          </a:p>
          <a:p>
            <a:pPr algn="r"/>
            <a:r>
              <a:rPr lang="hr-HR" sz="5600" dirty="0" smtClean="0"/>
              <a:t>GRUPA E, ZAGREB</a:t>
            </a:r>
          </a:p>
          <a:p>
            <a:pPr algn="r"/>
            <a:r>
              <a:rPr lang="hr-HR" sz="5600" dirty="0" smtClean="0"/>
              <a:t>9.11.2019.</a:t>
            </a:r>
            <a:endParaRPr lang="en-US" sz="5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924943"/>
            <a:ext cx="3129136" cy="15655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6197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SASTAVLJANJE DNEVNOG REDA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hr-HR" sz="2400" dirty="0" smtClean="0"/>
              <a:t>Pacijent koji detaljno obrazlaže problem – usmjeravanje terapeuta, domaća zadaća (</a:t>
            </a:r>
            <a:r>
              <a:rPr lang="hr-HR" sz="2400" i="1" dirty="0" smtClean="0"/>
              <a:t>teme dnevnog reda</a:t>
            </a:r>
            <a:r>
              <a:rPr lang="hr-HR" sz="2400" dirty="0" smtClean="0"/>
              <a:t>)</a:t>
            </a:r>
          </a:p>
          <a:p>
            <a:pPr>
              <a:buFont typeface="Wingdings" pitchFamily="2" charset="2"/>
              <a:buChar char="ü"/>
            </a:pPr>
            <a:r>
              <a:rPr lang="hr-HR" sz="2400" dirty="0" smtClean="0"/>
              <a:t>Pacijent koji se osjeća bespomoćno glede razgovora o problemima – terapeut pridaje važnost problemu, pristup pojedničanom rješavanju problema (odabir prvog</a:t>
            </a:r>
          </a:p>
          <a:p>
            <a:pPr marL="0" indent="0">
              <a:buNone/>
            </a:pPr>
            <a:r>
              <a:rPr lang="hr-HR" sz="2400" dirty="0"/>
              <a:t> </a:t>
            </a:r>
            <a:r>
              <a:rPr lang="hr-HR" sz="2400" dirty="0" smtClean="0"/>
              <a:t>    problema za rješavanje - usmjeravanje)</a:t>
            </a:r>
          </a:p>
          <a:p>
            <a:pPr>
              <a:buFont typeface="Wingdings" pitchFamily="2" charset="2"/>
              <a:buChar char="ü"/>
            </a:pPr>
            <a:r>
              <a:rPr lang="hr-HR" sz="2400" dirty="0" smtClean="0"/>
              <a:t>Priznavanje pacijentove bespomoćnosti i terapeutove nemogućnosti garantiranja uspjeha može povećati spremnost </a:t>
            </a:r>
          </a:p>
          <a:p>
            <a:pPr marL="0" indent="0">
              <a:buNone/>
            </a:pPr>
            <a:r>
              <a:rPr lang="hr-HR" sz="2400" dirty="0"/>
              <a:t> </a:t>
            </a:r>
            <a:r>
              <a:rPr lang="hr-HR" sz="2400" dirty="0" smtClean="0"/>
              <a:t>     pacijenta na eksperimentiranje s rješavanjem</a:t>
            </a:r>
          </a:p>
          <a:p>
            <a:pPr marL="0" indent="0">
              <a:buNone/>
            </a:pPr>
            <a:r>
              <a:rPr lang="hr-HR" sz="2400" dirty="0"/>
              <a:t> </a:t>
            </a:r>
            <a:r>
              <a:rPr lang="hr-HR" sz="2400" dirty="0" smtClean="0"/>
              <a:t>     problema</a:t>
            </a:r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4725144"/>
            <a:ext cx="2099759" cy="1398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13967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PREGLED DOMAĆE ZADAĆE</a:t>
            </a:r>
            <a:br>
              <a:rPr lang="hr-HR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hr-HR" dirty="0" smtClean="0"/>
              <a:t>Tipična pogreška – terapeut propusti pitati pacijenta za domaću zadaću koju je napravio u proteklom tjednu</a:t>
            </a:r>
          </a:p>
          <a:p>
            <a:pPr>
              <a:buFont typeface="Wingdings" pitchFamily="2" charset="2"/>
              <a:buChar char="§"/>
            </a:pPr>
            <a:r>
              <a:rPr lang="hr-HR" dirty="0" smtClean="0"/>
              <a:t>Kako bi to izbjegli – ispred terapeuta papir sa šest elemenata terapijske seanse</a:t>
            </a:r>
          </a:p>
          <a:p>
            <a:pPr>
              <a:buFont typeface="Wingdings" pitchFamily="2" charset="2"/>
              <a:buChar char="§"/>
            </a:pPr>
            <a:r>
              <a:rPr lang="hr-HR" dirty="0" smtClean="0"/>
              <a:t>Moguća pogreška – predetaljno pregledavanje domaće zadaće (ona nije vezana za trenutnu uznemirenost pacijenta)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6433" y="332656"/>
            <a:ext cx="927820" cy="974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58384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297741"/>
          </a:xfrm>
        </p:spPr>
        <p:txBody>
          <a:bodyPr>
            <a:normAutofit/>
          </a:bodyPr>
          <a:lstStyle/>
          <a:p>
            <a:r>
              <a:rPr lang="hr-HR" sz="3200" dirty="0" smtClean="0"/>
              <a:t>RAZGOVOR O PROBLEMIMA S DNEVNOG REDA</a:t>
            </a:r>
            <a:br>
              <a:rPr lang="hr-HR" sz="3200" dirty="0" smtClean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hr-HR" dirty="0" smtClean="0"/>
              <a:t>Problemi: bespomoćnost, neusmjeren ili površan razgovor, neuspješan tempo i neprovođenje terapijske intervencije</a:t>
            </a:r>
          </a:p>
          <a:p>
            <a:pPr>
              <a:buFont typeface="Wingdings" pitchFamily="2" charset="2"/>
              <a:buChar char="ü"/>
            </a:pPr>
            <a:r>
              <a:rPr lang="hr-HR" dirty="0" smtClean="0"/>
              <a:t>Neusmjerena diskusija      kada terapeut ne uspije obzirnim prekidanjem strukturirati razgovor; kada ne uspije naglasiti AM, emocije, vjerovanja i ponašanje, kada često ne rezimira</a:t>
            </a:r>
            <a:endParaRPr lang="en-U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836712"/>
            <a:ext cx="2177430" cy="7200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ight Arrow 3"/>
          <p:cNvSpPr/>
          <p:nvPr/>
        </p:nvSpPr>
        <p:spPr>
          <a:xfrm>
            <a:off x="4644008" y="3501008"/>
            <a:ext cx="36004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286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209203"/>
          </a:xfrm>
        </p:spPr>
        <p:txBody>
          <a:bodyPr>
            <a:normAutofit/>
          </a:bodyPr>
          <a:lstStyle/>
          <a:p>
            <a:r>
              <a:rPr lang="hr-HR" sz="3200" dirty="0"/>
              <a:t>RAZGOVOR O PROBLEMIMA S DNEVNOG REDA</a:t>
            </a:r>
            <a:br>
              <a:rPr lang="hr-HR" sz="3200" dirty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itchFamily="2" charset="2"/>
              <a:buChar char="ü"/>
            </a:pPr>
            <a:r>
              <a:rPr lang="hr-HR" dirty="0" smtClean="0"/>
              <a:t>Tempo – često problem kod početnika / poželjno je da se odrede prioriteti te na dnevni red stave jedna ili dvije teme za razgovor</a:t>
            </a:r>
          </a:p>
          <a:p>
            <a:pPr>
              <a:buFont typeface="Wingdings" pitchFamily="2" charset="2"/>
              <a:buChar char="§"/>
            </a:pPr>
            <a:r>
              <a:rPr lang="hr-HR" dirty="0" smtClean="0"/>
              <a:t>Na vrijeme zajedno paze i </a:t>
            </a:r>
            <a:r>
              <a:rPr lang="hr-HR" dirty="0" smtClean="0"/>
              <a:t>terapeut </a:t>
            </a:r>
            <a:r>
              <a:rPr lang="hr-HR" dirty="0" smtClean="0"/>
              <a:t>i pacijent i odlučuju što učiniti ako im ono istekne</a:t>
            </a:r>
          </a:p>
          <a:p>
            <a:pPr>
              <a:buFont typeface="Wingdings" pitchFamily="2" charset="2"/>
              <a:buChar char="ü"/>
            </a:pPr>
            <a:r>
              <a:rPr lang="hr-HR" dirty="0" smtClean="0"/>
              <a:t>Terapeut treba biti koncizan u svom cilju da pomogne pacijentu, odgovori na disfunkcionalne misli, riješi ili djelomično riješi problem, osmisli DZ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764704"/>
            <a:ext cx="2176463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561722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ZADAVANJE NOVE DOMAĆE ZADAĆE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hr-HR" sz="2400" dirty="0" smtClean="0"/>
              <a:t>Manja vjerojatnost izvršavanja DZ ako terapeut:</a:t>
            </a:r>
          </a:p>
          <a:p>
            <a:pPr marL="514350" indent="-514350">
              <a:buAutoNum type="arabicPeriod"/>
            </a:pPr>
            <a:r>
              <a:rPr lang="hr-HR" sz="2400" dirty="0" smtClean="0"/>
              <a:t>Predlaže pretešku zadaću ili nije povezana s pacijentovim teškoćama</a:t>
            </a:r>
          </a:p>
          <a:p>
            <a:pPr marL="514350" indent="-514350">
              <a:buAutoNum type="arabicPeriod"/>
            </a:pPr>
            <a:r>
              <a:rPr lang="hr-HR" sz="2400" dirty="0" smtClean="0"/>
              <a:t>Ne osigurava dobro objašnjenje</a:t>
            </a:r>
          </a:p>
          <a:p>
            <a:pPr marL="514350" indent="-514350">
              <a:buAutoNum type="arabicPeriod"/>
            </a:pPr>
            <a:r>
              <a:rPr lang="hr-HR" sz="2400" dirty="0" smtClean="0"/>
              <a:t>Zaboravi pregledati DZ </a:t>
            </a:r>
            <a:r>
              <a:rPr lang="hr-HR" sz="2400" dirty="0" smtClean="0"/>
              <a:t>dogovorenu </a:t>
            </a:r>
            <a:r>
              <a:rPr lang="hr-HR" sz="2400" dirty="0" smtClean="0"/>
              <a:t>na prethodnoj seansi</a:t>
            </a:r>
          </a:p>
          <a:p>
            <a:pPr marL="514350" indent="-514350">
              <a:buAutoNum type="arabicPeriod"/>
            </a:pPr>
            <a:r>
              <a:rPr lang="hr-HR" sz="2400" dirty="0" smtClean="0"/>
              <a:t>Ne naglasi važnost izvršavanja dnevnih DZ</a:t>
            </a:r>
          </a:p>
          <a:p>
            <a:pPr marL="514350" indent="-514350">
              <a:buAutoNum type="arabicPeriod"/>
            </a:pPr>
            <a:r>
              <a:rPr lang="hr-HR" sz="2400" dirty="0" smtClean="0"/>
              <a:t>Ne objasni kako napraviti zadaću</a:t>
            </a:r>
          </a:p>
          <a:p>
            <a:pPr marL="514350" indent="-514350">
              <a:buAutoNum type="arabicPeriod"/>
            </a:pPr>
            <a:r>
              <a:rPr lang="hr-HR" sz="2400" dirty="0" smtClean="0"/>
              <a:t>Ne započne zadatak na seansi ili ne postavi standarna pitanja o potencijalnim zaprekama</a:t>
            </a:r>
          </a:p>
          <a:p>
            <a:pPr marL="514350" indent="-514350">
              <a:buAutoNum type="arabicPeriod"/>
            </a:pPr>
            <a:r>
              <a:rPr lang="hr-HR" sz="2400" dirty="0" smtClean="0"/>
              <a:t>Ne omogući zapisivanje DZ</a:t>
            </a:r>
          </a:p>
          <a:p>
            <a:pPr marL="514350" indent="-514350">
              <a:buAutoNum type="arabicPeriod"/>
            </a:pPr>
            <a:r>
              <a:rPr lang="hr-HR" sz="2400" dirty="0" smtClean="0"/>
              <a:t>Zada zadaću s kojom se pacijent ne slaže</a:t>
            </a:r>
          </a:p>
          <a:p>
            <a:pPr marL="0" indent="0">
              <a:buNone/>
            </a:pPr>
            <a:r>
              <a:rPr lang="hr-HR" sz="2400" dirty="0" smtClean="0"/>
              <a:t>* </a:t>
            </a:r>
            <a:r>
              <a:rPr lang="hr-HR" sz="2400" i="1" dirty="0" smtClean="0"/>
              <a:t>Ako nije ništa od navedenog, ispitati difunkcionalne ideje o DZ</a:t>
            </a:r>
          </a:p>
          <a:p>
            <a:pPr marL="514350" indent="-514350">
              <a:buAutoNum type="arabicPeriod"/>
            </a:pPr>
            <a:endParaRPr lang="hr-HR" sz="2400" dirty="0" smtClean="0"/>
          </a:p>
          <a:p>
            <a:pPr marL="514350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327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KONAČNI SAŽETAK</a:t>
            </a:r>
            <a:br>
              <a:rPr lang="hr-HR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hr-HR" dirty="0" smtClean="0"/>
              <a:t>U tijeku seanse – periodičko sažimanje s ciljem provjere da li je razumio pacijenta</a:t>
            </a:r>
          </a:p>
          <a:p>
            <a:pPr>
              <a:buFont typeface="Wingdings" pitchFamily="2" charset="2"/>
              <a:buChar char="§"/>
            </a:pPr>
            <a:r>
              <a:rPr lang="hr-HR" dirty="0" smtClean="0"/>
              <a:t>Kada pacijent bilježi detalje na seansi – brzi pregled bilježaka i verbalno sažimanje tema</a:t>
            </a:r>
          </a:p>
          <a:p>
            <a:pPr>
              <a:buFont typeface="Wingdings" pitchFamily="2" charset="2"/>
              <a:buChar char="§"/>
            </a:pPr>
            <a:r>
              <a:rPr lang="hr-HR" dirty="0" smtClean="0"/>
              <a:t>Ako pacijent ne zapisuje najvažnije detalje – veće teškoće pri rezimiranju </a:t>
            </a:r>
            <a:r>
              <a:rPr lang="hr-HR" dirty="0" smtClean="0"/>
              <a:t>seanse </a:t>
            </a:r>
            <a:r>
              <a:rPr lang="hr-HR" dirty="0" smtClean="0"/>
              <a:t>i </a:t>
            </a:r>
            <a:r>
              <a:rPr lang="hr-HR" dirty="0" smtClean="0"/>
              <a:t>zapamćivanju </a:t>
            </a:r>
            <a:r>
              <a:rPr lang="hr-HR" dirty="0" smtClean="0"/>
              <a:t>sadržaja</a:t>
            </a:r>
            <a:endParaRPr 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4725144"/>
            <a:ext cx="1855093" cy="17110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536980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4000" dirty="0" smtClean="0"/>
              <a:t>POVRATNA INFORMA</a:t>
            </a:r>
            <a:r>
              <a:rPr lang="hr-HR" dirty="0" smtClean="0"/>
              <a:t>CIJA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hr-HR" dirty="0" smtClean="0"/>
              <a:t>Problemi nastaju kada je na kraju seanse pacijent uznemiren, a nema dovoljno vremena za rješavanje uznemirenosti, ili kada pacijent ne uspije izraziti svoje negativne reakcije</a:t>
            </a:r>
          </a:p>
          <a:p>
            <a:pPr>
              <a:buFont typeface="Wingdings" pitchFamily="2" charset="2"/>
              <a:buChar char="§"/>
            </a:pPr>
            <a:r>
              <a:rPr lang="hr-HR" dirty="0" smtClean="0"/>
              <a:t>Prevencija: započeti završavati seansu 10 minuta prije kraja        odrediti DZ, sažeti senasu, povratna informacija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48680"/>
            <a:ext cx="1001923" cy="668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ight Arrow 3"/>
          <p:cNvSpPr/>
          <p:nvPr/>
        </p:nvSpPr>
        <p:spPr>
          <a:xfrm>
            <a:off x="3923928" y="4437112"/>
            <a:ext cx="432048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6036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TERAPEUTOVE MISLI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hr-HR" sz="2600" dirty="0" smtClean="0"/>
              <a:t>Tipične misli i vjerovanja terapeuta koja mogu otežati primjenu standardne struke:</a:t>
            </a:r>
          </a:p>
          <a:p>
            <a:pPr>
              <a:buFont typeface="Wingdings" pitchFamily="2" charset="2"/>
              <a:buChar char="ü"/>
            </a:pPr>
            <a:r>
              <a:rPr lang="hr-HR" sz="2600" dirty="0" smtClean="0"/>
              <a:t>„Ne mogu strukturirati seansu”</a:t>
            </a:r>
          </a:p>
          <a:p>
            <a:pPr>
              <a:buFont typeface="Wingdings" pitchFamily="2" charset="2"/>
              <a:buChar char="ü"/>
            </a:pPr>
            <a:r>
              <a:rPr lang="hr-HR" sz="2600" dirty="0" smtClean="0"/>
              <a:t>„Mom pacijentu se neće svidjeti struktura”</a:t>
            </a:r>
          </a:p>
          <a:p>
            <a:pPr>
              <a:buFont typeface="Wingdings" pitchFamily="2" charset="2"/>
              <a:buChar char="ü"/>
            </a:pPr>
            <a:r>
              <a:rPr lang="hr-HR" sz="2600" smtClean="0"/>
              <a:t>„Neće </a:t>
            </a:r>
            <a:r>
              <a:rPr lang="hr-HR" sz="2600" dirty="0" smtClean="0"/>
              <a:t>se moći jasno izraziti”</a:t>
            </a:r>
          </a:p>
          <a:p>
            <a:pPr>
              <a:buFont typeface="Wingdings" pitchFamily="2" charset="2"/>
              <a:buChar char="ü"/>
            </a:pPr>
            <a:r>
              <a:rPr lang="hr-HR" sz="2600" dirty="0" smtClean="0"/>
              <a:t>„Ne bih ga smio prekidati”</a:t>
            </a:r>
          </a:p>
          <a:p>
            <a:pPr>
              <a:buFont typeface="Wingdings" pitchFamily="2" charset="2"/>
              <a:buChar char="ü"/>
            </a:pPr>
            <a:r>
              <a:rPr lang="hr-HR" sz="2600" dirty="0" smtClean="0"/>
              <a:t>„Naljuti će se ako budem preizravan”</a:t>
            </a:r>
          </a:p>
          <a:p>
            <a:pPr>
              <a:buFont typeface="Wingdings" pitchFamily="2" charset="2"/>
              <a:buChar char="ü"/>
            </a:pPr>
            <a:r>
              <a:rPr lang="hr-HR" sz="2600" dirty="0" smtClean="0"/>
              <a:t>„Neće htjeti raditi DZ”</a:t>
            </a:r>
          </a:p>
          <a:p>
            <a:pPr>
              <a:buFont typeface="Wingdings" pitchFamily="2" charset="2"/>
              <a:buChar char="ü"/>
            </a:pPr>
            <a:r>
              <a:rPr lang="hr-HR" sz="2600" dirty="0" smtClean="0"/>
              <a:t>„Osjećat će se ponižen ako vrednujem </a:t>
            </a:r>
          </a:p>
          <a:p>
            <a:pPr marL="0" indent="0">
              <a:buNone/>
            </a:pPr>
            <a:r>
              <a:rPr lang="hr-HR" sz="2600" dirty="0"/>
              <a:t> </a:t>
            </a:r>
            <a:r>
              <a:rPr lang="hr-HR" sz="2600" dirty="0" smtClean="0"/>
              <a:t>      njegovo mišljenje”</a:t>
            </a:r>
          </a:p>
          <a:p>
            <a:pPr>
              <a:buFont typeface="Wingdings" pitchFamily="2" charset="2"/>
              <a:buChar char="§"/>
            </a:pPr>
            <a:r>
              <a:rPr lang="hr-HR" sz="2800" dirty="0"/>
              <a:t>Za terapeuta je važno da pazi na razinu svoje nelagode i identificira vlastite AM za vrijeme i između seansi</a:t>
            </a:r>
            <a:endParaRPr lang="en-US" sz="2800" dirty="0"/>
          </a:p>
          <a:p>
            <a:pPr>
              <a:buFont typeface="Wingdings" pitchFamily="2" charset="2"/>
              <a:buChar char="§"/>
            </a:pPr>
            <a:endParaRPr lang="hr-HR" sz="2600" dirty="0" smtClean="0"/>
          </a:p>
          <a:p>
            <a:pPr marL="0" indent="0">
              <a:buNone/>
            </a:pPr>
            <a:endParaRPr lang="hr-HR" sz="2600" dirty="0" smtClean="0"/>
          </a:p>
          <a:p>
            <a:pPr>
              <a:buFont typeface="Wingdings" pitchFamily="2" charset="2"/>
              <a:buChar char="ü"/>
            </a:pPr>
            <a:endParaRPr lang="hr-HR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2780928"/>
            <a:ext cx="2016224" cy="2016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776179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hr-HR" dirty="0" smtClean="0"/>
              <a:t>U strukturiranju seanse često se pojavljuju problemi</a:t>
            </a:r>
          </a:p>
          <a:p>
            <a:pPr>
              <a:buFont typeface="Wingdings" pitchFamily="2" charset="2"/>
              <a:buChar char="§"/>
            </a:pPr>
            <a:r>
              <a:rPr lang="hr-HR" dirty="0" smtClean="0"/>
              <a:t>Uobičajene teškoće:</a:t>
            </a:r>
          </a:p>
          <a:p>
            <a:pPr>
              <a:buFont typeface="Wingdings" pitchFamily="2" charset="2"/>
              <a:buChar char="ü"/>
            </a:pPr>
            <a:r>
              <a:rPr lang="hr-HR" dirty="0" smtClean="0"/>
              <a:t>Terapeutov neuspjeh u adekvatnom      upoznavanju pacijenta     terapeut treba izoštriti vještinu upoznavanja ili testirati vlastite AM o strukturiranju</a:t>
            </a:r>
          </a:p>
          <a:p>
            <a:pPr>
              <a:buFont typeface="Wingdings" pitchFamily="2" charset="2"/>
              <a:buChar char="ü"/>
            </a:pPr>
            <a:endParaRPr lang="hr-HR" dirty="0" smtClean="0"/>
          </a:p>
          <a:p>
            <a:pPr>
              <a:buFont typeface="Wingdings" pitchFamily="2" charset="2"/>
              <a:buChar char="Ø"/>
            </a:pP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260648"/>
            <a:ext cx="4922912" cy="1169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ight Arrow 3"/>
          <p:cNvSpPr/>
          <p:nvPr/>
        </p:nvSpPr>
        <p:spPr>
          <a:xfrm>
            <a:off x="4644008" y="4077072"/>
            <a:ext cx="288032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311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hr-HR" dirty="0" smtClean="0"/>
              <a:t>Nevoljko podvrgavanje pacijenta propisanoj strukturi (zbog svojih percepcija, disfunkcionalnih vjerovanja o sebi, terapeutu i/ili oboje)        terapeut konceptualizira razloge nastanka problema i pronalazi rješenje</a:t>
            </a:r>
          </a:p>
          <a:p>
            <a:pPr>
              <a:buFont typeface="Wingdings" pitchFamily="2" charset="2"/>
              <a:buChar char="ü"/>
            </a:pPr>
            <a:r>
              <a:rPr lang="hr-HR" dirty="0" smtClean="0"/>
              <a:t>Terapeut nameće strukturu na prezahtjvan način       dijagnosticira problem slušanjem audio/video zapisa seanse</a:t>
            </a:r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260648"/>
            <a:ext cx="4922912" cy="1169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ight Arrow 4"/>
          <p:cNvSpPr/>
          <p:nvPr/>
        </p:nvSpPr>
        <p:spPr>
          <a:xfrm>
            <a:off x="2771800" y="3429000"/>
            <a:ext cx="36004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1835696" y="4941168"/>
            <a:ext cx="36004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432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UZROK TEŠKOĆA SA PRIHVAĆENJEM STRUKTURE SEANSE?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49369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hr-HR" sz="2800" b="1" dirty="0" smtClean="0"/>
              <a:t>Uzrokovane lošim vođenjem</a:t>
            </a:r>
            <a:r>
              <a:rPr lang="hr-HR" sz="2800" dirty="0" smtClean="0"/>
              <a:t>      pacijent daje blago neutralne odgovore</a:t>
            </a:r>
          </a:p>
          <a:p>
            <a:pPr marL="514350" indent="-514350">
              <a:buFont typeface="+mj-lt"/>
              <a:buAutoNum type="arabicPeriod"/>
            </a:pPr>
            <a:r>
              <a:rPr lang="hr-HR" sz="2800" b="1" dirty="0" smtClean="0"/>
              <a:t>Uzrokovane otporom pacijenta</a:t>
            </a:r>
            <a:r>
              <a:rPr lang="hr-HR" sz="2800" dirty="0" smtClean="0"/>
              <a:t>     percipira zahtjeve terapeuta na negativan način</a:t>
            </a:r>
          </a:p>
          <a:p>
            <a:pPr marL="0" indent="0">
              <a:buNone/>
            </a:pPr>
            <a:r>
              <a:rPr lang="hr-HR" sz="2800" i="1" dirty="0" smtClean="0"/>
              <a:t>	</a:t>
            </a:r>
          </a:p>
          <a:p>
            <a:pPr marL="0" indent="0">
              <a:buNone/>
            </a:pPr>
            <a:r>
              <a:rPr lang="hr-HR" sz="2800" i="1" dirty="0" smtClean="0"/>
              <a:t>Primarna intervencija terapeuta je daljnje uvođenje i objašnjavanje modela terapije te motrenje verbalnih i neverbalnih odgovora pacijenta.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4" name="Right Arrow 3"/>
          <p:cNvSpPr/>
          <p:nvPr/>
        </p:nvSpPr>
        <p:spPr>
          <a:xfrm>
            <a:off x="5290216" y="1871113"/>
            <a:ext cx="288032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5603436" y="2780928"/>
            <a:ext cx="288032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1467" y="4941168"/>
            <a:ext cx="1739409" cy="1368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4310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KRATKI PREGLED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hr-HR" sz="2800" dirty="0" smtClean="0"/>
              <a:t>Uobičajna teškoća     pacijent započinje seansu s PREOPŠIRNIM i NEJASNIM pregledom tjedna</a:t>
            </a:r>
          </a:p>
          <a:p>
            <a:pPr>
              <a:buFont typeface="Wingdings" pitchFamily="2" charset="2"/>
              <a:buChar char="§"/>
            </a:pPr>
            <a:r>
              <a:rPr lang="hr-HR" sz="2800" dirty="0" smtClean="0"/>
              <a:t>Terapeut: </a:t>
            </a:r>
          </a:p>
          <a:p>
            <a:pPr>
              <a:buFont typeface="Wingdings" pitchFamily="2" charset="2"/>
              <a:buChar char="ü"/>
            </a:pPr>
            <a:r>
              <a:rPr lang="hr-HR" sz="2800" dirty="0" smtClean="0"/>
              <a:t>naglašava važnost usmjeravanja na specifične probleme uz mogućnost demonstracije onoga što traži</a:t>
            </a:r>
          </a:p>
          <a:p>
            <a:pPr>
              <a:buFont typeface="Wingdings" pitchFamily="2" charset="2"/>
              <a:buChar char="ü"/>
            </a:pPr>
            <a:r>
              <a:rPr lang="hr-HR" sz="2800" dirty="0" smtClean="0"/>
              <a:t>Priprema izvješća o proteklom tjednu u nekoliko rečenica</a:t>
            </a:r>
          </a:p>
          <a:p>
            <a:pPr>
              <a:buFont typeface="Wingdings" pitchFamily="2" charset="2"/>
              <a:buChar char="§"/>
            </a:pPr>
            <a:r>
              <a:rPr lang="hr-HR" sz="2800" dirty="0" smtClean="0"/>
              <a:t>Ekstremne reakcije prema strukturiranju nisu uobičajene</a:t>
            </a:r>
          </a:p>
          <a:p>
            <a:pPr>
              <a:buFont typeface="Wingdings" pitchFamily="2" charset="2"/>
              <a:buChar char="ü"/>
            </a:pPr>
            <a:endParaRPr lang="hr-HR" sz="2800" dirty="0" smtClean="0"/>
          </a:p>
          <a:p>
            <a:pPr>
              <a:buFont typeface="Wingdings" pitchFamily="2" charset="2"/>
              <a:buChar char="ü"/>
            </a:pPr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>
            <a:off x="3563888" y="1831160"/>
            <a:ext cx="288032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630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</p:spPr>
        <p:txBody>
          <a:bodyPr/>
          <a:lstStyle/>
          <a:p>
            <a:r>
              <a:rPr lang="hr-HR" dirty="0" smtClean="0"/>
              <a:t>PROVJERA RASPOLOŽENJA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hr-HR" dirty="0" smtClean="0"/>
              <a:t>Uobičajna teškoća     pacijentov neuspjeh u ispunjavanju upitnika, odbijanje upitnika, teškoće u subjektivnom izražavanju raspoloženja</a:t>
            </a:r>
          </a:p>
          <a:p>
            <a:pPr>
              <a:buFont typeface="Wingdings" pitchFamily="2" charset="2"/>
              <a:buChar char="§"/>
            </a:pPr>
            <a:r>
              <a:rPr lang="hr-HR" dirty="0" smtClean="0"/>
              <a:t>Terapeut:</a:t>
            </a:r>
          </a:p>
          <a:p>
            <a:pPr>
              <a:buFont typeface="Wingdings" pitchFamily="2" charset="2"/>
              <a:buChar char="ü"/>
            </a:pPr>
            <a:r>
              <a:rPr lang="hr-HR" dirty="0" smtClean="0"/>
              <a:t>Ako je teškoća vezana za ispunjavanje upitnika – sjeća li se i slaže pacijent s </a:t>
            </a:r>
            <a:r>
              <a:rPr lang="hr-HR" dirty="0" smtClean="0"/>
              <a:t>objašnjenjem </a:t>
            </a:r>
            <a:r>
              <a:rPr lang="hr-HR" dirty="0" smtClean="0"/>
              <a:t>vezanim za upitnik + postoji li praktična poteškoća koja treba biti rješena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1124744"/>
            <a:ext cx="1331640" cy="432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ight Arrow 4"/>
          <p:cNvSpPr/>
          <p:nvPr/>
        </p:nvSpPr>
        <p:spPr>
          <a:xfrm>
            <a:off x="3995936" y="1916832"/>
            <a:ext cx="216024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910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itchFamily="2" charset="2"/>
              <a:buChar char="ü"/>
            </a:pPr>
            <a:r>
              <a:rPr lang="hr-HR" dirty="0" smtClean="0"/>
              <a:t>Ako pacijenta uznemiruje ispunjavanje upitnika – tražiti automatske misli – ako nisu lako dostupne tražiti značajnost te situacije</a:t>
            </a:r>
          </a:p>
          <a:p>
            <a:pPr>
              <a:buFont typeface="Wingdings" pitchFamily="2" charset="2"/>
              <a:buChar char="ü"/>
            </a:pPr>
            <a:r>
              <a:rPr lang="hr-HR" dirty="0" smtClean="0"/>
              <a:t>Kod traženja značenja situacije terapeut ne vrednuje izravno točnost pacijentovih ideja jer je pacijent iznerviran</a:t>
            </a:r>
          </a:p>
          <a:p>
            <a:pPr>
              <a:buFont typeface="Wingdings" pitchFamily="2" charset="2"/>
              <a:buChar char="ü"/>
            </a:pPr>
            <a:r>
              <a:rPr lang="hr-HR" dirty="0" smtClean="0"/>
              <a:t>Teškoće u subjektivnom izražavanju raspoloženja – ili pacijent to ne radi na koncizan način ili ima teškoća u označavanju svog raspoloženja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PROVJERA RASPOLOŽENJA</a:t>
            </a: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1124744"/>
            <a:ext cx="1331640" cy="432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21862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POVEZIVANJE S PRETHODNOM SEANSOM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112"/>
          </a:xfrm>
        </p:spPr>
        <p:txBody>
          <a:bodyPr/>
          <a:lstStyle/>
          <a:p>
            <a:r>
              <a:rPr lang="hr-HR" dirty="0" smtClean="0"/>
              <a:t>Uobičajene teškoće      pacijentove teškoće u zapamćivanju sadržaja seanse ili odbijanje izražavanja negativne povratne informacije</a:t>
            </a:r>
          </a:p>
          <a:p>
            <a:pPr>
              <a:buFont typeface="Wingdings" pitchFamily="2" charset="2"/>
              <a:buChar char="ü"/>
            </a:pPr>
            <a:r>
              <a:rPr lang="hr-HR" dirty="0" smtClean="0"/>
              <a:t>Teškoće zapamćivanja povezane sa: neohrabrivanjem pacijenta da zapisuje detalje ili   pacijentovim neuspjehom u provođenju domaće zadaće </a:t>
            </a:r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>
            <a:off x="4211960" y="1916832"/>
            <a:ext cx="288032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4725144"/>
            <a:ext cx="1855093" cy="18550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2556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SASTAVLJANJE DNEVNOG REDA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itchFamily="2" charset="2"/>
              <a:buChar char="§"/>
            </a:pPr>
            <a:r>
              <a:rPr lang="hr-HR" dirty="0"/>
              <a:t>Uobičajna </a:t>
            </a:r>
            <a:r>
              <a:rPr lang="hr-HR" dirty="0" smtClean="0"/>
              <a:t>teškoća      kad pacijent ne sudjeljuje u donošenju dnevnog reda, kad je odsutan pri sastavljanju dnevnog reda ili je neuspješan u razgovoru o problemima s dnevnog reda</a:t>
            </a:r>
          </a:p>
          <a:p>
            <a:pPr>
              <a:buFont typeface="Wingdings" pitchFamily="2" charset="2"/>
              <a:buChar char="ü"/>
            </a:pPr>
            <a:r>
              <a:rPr lang="hr-HR" dirty="0" smtClean="0"/>
              <a:t>Pacijent koji ne sudjeluje/neadekvatno upoznat s istim/to za njega ima negativno značenje:prijedlog terapeuta, identifikacija AM, značenje zahtjeva, očekivanja pacijenta od terapije </a:t>
            </a:r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>
            <a:off x="3851920" y="1880828"/>
            <a:ext cx="288032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418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619</TotalTime>
  <Words>830</Words>
  <Application>Microsoft Office PowerPoint</Application>
  <PresentationFormat>On-screen Show (4:3)</PresentationFormat>
  <Paragraphs>90</Paragraphs>
  <Slides>17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PROBLEMI SA STRUKTURIRANJEM TERAPIJSKE SEANSE  </vt:lpstr>
      <vt:lpstr>PowerPoint Presentation</vt:lpstr>
      <vt:lpstr>PowerPoint Presentation</vt:lpstr>
      <vt:lpstr>UZROK TEŠKOĆA SA PRIHVAĆENJEM STRUKTURE SEANSE?</vt:lpstr>
      <vt:lpstr>KRATKI PREGLED</vt:lpstr>
      <vt:lpstr>PROVJERA RASPOLOŽENJA</vt:lpstr>
      <vt:lpstr>PROVJERA RASPOLOŽENJA</vt:lpstr>
      <vt:lpstr>POVEZIVANJE S PRETHODNOM SEANSOM</vt:lpstr>
      <vt:lpstr>SASTAVLJANJE DNEVNOG REDA </vt:lpstr>
      <vt:lpstr>SASTAVLJANJE DNEVNOG REDA </vt:lpstr>
      <vt:lpstr>PREGLED DOMAĆE ZADAĆE </vt:lpstr>
      <vt:lpstr>RAZGOVOR O PROBLEMIMA S DNEVNOG REDA </vt:lpstr>
      <vt:lpstr>RAZGOVOR O PROBLEMIMA S DNEVNOG REDA </vt:lpstr>
      <vt:lpstr>ZADAVANJE NOVE DOMAĆE ZADAĆE</vt:lpstr>
      <vt:lpstr>KONAČNI SAŽETAK </vt:lpstr>
      <vt:lpstr>POVRATNA INFORMACIJA</vt:lpstr>
      <vt:lpstr>TERAPEUTOVE MISLI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PROBLEMI SA STRUKTURIRANJEM TERAPIJSKE SEANSE</dc:title>
  <dc:creator>Tina</dc:creator>
  <cp:lastModifiedBy>Tina</cp:lastModifiedBy>
  <cp:revision>48</cp:revision>
  <dcterms:created xsi:type="dcterms:W3CDTF">2019-10-21T07:00:02Z</dcterms:created>
  <dcterms:modified xsi:type="dcterms:W3CDTF">2019-10-29T13:54:26Z</dcterms:modified>
</cp:coreProperties>
</file>