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44C830-8C2E-4DE0-853A-8261122AD9D5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D55C75-1A60-49D7-B8AF-E264944FF54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200" b="1" dirty="0" smtClean="0"/>
              <a:t>Struktura druge i ostalih seansi </a:t>
            </a:r>
            <a:endParaRPr lang="hr-HR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/>
              <a:t>Anamarija Župčić</a:t>
            </a:r>
          </a:p>
          <a:p>
            <a:pPr algn="r"/>
            <a:r>
              <a:rPr lang="hr-HR" dirty="0" smtClean="0"/>
              <a:t>Praktikum II, grupa F</a:t>
            </a:r>
            <a:br>
              <a:rPr lang="hr-HR" dirty="0" smtClean="0"/>
            </a:br>
            <a:r>
              <a:rPr lang="hr-HR" dirty="0" smtClean="0"/>
              <a:t>Studeni 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72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3" cy="1202485"/>
          </a:xfrm>
        </p:spPr>
        <p:txBody>
          <a:bodyPr>
            <a:normAutofit/>
          </a:bodyPr>
          <a:lstStyle/>
          <a:p>
            <a:r>
              <a:rPr lang="hr-HR" sz="3200" dirty="0" smtClean="0"/>
              <a:t>6. KONAČNI ZAKLJUČAK I POVRATNA INFORMACIJA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200800" cy="4464495"/>
          </a:xfrm>
        </p:spPr>
        <p:txBody>
          <a:bodyPr/>
          <a:lstStyle/>
          <a:p>
            <a:r>
              <a:rPr lang="hr-HR" dirty="0" smtClean="0"/>
              <a:t>T nastoji ne aktivirati negativne misli koje su uznemirujuće za klijenta</a:t>
            </a:r>
          </a:p>
          <a:p>
            <a:r>
              <a:rPr lang="hr-HR" dirty="0" smtClean="0"/>
              <a:t>Razjašnjavanje najvažnijih stvari o kojima se razgovaralo tijekom </a:t>
            </a:r>
            <a:r>
              <a:rPr lang="hr-HR" dirty="0" err="1" smtClean="0"/>
              <a:t>seasnse</a:t>
            </a:r>
            <a:endParaRPr lang="hr-HR" dirty="0" smtClean="0"/>
          </a:p>
          <a:p>
            <a:r>
              <a:rPr lang="hr-HR" dirty="0" smtClean="0"/>
              <a:t>Prvo sam terapeut </a:t>
            </a:r>
            <a:r>
              <a:rPr lang="hr-HR" dirty="0" smtClean="0">
                <a:sym typeface="Wingdings" panose="05000000000000000000" pitchFamily="2" charset="2"/>
              </a:rPr>
              <a:t> kasnije klijent preuzima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28036"/>
            <a:ext cx="4633764" cy="30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TREĆA SEANSA I OSTALE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416824" cy="4176463"/>
          </a:xfrm>
        </p:spPr>
        <p:txBody>
          <a:bodyPr/>
          <a:lstStyle/>
          <a:p>
            <a:r>
              <a:rPr lang="hr-HR" dirty="0" smtClean="0"/>
              <a:t>Nakon druge terapijske seanse, sve ostale zadržavaju isti oblik</a:t>
            </a:r>
          </a:p>
          <a:p>
            <a:r>
              <a:rPr lang="hr-HR" i="1" dirty="0" smtClean="0"/>
              <a:t>sadržaj </a:t>
            </a:r>
            <a:r>
              <a:rPr lang="hr-HR" dirty="0" smtClean="0"/>
              <a:t>varira ovisno o </a:t>
            </a:r>
            <a:r>
              <a:rPr lang="hr-HR" dirty="0" err="1" smtClean="0"/>
              <a:t>klijentovim</a:t>
            </a:r>
            <a:r>
              <a:rPr lang="hr-HR" dirty="0" smtClean="0"/>
              <a:t> problemima i ciljevima </a:t>
            </a:r>
          </a:p>
          <a:p>
            <a:pPr lvl="1"/>
            <a:r>
              <a:rPr lang="hr-HR" dirty="0"/>
              <a:t>Sve veća odgovornost klijenta (zapis </a:t>
            </a:r>
            <a:r>
              <a:rPr lang="hr-HR" dirty="0" err="1"/>
              <a:t>disfunkcionalnih</a:t>
            </a:r>
            <a:r>
              <a:rPr lang="hr-HR" dirty="0"/>
              <a:t> misli, kreiranje zadaća, sažimanje seansi itd.)</a:t>
            </a:r>
          </a:p>
          <a:p>
            <a:pPr lvl="1"/>
            <a:r>
              <a:rPr lang="hr-HR" dirty="0"/>
              <a:t>Pomicanje naglaska s automatskih misli na automatske misli i na bazična vjerovanja</a:t>
            </a:r>
          </a:p>
          <a:p>
            <a:pPr lvl="1"/>
            <a:r>
              <a:rPr lang="hr-HR" dirty="0"/>
              <a:t>Naglasak na bihevioralne promjene</a:t>
            </a:r>
          </a:p>
          <a:p>
            <a:pPr marL="365760" lvl="1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037402" cy="24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TREĆA SEANSA I OSTALE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završetak</a:t>
            </a:r>
            <a:r>
              <a:rPr lang="en-US" dirty="0"/>
              <a:t> i </a:t>
            </a:r>
            <a:r>
              <a:rPr lang="en-US" dirty="0" err="1"/>
              <a:t>prevencija</a:t>
            </a:r>
            <a:r>
              <a:rPr lang="en-US" dirty="0"/>
              <a:t> </a:t>
            </a:r>
            <a:r>
              <a:rPr lang="en-US" dirty="0" err="1"/>
              <a:t>povrata</a:t>
            </a:r>
            <a:r>
              <a:rPr lang="en-US" dirty="0"/>
              <a:t> </a:t>
            </a:r>
            <a:r>
              <a:rPr lang="en-US" dirty="0" err="1"/>
              <a:t>simptoma</a:t>
            </a:r>
            <a:endParaRPr lang="en-US" sz="2600" dirty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 algn="ctr">
              <a:buNone/>
            </a:pPr>
            <a:r>
              <a:rPr lang="en-US" sz="2600" dirty="0" err="1" smtClean="0"/>
              <a:t>Terapeut</a:t>
            </a:r>
            <a:r>
              <a:rPr lang="en-US" sz="2600" dirty="0" smtClean="0"/>
              <a:t> </a:t>
            </a:r>
            <a:r>
              <a:rPr lang="hr-HR" sz="2600" dirty="0" smtClean="0"/>
              <a:t>se neprekidno trudi </a:t>
            </a:r>
            <a:r>
              <a:rPr lang="en-US" sz="2600" dirty="0" err="1" smtClean="0"/>
              <a:t>integrira</a:t>
            </a:r>
            <a:r>
              <a:rPr lang="hr-HR" sz="2600" dirty="0" smtClean="0"/>
              <a:t>ti</a:t>
            </a:r>
            <a:r>
              <a:rPr lang="en-US" sz="2600" dirty="0" smtClean="0"/>
              <a:t> </a:t>
            </a:r>
            <a:r>
              <a:rPr lang="en-US" sz="2600" dirty="0" err="1"/>
              <a:t>svoje</a:t>
            </a:r>
            <a:r>
              <a:rPr lang="en-US" sz="2600" dirty="0"/>
              <a:t> </a:t>
            </a:r>
            <a:r>
              <a:rPr lang="en-US" sz="2600" dirty="0" err="1"/>
              <a:t>ciljeve</a:t>
            </a:r>
            <a:r>
              <a:rPr lang="en-US" sz="2600" dirty="0"/>
              <a:t> s </a:t>
            </a:r>
            <a:r>
              <a:rPr lang="en-US" sz="2600" dirty="0" err="1"/>
              <a:t>klijentovim</a:t>
            </a:r>
            <a:r>
              <a:rPr lang="en-US" sz="2600" dirty="0"/>
              <a:t> </a:t>
            </a:r>
            <a:r>
              <a:rPr lang="en-US" sz="2600" dirty="0" err="1"/>
              <a:t>temama</a:t>
            </a:r>
            <a:r>
              <a:rPr lang="en-US" sz="2600" dirty="0"/>
              <a:t> </a:t>
            </a:r>
            <a:r>
              <a:rPr lang="en-US" sz="2600" dirty="0" err="1"/>
              <a:t>dnevnog</a:t>
            </a:r>
            <a:r>
              <a:rPr lang="en-US" sz="2600" dirty="0"/>
              <a:t> </a:t>
            </a:r>
            <a:r>
              <a:rPr lang="en-US" sz="2600" dirty="0" err="1"/>
              <a:t>reda</a:t>
            </a:r>
            <a:r>
              <a:rPr lang="en-US" sz="2600" dirty="0"/>
              <a:t>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34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Beck, J. (2011). </a:t>
            </a:r>
            <a:r>
              <a:rPr lang="en-US" altLang="en-US" i="1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Kognitivna</a:t>
            </a:r>
            <a:r>
              <a:rPr lang="en-US" altLang="en-US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i="1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terapija</a:t>
            </a:r>
            <a:r>
              <a:rPr lang="en-US" altLang="en-US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: </a:t>
            </a:r>
            <a:r>
              <a:rPr lang="en-US" altLang="en-US" i="1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osnove</a:t>
            </a:r>
            <a:r>
              <a:rPr lang="en-US" altLang="en-US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educiranje</a:t>
            </a:r>
            <a:r>
              <a:rPr lang="en-US" altLang="en-US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i </a:t>
            </a:r>
            <a:r>
              <a:rPr lang="en-US" altLang="en-US" i="1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uvježbavanje</a:t>
            </a:r>
            <a:r>
              <a:rPr lang="en-US" altLang="en-US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.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Jastrebarsko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: </a:t>
            </a:r>
            <a:r>
              <a:rPr lang="en-US" altLang="en-US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Naklada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Slap.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6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 smtClean="0"/>
              <a:t>HVALA NA PAŽNJI!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4762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4600" dirty="0" smtClean="0"/>
              <a:t>TERAPIJSKI CILJEVI DRUGE SEANSE: </a:t>
            </a:r>
            <a:endParaRPr lang="hr-HR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9257"/>
            <a:ext cx="7056784" cy="3603812"/>
          </a:xfrm>
        </p:spPr>
        <p:txBody>
          <a:bodyPr>
            <a:noAutofit/>
          </a:bodyPr>
          <a:lstStyle/>
          <a:p>
            <a:r>
              <a:rPr lang="hr-HR" sz="2600" dirty="0" smtClean="0"/>
              <a:t>Pomoći klijentu u selekciji problema/ciljeva na koje će se usmjeriti</a:t>
            </a:r>
          </a:p>
          <a:p>
            <a:r>
              <a:rPr lang="hr-HR" sz="2600" dirty="0" smtClean="0"/>
              <a:t>Početi rješavati probleme</a:t>
            </a:r>
          </a:p>
          <a:p>
            <a:r>
              <a:rPr lang="hr-HR" sz="2600" dirty="0" smtClean="0"/>
              <a:t>Jačati kognitivni model i identifikaciju automatskih misli</a:t>
            </a:r>
          </a:p>
          <a:p>
            <a:pPr marL="0" indent="0">
              <a:buNone/>
            </a:pPr>
            <a:endParaRPr lang="hr-HR" sz="2600" dirty="0" smtClean="0"/>
          </a:p>
          <a:p>
            <a:r>
              <a:rPr lang="hr-HR" sz="2600" dirty="0" smtClean="0"/>
              <a:t>Stvaranje snažne terapijske suradnje i smanjenje simptoma</a:t>
            </a:r>
          </a:p>
        </p:txBody>
      </p:sp>
    </p:spTree>
    <p:extLst>
      <p:ext uri="{BB962C8B-B14F-4D97-AF65-F5344CB8AC3E}">
        <p14:creationId xmlns:p14="http://schemas.microsoft.com/office/powerpoint/2010/main" val="9887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600" dirty="0" smtClean="0"/>
              <a:t>DNEVNI RED</a:t>
            </a:r>
            <a:endParaRPr lang="hr-HR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6"/>
            <a:ext cx="7416824" cy="39020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600" dirty="0" smtClean="0"/>
              <a:t>Kratki pregled i provjera raspoloženja </a:t>
            </a:r>
            <a:r>
              <a:rPr lang="hr-HR" sz="2600" i="1" dirty="0" smtClean="0"/>
              <a:t>(uzimanje lijekova, alkohola/droga…)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 smtClean="0"/>
              <a:t>Povezivanje s prethodnom seansom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 smtClean="0"/>
              <a:t>Sastavljanje dnevnog reda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 smtClean="0"/>
              <a:t>Osvrt na domaću zadaću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 smtClean="0"/>
              <a:t>Diskusija o problemima s dnevnog reda, nova domaća zadaća i periodični zaključci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 smtClean="0"/>
              <a:t>Konačni zaključak i povratna informacija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41258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1. KRATKI PREGLED I PROVJERA RASPOLOŽENJA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t="7413" r="17894" b="81"/>
          <a:stretch/>
        </p:blipFill>
        <p:spPr>
          <a:xfrm>
            <a:off x="5148064" y="3282582"/>
            <a:ext cx="3200400" cy="29906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7"/>
            <a:ext cx="7416824" cy="3603812"/>
          </a:xfrm>
        </p:spPr>
        <p:txBody>
          <a:bodyPr/>
          <a:lstStyle/>
          <a:p>
            <a:r>
              <a:rPr lang="hr-HR" dirty="0" smtClean="0"/>
              <a:t>Kombiniran s pregledom tjednih događaja </a:t>
            </a:r>
          </a:p>
          <a:p>
            <a:r>
              <a:rPr lang="hr-HR" dirty="0" smtClean="0"/>
              <a:t>Subjektivan opis koji se može usporediti s rezultatima objektivnih testova</a:t>
            </a:r>
          </a:p>
          <a:p>
            <a:r>
              <a:rPr lang="hr-HR" dirty="0" smtClean="0"/>
              <a:t>Usporedba rezultata</a:t>
            </a:r>
          </a:p>
          <a:p>
            <a:r>
              <a:rPr lang="hr-HR" dirty="0" smtClean="0"/>
              <a:t>Praćenje napretka, jačanje kognitivnog modela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usmjerenost na osobu, briga za klijenta</a:t>
            </a:r>
          </a:p>
        </p:txBody>
      </p:sp>
    </p:spTree>
    <p:extLst>
      <p:ext uri="{BB962C8B-B14F-4D97-AF65-F5344CB8AC3E}">
        <p14:creationId xmlns:p14="http://schemas.microsoft.com/office/powerpoint/2010/main" val="17801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2. POVEZIVANJE S PRETHODNOM SEANSOM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272808" cy="4032447"/>
          </a:xfrm>
        </p:spPr>
        <p:txBody>
          <a:bodyPr>
            <a:normAutofit/>
          </a:bodyPr>
          <a:lstStyle/>
          <a:p>
            <a:r>
              <a:rPr lang="hr-HR" dirty="0" smtClean="0"/>
              <a:t>Provjera razumijevanja prethodne seanse</a:t>
            </a:r>
          </a:p>
          <a:p>
            <a:r>
              <a:rPr lang="hr-HR" dirty="0" smtClean="0"/>
              <a:t>Motivacija za pripremu; važna povratna informacija</a:t>
            </a:r>
          </a:p>
          <a:p>
            <a:endParaRPr lang="hr-H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latin typeface="Garamond" panose="02020404030301010803" pitchFamily="18" charset="0"/>
              </a:rPr>
              <a:t>O </a:t>
            </a:r>
            <a:r>
              <a:rPr lang="en-US" i="1" dirty="0" err="1">
                <a:latin typeface="Garamond" panose="02020404030301010803" pitchFamily="18" charset="0"/>
              </a:rPr>
              <a:t>čemu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važnom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smo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pričali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na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prošloj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seansi</a:t>
            </a:r>
            <a:r>
              <a:rPr lang="en-US" i="1" dirty="0">
                <a:latin typeface="Garamond" panose="02020404030301010803" pitchFamily="18" charset="0"/>
              </a:rPr>
              <a:t>? </a:t>
            </a:r>
            <a:r>
              <a:rPr lang="en-US" i="1" dirty="0" err="1">
                <a:latin typeface="Garamond" panose="02020404030301010803" pitchFamily="18" charset="0"/>
              </a:rPr>
              <a:t>Što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ste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naučili</a:t>
            </a:r>
            <a:r>
              <a:rPr lang="en-US" i="1" dirty="0">
                <a:latin typeface="Garamond" panose="02020404030301010803" pitchFamily="18" charset="0"/>
              </a:rPr>
              <a:t>?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Je li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bilo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nečega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što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vam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je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zasmetalo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Kakav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je bio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vaš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tjedan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Je li se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ovaj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tjedan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dogodilo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nešto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važno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o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čemu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treba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razgovarati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?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Koje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problem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želite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staviti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na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dnevni</a:t>
            </a:r>
            <a:r>
              <a:rPr lang="en-US" i="1" dirty="0">
                <a:solidFill>
                  <a:srgbClr val="000000"/>
                </a:solidFill>
                <a:latin typeface="Garamond" panose="02020404030301010803" pitchFamily="18" charset="0"/>
              </a:rPr>
              <a:t> red?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i="1" dirty="0" err="1">
                <a:latin typeface="Garamond" panose="02020404030301010803" pitchFamily="18" charset="0"/>
              </a:rPr>
              <a:t>Koju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ste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domaću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zadaću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napravili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ili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niste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napravili</a:t>
            </a:r>
            <a:r>
              <a:rPr lang="en-US" i="1" dirty="0">
                <a:latin typeface="Garamond" panose="02020404030301010803" pitchFamily="18" charset="0"/>
              </a:rPr>
              <a:t>? </a:t>
            </a:r>
            <a:r>
              <a:rPr lang="en-US" i="1" dirty="0" err="1">
                <a:latin typeface="Garamond" panose="02020404030301010803" pitchFamily="18" charset="0"/>
              </a:rPr>
              <a:t>Što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ste</a:t>
            </a:r>
            <a:r>
              <a:rPr lang="en-US" i="1" dirty="0">
                <a:latin typeface="Garamond" panose="02020404030301010803" pitchFamily="18" charset="0"/>
              </a:rPr>
              <a:t> </a:t>
            </a:r>
            <a:r>
              <a:rPr lang="en-US" i="1" dirty="0" err="1">
                <a:latin typeface="Garamond" panose="02020404030301010803" pitchFamily="18" charset="0"/>
              </a:rPr>
              <a:t>naučili</a:t>
            </a:r>
            <a:r>
              <a:rPr lang="en-US" i="1" dirty="0">
                <a:latin typeface="Garamond" panose="02020404030301010803" pitchFamily="18" charset="0"/>
              </a:rPr>
              <a:t>?</a:t>
            </a:r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9062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3. SASTAVLJANJE DNEVNOG REDA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200800" cy="4248471"/>
          </a:xfrm>
        </p:spPr>
        <p:txBody>
          <a:bodyPr/>
          <a:lstStyle/>
          <a:p>
            <a:r>
              <a:rPr lang="hr-HR" dirty="0" smtClean="0"/>
              <a:t>Terapeut postupno seli odgovornost za sastavljanje dnevnog reda na klijenta</a:t>
            </a:r>
            <a:r>
              <a:rPr lang="hr-HR" dirty="0" smtClean="0">
                <a:sym typeface="Wingdings" panose="05000000000000000000" pitchFamily="2" charset="2"/>
              </a:rPr>
              <a:t> važno zbog nastavka </a:t>
            </a:r>
            <a:r>
              <a:rPr lang="hr-HR" dirty="0" err="1" smtClean="0">
                <a:sym typeface="Wingdings" panose="05000000000000000000" pitchFamily="2" charset="2"/>
              </a:rPr>
              <a:t>samoterapije</a:t>
            </a:r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i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O kojim problemima danas želite razgovarati? Što želite staviti na dnevni red danas? Na čemu ćemo danas raditi?</a:t>
            </a:r>
          </a:p>
          <a:p>
            <a:endParaRPr lang="hr-HR" i="1" dirty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hr-HR" dirty="0" smtClean="0">
                <a:latin typeface="+mj-lt"/>
                <a:sym typeface="Wingdings" panose="05000000000000000000" pitchFamily="2" charset="2"/>
              </a:rPr>
              <a:t>Odstupanje od dnevnog reda u dogovoru s klijentom </a:t>
            </a:r>
            <a:endParaRPr lang="hr-HR" dirty="0" smtClean="0">
              <a:latin typeface="+mj-lt"/>
            </a:endParaRPr>
          </a:p>
        </p:txBody>
      </p:sp>
      <p:pic>
        <p:nvPicPr>
          <p:cNvPr id="1026" name="Picture 2" descr="C:\Users\Anamarija\Desktop\TFA\SPECK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456384" cy="23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4. OSVRT NA DOMAĆU ZADAĆU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176463"/>
          </a:xfrm>
        </p:spPr>
        <p:txBody>
          <a:bodyPr/>
          <a:lstStyle/>
          <a:p>
            <a:r>
              <a:rPr lang="hr-HR" i="1" dirty="0" smtClean="0"/>
              <a:t>Klijenti koji rade domaće zadaće pokazuju veći napredak od onih koji ih ne rade!</a:t>
            </a:r>
          </a:p>
          <a:p>
            <a:endParaRPr lang="hr-HR" dirty="0" smtClean="0"/>
          </a:p>
          <a:p>
            <a:pPr lvl="1"/>
            <a:r>
              <a:rPr lang="hr-HR" i="1" dirty="0" smtClean="0">
                <a:latin typeface="Garamond" panose="02020404030301010803" pitchFamily="18" charset="0"/>
              </a:rPr>
              <a:t>Jeste li napravili domaću zadaću?</a:t>
            </a:r>
          </a:p>
          <a:p>
            <a:endParaRPr lang="hr-HR" i="1" dirty="0">
              <a:latin typeface="Garamond" panose="02020404030301010803" pitchFamily="18" charset="0"/>
            </a:endParaRPr>
          </a:p>
          <a:p>
            <a:r>
              <a:rPr lang="hr-HR" dirty="0" smtClean="0">
                <a:latin typeface="+mj-lt"/>
              </a:rPr>
              <a:t>Može se integrirati u razgovor o temama s dnevnog reda</a:t>
            </a:r>
          </a:p>
          <a:p>
            <a:r>
              <a:rPr lang="hr-HR" dirty="0" smtClean="0">
                <a:latin typeface="+mj-lt"/>
              </a:rPr>
              <a:t>Pregled zadaće učvršćuje njeno izvođenje</a:t>
            </a:r>
            <a:endParaRPr lang="hr-HR" dirty="0">
              <a:latin typeface="+mj-lt"/>
            </a:endParaRPr>
          </a:p>
          <a:p>
            <a:endParaRPr lang="hr-H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7632848" cy="1202485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5. DISKUSIJA O PROBLEMIMA S DNEVNOG REDA, NOVA DOMAĆA ZADAĆA I PERIODIČNI ZAKLJUČCI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4176463"/>
          </a:xfrm>
        </p:spPr>
        <p:txBody>
          <a:bodyPr/>
          <a:lstStyle/>
          <a:p>
            <a:r>
              <a:rPr lang="hr-HR" dirty="0" smtClean="0"/>
              <a:t>Povezuje teme s terapijskim ciljevima</a:t>
            </a:r>
          </a:p>
          <a:p>
            <a:r>
              <a:rPr lang="hr-HR" dirty="0" smtClean="0"/>
              <a:t>Jača kognitivni model</a:t>
            </a:r>
          </a:p>
          <a:p>
            <a:r>
              <a:rPr lang="hr-HR" dirty="0" smtClean="0"/>
              <a:t>Poučava o identifikaciji AM</a:t>
            </a:r>
          </a:p>
          <a:p>
            <a:r>
              <a:rPr lang="hr-HR" dirty="0" smtClean="0"/>
              <a:t>Osigurava olakšanje u odgovorima na </a:t>
            </a:r>
            <a:br>
              <a:rPr lang="hr-HR" dirty="0" smtClean="0"/>
            </a:br>
            <a:r>
              <a:rPr lang="hr-HR" dirty="0" smtClean="0"/>
              <a:t>anksiozne misli</a:t>
            </a:r>
          </a:p>
          <a:p>
            <a:r>
              <a:rPr lang="hr-HR" dirty="0" smtClean="0"/>
              <a:t>Širi pregled problema</a:t>
            </a:r>
          </a:p>
          <a:p>
            <a:r>
              <a:rPr lang="hr-HR" dirty="0" smtClean="0"/>
              <a:t>Vraća na realistična očekivanja</a:t>
            </a:r>
          </a:p>
          <a:p>
            <a:r>
              <a:rPr lang="hr-HR" dirty="0" smtClean="0"/>
              <a:t>Održava i gradi međusobnu suradnju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714328" cy="37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200" dirty="0">
                <a:solidFill>
                  <a:prstClr val="black"/>
                </a:solidFill>
              </a:rPr>
              <a:t>5. DISKUSIJA O PROBLEMIMA S DNEVNOG REDA, NOVA DOMAĆA ZADAĆA I PERIODIČNI ZAKLJUČCI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4104455"/>
          </a:xfrm>
        </p:spPr>
        <p:txBody>
          <a:bodyPr/>
          <a:lstStyle/>
          <a:p>
            <a:r>
              <a:rPr lang="hr-HR" dirty="0" smtClean="0"/>
              <a:t>Informira o tijeku napredovanja + kratko rezimiranje </a:t>
            </a:r>
          </a:p>
          <a:p>
            <a:r>
              <a:rPr lang="hr-HR" dirty="0" smtClean="0"/>
              <a:t>2 vrste sažimanja kroz terapiju:</a:t>
            </a:r>
          </a:p>
          <a:p>
            <a:pPr lvl="1"/>
            <a:r>
              <a:rPr lang="hr-HR" i="1" dirty="0" smtClean="0"/>
              <a:t>Kratko rezimiranje nakon završnog dijela seanse</a:t>
            </a:r>
          </a:p>
          <a:p>
            <a:pPr lvl="1"/>
            <a:r>
              <a:rPr lang="hr-HR" i="1" dirty="0" smtClean="0"/>
              <a:t>Kratki sažetak sadržaja </a:t>
            </a:r>
            <a:r>
              <a:rPr lang="hr-HR" i="1" dirty="0" err="1" smtClean="0"/>
              <a:t>klijentova</a:t>
            </a:r>
            <a:r>
              <a:rPr lang="hr-HR" i="1" dirty="0" smtClean="0"/>
              <a:t> izlaganja; provjera razumijevanja </a:t>
            </a:r>
          </a:p>
          <a:p>
            <a:endParaRPr lang="hr-HR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4006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932968"/>
      </a:accent1>
      <a:accent2>
        <a:srgbClr val="8D1BFF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1">
      <a:majorFont>
        <a:latin typeface="Arabic Typesetting"/>
        <a:ea typeface=""/>
        <a:cs typeface=""/>
      </a:majorFont>
      <a:minorFont>
        <a:latin typeface="Arabic Typesetting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1002</TotalTime>
  <Words>508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Struktura druge i ostalih seansi </vt:lpstr>
      <vt:lpstr>TERAPIJSKI CILJEVI DRUGE SEANSE: </vt:lpstr>
      <vt:lpstr>DNEVNI RED</vt:lpstr>
      <vt:lpstr>1. KRATKI PREGLED I PROVJERA RASPOLOŽENJA</vt:lpstr>
      <vt:lpstr>2. POVEZIVANJE S PRETHODNOM SEANSOM</vt:lpstr>
      <vt:lpstr>3. SASTAVLJANJE DNEVNOG REDA</vt:lpstr>
      <vt:lpstr>4. OSVRT NA DOMAĆU ZADAĆU</vt:lpstr>
      <vt:lpstr>5. DISKUSIJA O PROBLEMIMA S DNEVNOG REDA, NOVA DOMAĆA ZADAĆA I PERIODIČNI ZAKLJUČCI</vt:lpstr>
      <vt:lpstr>5. DISKUSIJA O PROBLEMIMA S DNEVNOG REDA, NOVA DOMAĆA ZADAĆA I PERIODIČNI ZAKLJUČCI</vt:lpstr>
      <vt:lpstr>6. KONAČNI ZAKLJUČAK I POVRATNA INFORMACIJA </vt:lpstr>
      <vt:lpstr>TREĆA SEANSA I OSTALE </vt:lpstr>
      <vt:lpstr>TREĆA SEANSA I OSTALE </vt:lpstr>
      <vt:lpstr>LITERATURA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druge i ostalih seansi</dc:title>
  <dc:creator>Anamarija Župčić</dc:creator>
  <cp:lastModifiedBy>Anamarija Župčić</cp:lastModifiedBy>
  <cp:revision>15</cp:revision>
  <dcterms:created xsi:type="dcterms:W3CDTF">2019-10-31T21:53:55Z</dcterms:created>
  <dcterms:modified xsi:type="dcterms:W3CDTF">2019-11-01T14:36:27Z</dcterms:modified>
</cp:coreProperties>
</file>