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72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8F35C1B-EC1C-4493-AAD6-4EAE42729A90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6"/>
            <p14:sldId id="267"/>
            <p14:sldId id="272"/>
            <p14:sldId id="268"/>
            <p14:sldId id="269"/>
            <p14:sldId id="270"/>
            <p14:sldId id="27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0800" y="5562600"/>
            <a:ext cx="6400800" cy="1066800"/>
          </a:xfrm>
        </p:spPr>
        <p:txBody>
          <a:bodyPr/>
          <a:lstStyle/>
          <a:p>
            <a:pPr algn="r"/>
            <a:r>
              <a:rPr lang="hr-HR" dirty="0" smtClean="0"/>
              <a:t>Melita Ladika</a:t>
            </a:r>
          </a:p>
          <a:p>
            <a:pPr algn="r"/>
            <a:r>
              <a:rPr lang="hr-HR" dirty="0" smtClean="0"/>
              <a:t>21. prosinca 2019. </a:t>
            </a:r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BKT agresivnosti kod djece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82761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2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BKT procjena agresivnosti u djece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 smtClean="0"/>
              <a:t>Bihevioralne </a:t>
            </a:r>
            <a:r>
              <a:rPr lang="hr-HR" dirty="0"/>
              <a:t>check liste </a:t>
            </a:r>
          </a:p>
          <a:p>
            <a:r>
              <a:rPr lang="hr-HR" dirty="0"/>
              <a:t>Child </a:t>
            </a:r>
            <a:r>
              <a:rPr lang="hr-HR" dirty="0" smtClean="0"/>
              <a:t>Behavior </a:t>
            </a:r>
            <a:r>
              <a:rPr lang="hr-HR" dirty="0"/>
              <a:t>Checklist (CBCL; Achenbach, 1991; Achenbach &amp; Edelbrock, 1983) – za dijete, roditelje i učitelje, sadrži  procjenu prosocijalnog ponašanja</a:t>
            </a:r>
            <a:r>
              <a:rPr lang="hr-HR" dirty="0" smtClean="0"/>
              <a:t>.</a:t>
            </a:r>
            <a:endParaRPr lang="hr-HR" dirty="0"/>
          </a:p>
          <a:p>
            <a:r>
              <a:rPr lang="hr-HR" dirty="0"/>
              <a:t>Revised </a:t>
            </a:r>
            <a:r>
              <a:rPr lang="hr-HR" dirty="0" smtClean="0"/>
              <a:t>Behavior </a:t>
            </a:r>
            <a:r>
              <a:rPr lang="hr-HR" dirty="0"/>
              <a:t>Problem Checklist (RBPC; Quay i Peterson, </a:t>
            </a:r>
            <a:r>
              <a:rPr lang="hr-HR" dirty="0" smtClean="0"/>
              <a:t>1983)</a:t>
            </a:r>
          </a:p>
          <a:p>
            <a:r>
              <a:rPr lang="hr-HR" dirty="0" smtClean="0"/>
              <a:t>Eyberg </a:t>
            </a:r>
            <a:r>
              <a:rPr lang="hr-HR" dirty="0"/>
              <a:t>Child </a:t>
            </a:r>
            <a:r>
              <a:rPr lang="hr-HR" dirty="0" smtClean="0"/>
              <a:t>Behavior </a:t>
            </a:r>
            <a:r>
              <a:rPr lang="hr-HR" dirty="0"/>
              <a:t>Inventory (ECBI; Eyberg, 1980</a:t>
            </a:r>
            <a:r>
              <a:rPr lang="hr-HR" dirty="0" smtClean="0"/>
              <a:t>) </a:t>
            </a:r>
          </a:p>
          <a:p>
            <a:r>
              <a:rPr lang="hr-HR" dirty="0" smtClean="0"/>
              <a:t>Missouri </a:t>
            </a:r>
            <a:r>
              <a:rPr lang="hr-HR" dirty="0"/>
              <a:t>Child </a:t>
            </a:r>
            <a:r>
              <a:rPr lang="hr-HR" dirty="0" smtClean="0"/>
              <a:t>Behavior </a:t>
            </a:r>
            <a:r>
              <a:rPr lang="hr-HR" dirty="0"/>
              <a:t>Checklist (Sines i sur., 1969</a:t>
            </a:r>
            <a:r>
              <a:rPr lang="hr-HR" dirty="0" smtClean="0"/>
              <a:t>)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32957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hr-HR" dirty="0"/>
              <a:t>BKT procjena agresivnosti u djece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848600" cy="4572000"/>
          </a:xfrm>
        </p:spPr>
        <p:txBody>
          <a:bodyPr>
            <a:normAutofit/>
          </a:bodyPr>
          <a:lstStyle/>
          <a:p>
            <a:r>
              <a:rPr lang="hr-HR" dirty="0" smtClean="0"/>
              <a:t>Intervju – dijete, roditelji, učitelji</a:t>
            </a:r>
          </a:p>
          <a:p>
            <a:pPr marL="0" indent="0">
              <a:buNone/>
            </a:pPr>
            <a:r>
              <a:rPr lang="hr-HR" dirty="0" smtClean="0"/>
              <a:t>Child </a:t>
            </a:r>
            <a:r>
              <a:rPr lang="hr-HR" dirty="0"/>
              <a:t>Assesment Schedule (</a:t>
            </a:r>
            <a:r>
              <a:rPr lang="hr-HR" dirty="0" smtClean="0"/>
              <a:t>CAS; </a:t>
            </a:r>
            <a:r>
              <a:rPr lang="hr-HR" dirty="0"/>
              <a:t>Hodges, 1987) i Diagnostic Interview Schedule for Children (</a:t>
            </a:r>
            <a:r>
              <a:rPr lang="hr-HR" dirty="0" smtClean="0"/>
              <a:t>DISC; </a:t>
            </a:r>
            <a:r>
              <a:rPr lang="hr-HR" dirty="0"/>
              <a:t>Costello, Edelbrock, Dulcan i Kalas, 1984</a:t>
            </a:r>
            <a:r>
              <a:rPr lang="hr-HR" dirty="0" smtClean="0"/>
              <a:t>)</a:t>
            </a:r>
          </a:p>
          <a:p>
            <a:endParaRPr lang="hr-HR" dirty="0" smtClean="0"/>
          </a:p>
          <a:p>
            <a:r>
              <a:rPr lang="hr-HR" dirty="0" smtClean="0"/>
              <a:t>Bihevioralno opažanje – interakcije roditelj-dijete</a:t>
            </a:r>
          </a:p>
          <a:p>
            <a:pPr marL="2240280" lvl="8" indent="0">
              <a:buNone/>
            </a:pPr>
            <a:r>
              <a:rPr lang="hr-HR" sz="2600" dirty="0" smtClean="0"/>
              <a:t>	 </a:t>
            </a:r>
            <a:r>
              <a:rPr lang="hr-HR" sz="2600" dirty="0"/>
              <a:t> </a:t>
            </a:r>
            <a:r>
              <a:rPr lang="hr-HR" sz="2600" dirty="0" smtClean="0"/>
              <a:t>    </a:t>
            </a:r>
            <a:r>
              <a:rPr lang="hr-HR" sz="2800" dirty="0" smtClean="0"/>
              <a:t> </a:t>
            </a:r>
            <a:r>
              <a:rPr lang="hr-HR" sz="2600" dirty="0"/>
              <a:t>–</a:t>
            </a:r>
            <a:r>
              <a:rPr lang="hr-HR" sz="2600" dirty="0" smtClean="0"/>
              <a:t> </a:t>
            </a:r>
            <a:r>
              <a:rPr lang="hr-HR" sz="2600" dirty="0"/>
              <a:t>p</a:t>
            </a:r>
            <a:r>
              <a:rPr lang="hr-HR" sz="2600" dirty="0" smtClean="0"/>
              <a:t>onašanje u grupi vršnjaka</a:t>
            </a:r>
          </a:p>
          <a:p>
            <a:pPr lvl="8"/>
            <a:endParaRPr lang="hr-HR" sz="2600" dirty="0" smtClean="0"/>
          </a:p>
          <a:p>
            <a:r>
              <a:rPr lang="hr-HR" dirty="0" smtClean="0"/>
              <a:t>Procjene vršnjaka – grupna dinamika, identifikacija socijalno odbačene djece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04532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Otkuda početi?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676400"/>
            <a:ext cx="7772400" cy="4572000"/>
          </a:xfrm>
        </p:spPr>
        <p:txBody>
          <a:bodyPr/>
          <a:lstStyle/>
          <a:p>
            <a:r>
              <a:rPr lang="hr-HR" dirty="0" smtClean="0"/>
              <a:t>Tehnike i ciljevi BKT-a u tretmanu ljutnje kod djece i adolescenata usmjereni su na djetetove deficte i </a:t>
            </a:r>
            <a:r>
              <a:rPr lang="hr-HR" u="sng" dirty="0" smtClean="0"/>
              <a:t>distorzije u pecepciji </a:t>
            </a:r>
            <a:r>
              <a:rPr lang="hr-HR" dirty="0" smtClean="0"/>
              <a:t>događaja te </a:t>
            </a:r>
            <a:r>
              <a:rPr lang="hr-HR" u="sng" dirty="0" smtClean="0"/>
              <a:t>regulacije </a:t>
            </a:r>
            <a:r>
              <a:rPr lang="hr-HR" u="sng" dirty="0" smtClean="0"/>
              <a:t>emocija</a:t>
            </a:r>
          </a:p>
          <a:p>
            <a:endParaRPr lang="hr-HR" dirty="0"/>
          </a:p>
          <a:p>
            <a:r>
              <a:rPr lang="hr-HR" dirty="0" smtClean="0"/>
              <a:t>Ljutnja – teško kontrolirati, vodi u agresiju</a:t>
            </a:r>
          </a:p>
          <a:p>
            <a:r>
              <a:rPr lang="hr-HR" dirty="0" smtClean="0"/>
              <a:t>Agresija – otkriti funkciju agresivnog ponašanja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794976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09"/>
            <a:ext cx="7772400" cy="1143000"/>
          </a:xfrm>
        </p:spPr>
        <p:txBody>
          <a:bodyPr/>
          <a:lstStyle/>
          <a:p>
            <a:r>
              <a:rPr lang="hr-HR" dirty="0" smtClean="0"/>
              <a:t>BKT tretman agresivnosti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219200"/>
            <a:ext cx="7772400" cy="4572000"/>
          </a:xfrm>
        </p:spPr>
        <p:txBody>
          <a:bodyPr>
            <a:noAutofit/>
          </a:bodyPr>
          <a:lstStyle/>
          <a:p>
            <a:r>
              <a:rPr lang="hr-HR" dirty="0" smtClean="0"/>
              <a:t>Usmjeren na poboljšavanje deficijentnih i distorziranih socijalno-kognitivnih procesa, posebno u frustirajućim situacijama, plus </a:t>
            </a:r>
            <a:r>
              <a:rPr lang="hr-HR" u="sng" dirty="0" smtClean="0"/>
              <a:t>trening nošenja s ljutnjom i trening socijalnih vještina</a:t>
            </a:r>
          </a:p>
          <a:p>
            <a:endParaRPr lang="hr-HR" dirty="0"/>
          </a:p>
          <a:p>
            <a:r>
              <a:rPr lang="hr-HR" b="1" dirty="0"/>
              <a:t>Bihevioralne tehnike</a:t>
            </a:r>
            <a:r>
              <a:rPr lang="hr-HR" dirty="0"/>
              <a:t>: </a:t>
            </a:r>
            <a:r>
              <a:rPr lang="hr-HR" dirty="0" smtClean="0"/>
              <a:t>samomotrenje, samoinstruiranje, relaksacijske tehnike, potkrepljivanje</a:t>
            </a:r>
            <a:endParaRPr lang="hr-HR" dirty="0"/>
          </a:p>
          <a:p>
            <a:r>
              <a:rPr lang="hr-HR" b="1" dirty="0" smtClean="0"/>
              <a:t>Kognitivne tehnike</a:t>
            </a:r>
            <a:r>
              <a:rPr lang="hr-HR" dirty="0" smtClean="0"/>
              <a:t>: psihoedukacija, imenovanje osjećaja, razvoj unutarnjeg govora, problem solving tehnike za socijalne situacije, zauzimanje perspektive, kognitivna restrukturacija, trening socijalnih vještina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568940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BKT tretman agresivnosti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066800"/>
            <a:ext cx="7772400" cy="4572000"/>
          </a:xfrm>
        </p:spPr>
        <p:txBody>
          <a:bodyPr>
            <a:noAutofit/>
          </a:bodyPr>
          <a:lstStyle/>
          <a:p>
            <a:endParaRPr lang="hr-HR" dirty="0" smtClean="0"/>
          </a:p>
          <a:p>
            <a:r>
              <a:rPr lang="hr-HR" dirty="0" smtClean="0"/>
              <a:t>Grupni tretman izrazito moćan zbog potkrepljenja vršnjaka</a:t>
            </a:r>
          </a:p>
          <a:p>
            <a:r>
              <a:rPr lang="hr-HR" dirty="0" smtClean="0"/>
              <a:t>Grupa je mjesto gdje se odmah može provjeriti naučeno i gdje drugi mogu modelirati socijalna ponašanja</a:t>
            </a:r>
          </a:p>
          <a:p>
            <a:r>
              <a:rPr lang="hr-HR" dirty="0" smtClean="0"/>
              <a:t>Vrijede pravila kao i za ostale grupe – grupe moraju biti homogene prema dobi, spolu i problematici sudionika</a:t>
            </a:r>
          </a:p>
          <a:p>
            <a:r>
              <a:rPr lang="hr-HR" dirty="0" smtClean="0"/>
              <a:t>Treba postaviti jasna pravila sudjelovanja u grupi</a:t>
            </a:r>
          </a:p>
          <a:p>
            <a:r>
              <a:rPr lang="hr-HR" dirty="0" smtClean="0"/>
              <a:t>Individualna terapija služi kao priprema za uključivanje u grupni tretman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948704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BKT tretman agresivnosti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371600"/>
            <a:ext cx="7772400" cy="4572000"/>
          </a:xfrm>
        </p:spPr>
        <p:txBody>
          <a:bodyPr/>
          <a:lstStyle/>
          <a:p>
            <a:endParaRPr lang="hr-HR" dirty="0" smtClean="0"/>
          </a:p>
          <a:p>
            <a:r>
              <a:rPr lang="hr-HR" dirty="0" smtClean="0"/>
              <a:t>Evaluacija BKT tretmana agresivnosti kod djece upućuje na obećavajuće i pozitivne ishode</a:t>
            </a:r>
          </a:p>
          <a:p>
            <a:r>
              <a:rPr lang="hr-HR" dirty="0" smtClean="0"/>
              <a:t>Treba obratiti pažnju na komorbiditete </a:t>
            </a:r>
          </a:p>
          <a:p>
            <a:r>
              <a:rPr lang="hr-HR" dirty="0" smtClean="0"/>
              <a:t>Tretman agresivnosti treba biti posebno prilagođen uzrastu djeteta</a:t>
            </a:r>
          </a:p>
          <a:p>
            <a:r>
              <a:rPr lang="hr-HR" dirty="0" smtClean="0"/>
              <a:t>U tretman treba uključiti roditelje kao koterapeute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870948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Literatura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Kendall</a:t>
            </a:r>
            <a:r>
              <a:rPr lang="hr-HR" dirty="0"/>
              <a:t>, P. C. (2006). </a:t>
            </a:r>
            <a:r>
              <a:rPr lang="hr-HR" i="1" dirty="0"/>
              <a:t>Child and Adolescent Therapy: </a:t>
            </a:r>
            <a:r>
              <a:rPr lang="hr-HR" i="1" dirty="0" smtClean="0"/>
              <a:t>Cognitive Behavioral </a:t>
            </a:r>
            <a:r>
              <a:rPr lang="hr-HR" i="1" dirty="0"/>
              <a:t>Procedures</a:t>
            </a:r>
            <a:r>
              <a:rPr lang="hr-HR" dirty="0"/>
              <a:t>. New York: The Guilford </a:t>
            </a:r>
            <a:r>
              <a:rPr lang="hr-HR" dirty="0" smtClean="0"/>
              <a:t>Press</a:t>
            </a:r>
            <a:r>
              <a:rPr lang="hr-H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0119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772400" cy="1143000"/>
          </a:xfrm>
        </p:spPr>
        <p:txBody>
          <a:bodyPr>
            <a:noAutofit/>
          </a:bodyPr>
          <a:lstStyle/>
          <a:p>
            <a:r>
              <a:rPr lang="hr-HR" dirty="0" smtClean="0"/>
              <a:t>Agresija </a:t>
            </a:r>
            <a:r>
              <a:rPr lang="hr-HR" sz="3000" dirty="0" smtClean="0"/>
              <a:t>(</a:t>
            </a:r>
            <a:r>
              <a:rPr lang="hr-HR" sz="3000" dirty="0"/>
              <a:t>Bandura, 1973; Lochman, </a:t>
            </a:r>
            <a:r>
              <a:rPr lang="hr-HR" sz="3000" dirty="0" smtClean="0"/>
              <a:t>1984)</a:t>
            </a:r>
            <a:endParaRPr lang="hr-HR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Interpersonalna ponašanja</a:t>
            </a:r>
          </a:p>
          <a:p>
            <a:r>
              <a:rPr lang="hr-HR" dirty="0" smtClean="0"/>
              <a:t>Verbalna ili fizička</a:t>
            </a:r>
          </a:p>
          <a:p>
            <a:r>
              <a:rPr lang="hr-HR" dirty="0" smtClean="0"/>
              <a:t>Usmjerena na ljude ili objekte</a:t>
            </a:r>
          </a:p>
          <a:p>
            <a:r>
              <a:rPr lang="hr-HR" dirty="0" smtClean="0"/>
              <a:t>S ciljem nanošenja štete</a:t>
            </a:r>
          </a:p>
          <a:p>
            <a:endParaRPr lang="hr-HR" dirty="0" smtClean="0"/>
          </a:p>
          <a:p>
            <a:endParaRPr lang="hr-HR" dirty="0"/>
          </a:p>
          <a:p>
            <a:pPr marL="0" indent="0">
              <a:buNone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21523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Tko je agresivan?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Sva djeca ponekad pokazuju agresivna ponašanja</a:t>
            </a:r>
          </a:p>
          <a:p>
            <a:r>
              <a:rPr lang="hr-HR" dirty="0" smtClean="0"/>
              <a:t>Djeca s visokim razinama agresije takva ponašanja pokazuju učestalo, kronično i u ozbiljnijem obliku – patološka agresija</a:t>
            </a:r>
          </a:p>
          <a:p>
            <a:r>
              <a:rPr lang="hr-HR" dirty="0" smtClean="0"/>
              <a:t>Agresivno ponašanje je stabilno u vremenu  konzistetno kroz situacije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32481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Patološka agresija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hr-HR" dirty="0" smtClean="0"/>
          </a:p>
          <a:p>
            <a:r>
              <a:rPr lang="hr-HR" dirty="0" smtClean="0"/>
              <a:t>Dijagnoze problema u ponašanju (agresivno ponašanje, uništavanje, krađa) ili poremećaja ophođenja s prošenjem (svađa, neposlušnost, osvetoljubivost)</a:t>
            </a:r>
          </a:p>
          <a:p>
            <a:r>
              <a:rPr lang="hr-HR" dirty="0" smtClean="0"/>
              <a:t>Komorbidtet s ADHD-om, distimijom i PTSP-om</a:t>
            </a:r>
          </a:p>
          <a:p>
            <a:r>
              <a:rPr lang="hr-HR" dirty="0"/>
              <a:t>Češće </a:t>
            </a:r>
            <a:r>
              <a:rPr lang="hr-HR" dirty="0" smtClean="0"/>
              <a:t>ostala rizična ponašanja  (delinkvencija, ovisnosti) – niska samokontrola</a:t>
            </a:r>
            <a:endParaRPr lang="hr-HR" dirty="0"/>
          </a:p>
          <a:p>
            <a:endParaRPr lang="hr-HR" dirty="0"/>
          </a:p>
          <a:p>
            <a:r>
              <a:rPr lang="hr-HR" dirty="0" smtClean="0"/>
              <a:t>Češće u tretmanu zbog prirode agresivnog ponašanja – intenzivno, socijalno nepoželjno</a:t>
            </a:r>
          </a:p>
        </p:txBody>
      </p:sp>
    </p:spTree>
    <p:extLst>
      <p:ext uri="{BB962C8B-B14F-4D97-AF65-F5344CB8AC3E}">
        <p14:creationId xmlns:p14="http://schemas.microsoft.com/office/powerpoint/2010/main" val="713079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Socijalno-kognitivni model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Kroz pojavu emocije ljutnje objašnjava agresivnu reakciju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Djeca s agresijom imaju specifične kognitivne disfunkcije:</a:t>
            </a:r>
          </a:p>
          <a:p>
            <a:r>
              <a:rPr lang="hr-HR" dirty="0" smtClean="0"/>
              <a:t>Kognitivna deficijencija – nedostatna količina kognitivne aktivnosti</a:t>
            </a:r>
          </a:p>
          <a:p>
            <a:r>
              <a:rPr lang="hr-HR" dirty="0" smtClean="0"/>
              <a:t>Kognitivne distorzije – propust u percepciji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83504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Socijalno-kognitivni model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752600"/>
            <a:ext cx="7772400" cy="4572000"/>
          </a:xfrm>
        </p:spPr>
        <p:txBody>
          <a:bodyPr>
            <a:normAutofit/>
          </a:bodyPr>
          <a:lstStyle/>
          <a:p>
            <a:r>
              <a:rPr lang="hr-HR" dirty="0" smtClean="0"/>
              <a:t>Događaj/trigger </a:t>
            </a:r>
            <a:r>
              <a:rPr lang="hr-HR" dirty="0" smtClean="0">
                <a:sym typeface="Wingdings" pitchFamily="2" charset="2"/>
              </a:rPr>
              <a:t> emocionalna i fiziološka pobuđenost  procjena događaja i vlastite pobuđenosti  ponašanje</a:t>
            </a:r>
          </a:p>
          <a:p>
            <a:pPr marL="0" indent="0">
              <a:buNone/>
            </a:pPr>
            <a:endParaRPr lang="hr-HR" dirty="0">
              <a:sym typeface="Wingdings" pitchFamily="2" charset="2"/>
            </a:endParaRPr>
          </a:p>
          <a:p>
            <a:r>
              <a:rPr lang="hr-HR" dirty="0" smtClean="0"/>
              <a:t>Djetetova procjena i interpretacija događaja – najvažnija !!</a:t>
            </a:r>
          </a:p>
          <a:p>
            <a:endParaRPr lang="hr-HR" dirty="0"/>
          </a:p>
          <a:p>
            <a:r>
              <a:rPr lang="hr-HR" dirty="0" smtClean="0"/>
              <a:t>Negativne posljedice koje slijede nakon agresivnog ponašanja mogu postati trigger i za buduće agresivno ponašanje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93520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Kognitivne karakteristike djece s patološkom agresijom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endParaRPr lang="hr-HR" dirty="0" smtClean="0"/>
          </a:p>
          <a:p>
            <a:r>
              <a:rPr lang="hr-HR" dirty="0" smtClean="0"/>
              <a:t>Procjena situacije – previše usmjereni na hostilne znakove iz okoline, skloni atribuiranju hostilnih namjera drugima, podcjenjuju vlastite agresivne tendencije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hr-HR" dirty="0" smtClean="0"/>
              <a:t>Socijalno rješavanje problema – sužen obim mogućih rješenja, deficit verbalne asertivnosti, direktno aktivno reagiraju, neskloni kompromisnim rješenjima, krajnji odgovor je agresivan</a:t>
            </a:r>
          </a:p>
          <a:p>
            <a:endParaRPr lang="hr-HR" dirty="0" smtClean="0"/>
          </a:p>
          <a:p>
            <a:endParaRPr lang="hr-HR" dirty="0" smtClean="0"/>
          </a:p>
          <a:p>
            <a:pPr marL="0" indent="0">
              <a:buNone/>
            </a:pPr>
            <a:r>
              <a:rPr lang="hr-HR" dirty="0"/>
              <a:t>	</a:t>
            </a:r>
            <a:r>
              <a:rPr lang="hr-HR" dirty="0" smtClean="0"/>
              <a:t>							</a:t>
            </a:r>
          </a:p>
        </p:txBody>
      </p:sp>
    </p:spTree>
    <p:extLst>
      <p:ext uri="{BB962C8B-B14F-4D97-AF65-F5344CB8AC3E}">
        <p14:creationId xmlns:p14="http://schemas.microsoft.com/office/powerpoint/2010/main" val="2648149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Kognitivne karakteristike djece s patološkom agresijom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hr-HR" dirty="0" smtClean="0"/>
          </a:p>
          <a:p>
            <a:r>
              <a:rPr lang="hr-HR" dirty="0" smtClean="0"/>
              <a:t>Procjena vlastite afektivne pobuđenosti – često krivo tumače pobuđenost kao ljutnju, atribucijski pristrani ka hostilnim tumačenjima, niske razine empatije</a:t>
            </a:r>
          </a:p>
          <a:p>
            <a:endParaRPr lang="hr-HR" dirty="0"/>
          </a:p>
          <a:p>
            <a:r>
              <a:rPr lang="hr-HR" dirty="0" smtClean="0"/>
              <a:t>Kognitivno funkcioniranje – poteškoće u održavanju pažnje, automatski preuzimaju rješenja iz dugoročnog pamćenja pri čemu su to češće manje socijalno kompetentna ponašanja</a:t>
            </a:r>
          </a:p>
          <a:p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3010080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Kognitivne karakteristike djece s patološkom agresijom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Sheme – više cijene socijalne ciljeve dominacije i osvete naspram afilijacije, a nisko vrednuju ishode patnje žrtve, osvete žrtve ili odbacivanje vršnjaka, očekuju da će agresivno ponašanje donijeti nagrade i smanjiti averzivne reakcije, očekuju da će drugi biti agresivni i imaju nisko samopoštovanje u preadolescenciji</a:t>
            </a:r>
          </a:p>
        </p:txBody>
      </p:sp>
    </p:spTree>
    <p:extLst>
      <p:ext uri="{BB962C8B-B14F-4D97-AF65-F5344CB8AC3E}">
        <p14:creationId xmlns:p14="http://schemas.microsoft.com/office/powerpoint/2010/main" val="39224146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496</TotalTime>
  <Words>702</Words>
  <Application>Microsoft Office PowerPoint</Application>
  <PresentationFormat>On-screen Show (4:3)</PresentationFormat>
  <Paragraphs>90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Equity</vt:lpstr>
      <vt:lpstr>BKT agresivnosti kod djece</vt:lpstr>
      <vt:lpstr>Agresija (Bandura, 1973; Lochman, 1984)</vt:lpstr>
      <vt:lpstr>Tko je agresivan?</vt:lpstr>
      <vt:lpstr>Patološka agresija</vt:lpstr>
      <vt:lpstr>Socijalno-kognitivni model</vt:lpstr>
      <vt:lpstr>Socijalno-kognitivni model</vt:lpstr>
      <vt:lpstr>Kognitivne karakteristike djece s patološkom agresijom</vt:lpstr>
      <vt:lpstr>Kognitivne karakteristike djece s patološkom agresijom</vt:lpstr>
      <vt:lpstr>Kognitivne karakteristike djece s patološkom agresijom</vt:lpstr>
      <vt:lpstr>BKT procjena agresivnosti u djece</vt:lpstr>
      <vt:lpstr>BKT procjena agresivnosti u djece</vt:lpstr>
      <vt:lpstr>Otkuda početi?</vt:lpstr>
      <vt:lpstr>BKT tretman agresivnosti</vt:lpstr>
      <vt:lpstr>BKT tretman agresivnosti</vt:lpstr>
      <vt:lpstr>BKT tretman agresivnosti</vt:lpstr>
      <vt:lpstr>Literatura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BKT agresivnosti kod djece</dc:title>
  <dc:creator>Martinović</dc:creator>
  <cp:lastModifiedBy>Juraj Ladika</cp:lastModifiedBy>
  <cp:revision>20</cp:revision>
  <dcterms:created xsi:type="dcterms:W3CDTF">2006-08-16T00:00:00Z</dcterms:created>
  <dcterms:modified xsi:type="dcterms:W3CDTF">2019-12-04T09:27:49Z</dcterms:modified>
</cp:coreProperties>
</file>