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3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1" autoAdjust="0"/>
    <p:restoredTop sz="84767" autoAdjust="0"/>
  </p:normalViewPr>
  <p:slideViewPr>
    <p:cSldViewPr snapToGrid="0">
      <p:cViewPr varScale="1">
        <p:scale>
          <a:sx n="71" d="100"/>
          <a:sy n="71" d="100"/>
        </p:scale>
        <p:origin x="1310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>
            <a:extLst>
              <a:ext uri="{FF2B5EF4-FFF2-40B4-BE49-F238E27FC236}">
                <a16:creationId xmlns:a16="http://schemas.microsoft.com/office/drawing/2014/main" id="{9B19EF94-43B1-4E3F-A815-4FB533A622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7F75389-2A77-46C4-B6A3-FC0A8A5A38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FBC77-CF82-4944-B11C-BA846CFB6465}" type="datetimeFigureOut">
              <a:rPr lang="sl-SI" smtClean="0"/>
              <a:t>22. 11. 2019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E88CAB72-A6D8-4FD0-A0F4-3D788CDE30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D4B29E0-2580-464E-9E85-0CEF7D0F0D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01DA3-EB26-48EF-A609-38FE8FB9E34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2455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7BCA2-E003-4B17-9FC9-ACAC60691AB1}" type="datetimeFigureOut">
              <a:rPr lang="sl-SI" smtClean="0"/>
              <a:t>22. 11. 2019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399C3-B103-47F9-90AF-CB0B462B768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7872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32822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48826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77696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62422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71001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3348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04532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29204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18319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34196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20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033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59734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21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0344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895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4306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1196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5595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6008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2838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5250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99C3-B103-47F9-90AF-CB0B462B768E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9650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7836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84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99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79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7DE6118-2437-4B30-8E3C-4D2BE6020583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7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5154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6904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71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91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0824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11/22/2019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6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95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1CD14-F9A0-4B33-9274-0C7813FD38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/>
              <a:t>Uloga</a:t>
            </a:r>
            <a:r>
              <a:rPr lang="sl-SI" dirty="0"/>
              <a:t> </a:t>
            </a:r>
            <a:r>
              <a:rPr lang="sl-SI" dirty="0" err="1"/>
              <a:t>domaće</a:t>
            </a:r>
            <a:r>
              <a:rPr lang="sl-SI" dirty="0"/>
              <a:t> </a:t>
            </a:r>
            <a:r>
              <a:rPr lang="sl-SI" dirty="0" err="1"/>
              <a:t>zadaće</a:t>
            </a:r>
            <a:r>
              <a:rPr lang="sl-SI" dirty="0"/>
              <a:t> u </a:t>
            </a:r>
            <a:r>
              <a:rPr lang="sl-SI" dirty="0" err="1"/>
              <a:t>bkt</a:t>
            </a:r>
            <a:endParaRPr lang="sl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38B7B2-7AA8-4F8D-AF30-F0FE3B7C3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3480" y="4468031"/>
            <a:ext cx="2523309" cy="1841199"/>
          </a:xfrm>
        </p:spPr>
        <p:txBody>
          <a:bodyPr>
            <a:normAutofit/>
          </a:bodyPr>
          <a:lstStyle/>
          <a:p>
            <a:r>
              <a:rPr lang="sl-SI" sz="2400" dirty="0"/>
              <a:t>4.radionica</a:t>
            </a:r>
          </a:p>
          <a:p>
            <a:r>
              <a:rPr lang="sl-SI" sz="2400" dirty="0"/>
              <a:t>7.12.2019</a:t>
            </a:r>
          </a:p>
          <a:p>
            <a:r>
              <a:rPr lang="sl-SI" sz="2400" dirty="0"/>
              <a:t>Maruša Pfajfar</a:t>
            </a:r>
          </a:p>
          <a:p>
            <a:endParaRPr lang="sl-SI" sz="2400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E6B62F5-66C4-4504-A45D-544C7839D507}"/>
              </a:ext>
            </a:extLst>
          </p:cNvPr>
          <p:cNvSpPr txBox="1"/>
          <p:nvPr/>
        </p:nvSpPr>
        <p:spPr>
          <a:xfrm>
            <a:off x="1547949" y="6211669"/>
            <a:ext cx="9966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Preuzeto </a:t>
            </a:r>
            <a:r>
              <a:rPr lang="sl-SI" dirty="0"/>
              <a:t>iz:  Beck, J. (2011). Kognitivna terapija: osnove, </a:t>
            </a:r>
            <a:r>
              <a:rPr lang="sl-SI" dirty="0" err="1"/>
              <a:t>educiranje</a:t>
            </a:r>
            <a:r>
              <a:rPr lang="sl-SI" dirty="0"/>
              <a:t> i </a:t>
            </a:r>
            <a:r>
              <a:rPr lang="sl-SI" dirty="0" err="1"/>
              <a:t>uvježbavanje</a:t>
            </a:r>
            <a:r>
              <a:rPr lang="sl-SI" dirty="0"/>
              <a:t>. </a:t>
            </a:r>
            <a:r>
              <a:rPr lang="sl-SI" dirty="0" err="1"/>
              <a:t>Jastrebarsko</a:t>
            </a:r>
            <a:r>
              <a:rPr lang="sl-SI" dirty="0"/>
              <a:t>: Naklada Slap. – </a:t>
            </a:r>
            <a:r>
              <a:rPr lang="sl-SI" b="1" dirty="0"/>
              <a:t>14. </a:t>
            </a:r>
            <a:r>
              <a:rPr lang="sl-SI" b="1" dirty="0" err="1"/>
              <a:t>poglavlje</a:t>
            </a:r>
            <a:r>
              <a:rPr lang="sl-SI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5784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48B6B-ADD7-48FB-AC1E-C8F8BE9FB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+mn-lt"/>
              </a:rPr>
              <a:t>1. </a:t>
            </a:r>
            <a:r>
              <a:rPr lang="sl-SI" dirty="0" err="1">
                <a:latin typeface="+mn-lt"/>
              </a:rPr>
              <a:t>Zadaće</a:t>
            </a:r>
            <a:r>
              <a:rPr lang="sl-SI" dirty="0">
                <a:latin typeface="+mn-lt"/>
              </a:rPr>
              <a:t> prilagodi </a:t>
            </a:r>
            <a:r>
              <a:rPr lang="sl-SI" dirty="0" err="1">
                <a:latin typeface="+mn-lt"/>
              </a:rPr>
              <a:t>osobi</a:t>
            </a:r>
            <a:r>
              <a:rPr lang="sl-SI" dirty="0">
                <a:latin typeface="+mn-lt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C7288-612C-4DA1-845E-90FFDF1E8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Budi </a:t>
            </a:r>
            <a:r>
              <a:rPr lang="sl-SI" sz="2400" dirty="0" err="1"/>
              <a:t>siguran</a:t>
            </a:r>
            <a:r>
              <a:rPr lang="sl-SI" sz="2400" dirty="0"/>
              <a:t> 90-100% kako </a:t>
            </a:r>
            <a:r>
              <a:rPr lang="sl-SI" sz="2400" dirty="0" err="1"/>
              <a:t>će</a:t>
            </a:r>
            <a:r>
              <a:rPr lang="sl-SI" sz="2400" dirty="0"/>
              <a:t> </a:t>
            </a:r>
            <a:r>
              <a:rPr lang="sl-SI" sz="2400" dirty="0" err="1"/>
              <a:t>pacijent</a:t>
            </a:r>
            <a:r>
              <a:rPr lang="sl-SI" sz="2400" dirty="0"/>
              <a:t> </a:t>
            </a:r>
            <a:r>
              <a:rPr lang="sl-SI" sz="2400" dirty="0" err="1"/>
              <a:t>zadatak</a:t>
            </a:r>
            <a:r>
              <a:rPr lang="sl-SI" sz="2400" dirty="0"/>
              <a:t> </a:t>
            </a:r>
            <a:r>
              <a:rPr lang="sl-SI" sz="2400" dirty="0" err="1"/>
              <a:t>moći</a:t>
            </a:r>
            <a:r>
              <a:rPr lang="sl-SI" sz="2400" dirty="0"/>
              <a:t> napraviti.</a:t>
            </a:r>
          </a:p>
          <a:p>
            <a:r>
              <a:rPr lang="sl-SI" sz="2400" dirty="0"/>
              <a:t>Radije neka </a:t>
            </a:r>
            <a:r>
              <a:rPr lang="sl-SI" sz="2400" dirty="0" err="1"/>
              <a:t>zadaća</a:t>
            </a:r>
            <a:r>
              <a:rPr lang="sl-SI" sz="2400" dirty="0"/>
              <a:t> </a:t>
            </a:r>
            <a:r>
              <a:rPr lang="sl-SI" sz="2400" dirty="0" err="1"/>
              <a:t>bude</a:t>
            </a:r>
            <a:r>
              <a:rPr lang="sl-SI" sz="2400" dirty="0"/>
              <a:t> </a:t>
            </a:r>
            <a:r>
              <a:rPr lang="sl-SI" sz="2400" dirty="0" err="1"/>
              <a:t>lakša</a:t>
            </a:r>
            <a:r>
              <a:rPr lang="sl-SI" sz="2400" dirty="0"/>
              <a:t> nego </a:t>
            </a:r>
            <a:r>
              <a:rPr lang="sl-SI" sz="2400" dirty="0" err="1"/>
              <a:t>preteška</a:t>
            </a:r>
            <a:r>
              <a:rPr lang="sl-SI" sz="2400" dirty="0"/>
              <a:t>.</a:t>
            </a:r>
          </a:p>
          <a:p>
            <a:endParaRPr lang="sl-SI" sz="2400" dirty="0"/>
          </a:p>
          <a:p>
            <a:r>
              <a:rPr lang="sl-SI" sz="2400" dirty="0"/>
              <a:t>U </a:t>
            </a:r>
            <a:r>
              <a:rPr lang="sl-SI" sz="2400" dirty="0" err="1"/>
              <a:t>razmatranje</a:t>
            </a:r>
            <a:r>
              <a:rPr lang="sl-SI" sz="2400" dirty="0"/>
              <a:t> treba </a:t>
            </a:r>
            <a:r>
              <a:rPr lang="sl-SI" sz="2400" dirty="0" err="1"/>
              <a:t>uzeti</a:t>
            </a:r>
            <a:r>
              <a:rPr lang="sl-SI" sz="2400" dirty="0"/>
              <a:t> </a:t>
            </a:r>
            <a:r>
              <a:rPr lang="sl-SI" sz="2400" dirty="0" err="1"/>
              <a:t>pacijentove</a:t>
            </a:r>
            <a:r>
              <a:rPr lang="sl-SI" sz="2400" dirty="0"/>
              <a:t> karakteristike i želje.</a:t>
            </a:r>
          </a:p>
          <a:p>
            <a:r>
              <a:rPr lang="sl-SI" sz="2400" b="1" dirty="0"/>
              <a:t>Važno</a:t>
            </a:r>
            <a:r>
              <a:rPr lang="sl-SI" sz="2400" dirty="0"/>
              <a:t>: tip </a:t>
            </a:r>
            <a:r>
              <a:rPr lang="sl-SI" sz="2400" dirty="0" smtClean="0"/>
              <a:t>zadaće </a:t>
            </a:r>
            <a:r>
              <a:rPr lang="sl-SI" sz="2400" dirty="0"/>
              <a:t>i njena količina.</a:t>
            </a:r>
          </a:p>
          <a:p>
            <a:r>
              <a:rPr lang="sl-SI" sz="2400" dirty="0" err="1"/>
              <a:t>Rastavljanje</a:t>
            </a:r>
            <a:r>
              <a:rPr lang="sl-SI" sz="2400" dirty="0"/>
              <a:t> </a:t>
            </a:r>
            <a:r>
              <a:rPr lang="sl-SI" sz="2400" dirty="0" err="1"/>
              <a:t>zadaće</a:t>
            </a:r>
            <a:r>
              <a:rPr lang="sl-SI" sz="2400" dirty="0"/>
              <a:t> na prilagodljive korake.</a:t>
            </a:r>
          </a:p>
        </p:txBody>
      </p:sp>
    </p:spTree>
    <p:extLst>
      <p:ext uri="{BB962C8B-B14F-4D97-AF65-F5344CB8AC3E}">
        <p14:creationId xmlns:p14="http://schemas.microsoft.com/office/powerpoint/2010/main" val="3840796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62AA9-D540-4142-B318-ABA28313B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dirty="0">
                <a:latin typeface="+mn-lt"/>
              </a:rPr>
              <a:t>2. </a:t>
            </a:r>
            <a:r>
              <a:rPr lang="sl-SI" sz="4800" dirty="0" err="1">
                <a:latin typeface="+mn-lt"/>
              </a:rPr>
              <a:t>Osiguravanje</a:t>
            </a:r>
            <a:r>
              <a:rPr lang="sl-SI" sz="4800" dirty="0">
                <a:latin typeface="+mn-lt"/>
              </a:rPr>
              <a:t> </a:t>
            </a:r>
            <a:r>
              <a:rPr lang="sl-SI" sz="4800" dirty="0" err="1">
                <a:latin typeface="+mn-lt"/>
              </a:rPr>
              <a:t>objašnjenja</a:t>
            </a:r>
            <a:endParaRPr lang="sl-SI" sz="4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2955A-3BB3-401C-8125-B266E8ECA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1691640"/>
            <a:ext cx="10058400" cy="1511046"/>
          </a:xfrm>
        </p:spPr>
        <p:txBody>
          <a:bodyPr>
            <a:normAutofit/>
          </a:bodyPr>
          <a:lstStyle/>
          <a:p>
            <a:r>
              <a:rPr lang="sl-SI" sz="2400" dirty="0"/>
              <a:t>Na početku terapije </a:t>
            </a:r>
            <a:r>
              <a:rPr lang="sl-SI" sz="2400" dirty="0" smtClean="0"/>
              <a:t>terapeut </a:t>
            </a:r>
            <a:r>
              <a:rPr lang="sl-SI" sz="2400" dirty="0"/>
              <a:t>osigurava kratko objašnjenje.</a:t>
            </a:r>
          </a:p>
          <a:p>
            <a:r>
              <a:rPr lang="sl-SI" sz="2400" dirty="0" smtClean="0"/>
              <a:t>Korisno </a:t>
            </a:r>
            <a:r>
              <a:rPr lang="sl-SI" sz="2400" dirty="0"/>
              <a:t>je pacijentu naglasiti kako </a:t>
            </a:r>
            <a:r>
              <a:rPr lang="sl-SI" sz="2400" dirty="0" smtClean="0"/>
              <a:t>će </a:t>
            </a:r>
            <a:r>
              <a:rPr lang="sl-SI" sz="2400" dirty="0"/>
              <a:t>se brže </a:t>
            </a:r>
            <a:r>
              <a:rPr lang="sl-SI" sz="2400" dirty="0" smtClean="0"/>
              <a:t>osjećati </a:t>
            </a:r>
            <a:r>
              <a:rPr lang="sl-SI" sz="2400" dirty="0"/>
              <a:t>bolje, ako se </a:t>
            </a:r>
            <a:r>
              <a:rPr lang="sl-SI" sz="2400" dirty="0" smtClean="0"/>
              <a:t>potrudi </a:t>
            </a:r>
            <a:r>
              <a:rPr lang="sl-SI" sz="2400" dirty="0"/>
              <a:t>s domaćom zadaćom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EBB24F-F74D-41FC-86C0-4040E12966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0" y="2913016"/>
            <a:ext cx="7239000" cy="394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084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1018A-7947-4044-948C-5DE2F1CDF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+mn-lt"/>
              </a:rPr>
              <a:t>3. </a:t>
            </a:r>
            <a:r>
              <a:rPr lang="sl-SI" dirty="0" err="1">
                <a:latin typeface="+mn-lt"/>
              </a:rPr>
              <a:t>Suradnja</a:t>
            </a:r>
            <a:r>
              <a:rPr lang="sl-SI" dirty="0">
                <a:latin typeface="+mn-lt"/>
              </a:rPr>
              <a:t> s </a:t>
            </a:r>
            <a:r>
              <a:rPr lang="sl-SI" dirty="0" err="1">
                <a:latin typeface="+mn-lt"/>
              </a:rPr>
              <a:t>pacijentom</a:t>
            </a:r>
            <a:endParaRPr lang="sl-SI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48B0B-CE8B-43AE-B193-2695A1A9A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Terapeut </a:t>
            </a:r>
            <a:r>
              <a:rPr lang="sl-SI" sz="2400" dirty="0"/>
              <a:t>se treba uvjeriti kako pacijent ne samo što je razumio objašnjenje za zadaću, već se s </a:t>
            </a:r>
            <a:r>
              <a:rPr lang="sl-SI" sz="2400" dirty="0" smtClean="0"/>
              <a:t>njom i </a:t>
            </a:r>
            <a:r>
              <a:rPr lang="sl-SI" sz="2400" dirty="0"/>
              <a:t>složio.</a:t>
            </a:r>
          </a:p>
          <a:p>
            <a:endParaRPr lang="sl-SI" sz="2400" dirty="0"/>
          </a:p>
          <a:p>
            <a:r>
              <a:rPr lang="sl-SI" sz="2400" b="1" dirty="0"/>
              <a:t>„Koliko je po vašem mišljenju </a:t>
            </a:r>
            <a:r>
              <a:rPr lang="sl-SI" sz="2400" b="1" dirty="0" err="1"/>
              <a:t>vjerojatno</a:t>
            </a:r>
            <a:r>
              <a:rPr lang="sl-SI" sz="2400" b="1" dirty="0"/>
              <a:t> da </a:t>
            </a:r>
            <a:r>
              <a:rPr lang="sl-SI" sz="2400" b="1" dirty="0" err="1"/>
              <a:t>ćete</a:t>
            </a:r>
            <a:r>
              <a:rPr lang="sl-SI" sz="2400" b="1" dirty="0"/>
              <a:t> </a:t>
            </a:r>
            <a:r>
              <a:rPr lang="sl-SI" sz="2400" b="1" dirty="0" err="1"/>
              <a:t>ispuniti</a:t>
            </a:r>
            <a:r>
              <a:rPr lang="sl-SI" sz="2400" b="1" dirty="0"/>
              <a:t> tu </a:t>
            </a:r>
            <a:r>
              <a:rPr lang="sl-SI" sz="2400" b="1" dirty="0" err="1"/>
              <a:t>zadaću</a:t>
            </a:r>
            <a:r>
              <a:rPr lang="sl-SI" sz="2400" b="1" dirty="0"/>
              <a:t> nekoliko puta </a:t>
            </a:r>
            <a:r>
              <a:rPr lang="sl-SI" sz="2400" b="1" dirty="0" err="1"/>
              <a:t>tjedno</a:t>
            </a:r>
            <a:r>
              <a:rPr lang="sl-SI" sz="2400" b="1" dirty="0"/>
              <a:t>?“</a:t>
            </a:r>
          </a:p>
          <a:p>
            <a:r>
              <a:rPr lang="sl-SI" sz="2400" b="1" dirty="0"/>
              <a:t>„Mislite </a:t>
            </a:r>
            <a:r>
              <a:rPr lang="sl-SI" sz="2400" b="1" dirty="0" smtClean="0"/>
              <a:t>li </a:t>
            </a:r>
            <a:r>
              <a:rPr lang="sl-SI" sz="2400" b="1" dirty="0"/>
              <a:t>da vam ovo stvarno može pomoći?“</a:t>
            </a:r>
          </a:p>
          <a:p>
            <a:endParaRPr lang="sl-SI" sz="2400" b="1" dirty="0"/>
          </a:p>
          <a:p>
            <a:r>
              <a:rPr lang="sl-SI" sz="2400" b="1" dirty="0"/>
              <a:t>„</a:t>
            </a:r>
            <a:r>
              <a:rPr lang="sl-SI" sz="2400" b="1" dirty="0" err="1"/>
              <a:t>Što</a:t>
            </a:r>
            <a:r>
              <a:rPr lang="sl-SI" sz="2400" b="1" dirty="0"/>
              <a:t> </a:t>
            </a:r>
            <a:r>
              <a:rPr lang="sl-SI" sz="2400" b="1" dirty="0" err="1"/>
              <a:t>biste</a:t>
            </a:r>
            <a:r>
              <a:rPr lang="sl-SI" sz="2400" b="1" dirty="0"/>
              <a:t> </a:t>
            </a:r>
            <a:r>
              <a:rPr lang="sl-SI" sz="2400" b="1" dirty="0" err="1"/>
              <a:t>ovaj</a:t>
            </a:r>
            <a:r>
              <a:rPr lang="sl-SI" sz="2400" b="1" dirty="0"/>
              <a:t> </a:t>
            </a:r>
            <a:r>
              <a:rPr lang="sl-SI" sz="2400" b="1" dirty="0" err="1"/>
              <a:t>tjedan</a:t>
            </a:r>
            <a:r>
              <a:rPr lang="sl-SI" sz="2400" b="1" dirty="0"/>
              <a:t> </a:t>
            </a:r>
            <a:r>
              <a:rPr lang="sl-SI" sz="2400" b="1" dirty="0" err="1"/>
              <a:t>voljeli</a:t>
            </a:r>
            <a:r>
              <a:rPr lang="sl-SI" sz="2400" b="1" dirty="0"/>
              <a:t> </a:t>
            </a:r>
            <a:r>
              <a:rPr lang="sl-SI" sz="2400" b="1" dirty="0" err="1"/>
              <a:t>raditi</a:t>
            </a:r>
            <a:r>
              <a:rPr lang="sl-SI" sz="2400" b="1" dirty="0"/>
              <a:t> povodom </a:t>
            </a:r>
            <a:r>
              <a:rPr lang="sl-SI" sz="2400" b="1" dirty="0" err="1"/>
              <a:t>ovog</a:t>
            </a:r>
            <a:r>
              <a:rPr lang="sl-SI" sz="2400" b="1" dirty="0"/>
              <a:t> problema?“</a:t>
            </a:r>
          </a:p>
          <a:p>
            <a:r>
              <a:rPr lang="sl-SI" sz="2400" b="1" dirty="0"/>
              <a:t>„Kako ćete se </a:t>
            </a:r>
            <a:r>
              <a:rPr lang="sl-SI" sz="2400" b="1" dirty="0" smtClean="0"/>
              <a:t>nositi </a:t>
            </a:r>
            <a:r>
              <a:rPr lang="sl-SI" sz="2400" b="1" dirty="0"/>
              <a:t>s problemom ako se pojavi?“</a:t>
            </a: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596672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E55A4-B564-4F7B-B4B6-8C45C92FC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+mn-lt"/>
              </a:rPr>
              <a:t>4. </a:t>
            </a:r>
            <a:r>
              <a:rPr lang="sl-SI" dirty="0" err="1">
                <a:latin typeface="+mn-lt"/>
              </a:rPr>
              <a:t>Zadaća</a:t>
            </a:r>
            <a:r>
              <a:rPr lang="sl-SI" dirty="0">
                <a:latin typeface="+mn-lt"/>
              </a:rPr>
              <a:t> „</a:t>
            </a:r>
            <a:r>
              <a:rPr lang="sl-SI" dirty="0" err="1">
                <a:latin typeface="+mn-lt"/>
              </a:rPr>
              <a:t>bez</a:t>
            </a:r>
            <a:r>
              <a:rPr lang="sl-SI" dirty="0">
                <a:latin typeface="+mn-lt"/>
              </a:rPr>
              <a:t> </a:t>
            </a:r>
            <a:r>
              <a:rPr lang="sl-SI" dirty="0" err="1">
                <a:latin typeface="+mn-lt"/>
              </a:rPr>
              <a:t>gubitka</a:t>
            </a:r>
            <a:r>
              <a:rPr lang="sl-SI" dirty="0">
                <a:latin typeface="+mn-lt"/>
              </a:rPr>
              <a:t>“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503A5-C234-4D31-8C90-BBF964138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korisni </a:t>
            </a:r>
            <a:r>
              <a:rPr lang="sl-SI" sz="2400" dirty="0"/>
              <a:t>podaci se  mogu dobiti čak i ako pacijent ne uspije dovršiti svoju zadaću</a:t>
            </a:r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endParaRPr lang="sl-SI" sz="2400" dirty="0"/>
          </a:p>
          <a:p>
            <a:r>
              <a:rPr lang="sl-SI" sz="2400" dirty="0"/>
              <a:t>Psihološke i/ili praktične prepreke*</a:t>
            </a:r>
          </a:p>
        </p:txBody>
      </p:sp>
    </p:spTree>
    <p:extLst>
      <p:ext uri="{BB962C8B-B14F-4D97-AF65-F5344CB8AC3E}">
        <p14:creationId xmlns:p14="http://schemas.microsoft.com/office/powerpoint/2010/main" val="2011136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F6D91-29B3-493A-88FD-639E0192A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400" dirty="0">
                <a:latin typeface="+mn-lt"/>
              </a:rPr>
              <a:t>5. </a:t>
            </a:r>
            <a:r>
              <a:rPr lang="sl-SI" sz="4400" dirty="0" err="1">
                <a:latin typeface="+mn-lt"/>
              </a:rPr>
              <a:t>Započinjanje</a:t>
            </a:r>
            <a:r>
              <a:rPr lang="sl-SI" sz="4400" dirty="0">
                <a:latin typeface="+mn-lt"/>
              </a:rPr>
              <a:t> </a:t>
            </a:r>
            <a:r>
              <a:rPr lang="sl-SI" sz="4400" dirty="0" err="1">
                <a:latin typeface="+mn-lt"/>
              </a:rPr>
              <a:t>zadaće</a:t>
            </a:r>
            <a:r>
              <a:rPr lang="sl-SI" sz="4400" dirty="0">
                <a:latin typeface="+mn-lt"/>
              </a:rPr>
              <a:t> na seansi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E1BCF-CF0A-40CE-BAD7-EB4B59DC8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838768"/>
          </a:xfrm>
        </p:spPr>
        <p:txBody>
          <a:bodyPr>
            <a:normAutofit/>
          </a:bodyPr>
          <a:lstStyle/>
          <a:p>
            <a:r>
              <a:rPr lang="sl-SI" sz="2400" dirty="0"/>
              <a:t>U </a:t>
            </a:r>
            <a:r>
              <a:rPr lang="sl-SI" sz="2400" dirty="0" err="1"/>
              <a:t>ranoj</a:t>
            </a:r>
            <a:r>
              <a:rPr lang="sl-SI" sz="2400" dirty="0"/>
              <a:t> fazi </a:t>
            </a:r>
            <a:r>
              <a:rPr lang="sl-SI" sz="2400" dirty="0" err="1"/>
              <a:t>terpije</a:t>
            </a:r>
            <a:r>
              <a:rPr lang="sl-SI" sz="2400" dirty="0"/>
              <a:t> je </a:t>
            </a:r>
            <a:r>
              <a:rPr lang="sl-SI" sz="2400" dirty="0" err="1"/>
              <a:t>poželjeno</a:t>
            </a:r>
            <a:r>
              <a:rPr lang="sl-SI" sz="2400" dirty="0"/>
              <a:t> dopustiti </a:t>
            </a:r>
            <a:r>
              <a:rPr lang="sl-SI" sz="2400" dirty="0" err="1"/>
              <a:t>pacijentu</a:t>
            </a:r>
            <a:r>
              <a:rPr lang="sl-SI" sz="2400" dirty="0"/>
              <a:t> da na </a:t>
            </a:r>
            <a:r>
              <a:rPr lang="sl-SI" sz="2400" dirty="0" err="1"/>
              <a:t>terapijskoj</a:t>
            </a:r>
            <a:r>
              <a:rPr lang="sl-SI" sz="2400" dirty="0"/>
              <a:t> seansi pokuša </a:t>
            </a:r>
            <a:r>
              <a:rPr lang="sl-SI" sz="2400" dirty="0" err="1"/>
              <a:t>započeti</a:t>
            </a:r>
            <a:r>
              <a:rPr lang="sl-SI" sz="2400" dirty="0"/>
              <a:t> </a:t>
            </a:r>
            <a:r>
              <a:rPr lang="sl-SI" sz="2400" dirty="0" err="1"/>
              <a:t>raditi</a:t>
            </a:r>
            <a:r>
              <a:rPr lang="sl-SI" sz="2400" dirty="0"/>
              <a:t> </a:t>
            </a:r>
            <a:r>
              <a:rPr lang="sl-SI" sz="2400" dirty="0" err="1"/>
              <a:t>zadaću</a:t>
            </a:r>
            <a:r>
              <a:rPr lang="sl-SI" sz="2400" dirty="0"/>
              <a:t>.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216C86D-0893-4D17-BEDB-C40AFA6043ED}"/>
              </a:ext>
            </a:extLst>
          </p:cNvPr>
          <p:cNvCxnSpPr>
            <a:cxnSpLocks/>
          </p:cNvCxnSpPr>
          <p:nvPr/>
        </p:nvCxnSpPr>
        <p:spPr>
          <a:xfrm flipH="1">
            <a:off x="3270143" y="3140972"/>
            <a:ext cx="418454" cy="126829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F2806D8-BC1F-4BBE-8F87-23BBFF2A82D2}"/>
              </a:ext>
            </a:extLst>
          </p:cNvPr>
          <p:cNvSpPr txBox="1"/>
          <p:nvPr/>
        </p:nvSpPr>
        <p:spPr>
          <a:xfrm>
            <a:off x="171155" y="5173039"/>
            <a:ext cx="61979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2400" b="1" dirty="0" err="1"/>
              <a:t>terapeut</a:t>
            </a:r>
            <a:r>
              <a:rPr lang="sl-SI" sz="2400" dirty="0"/>
              <a:t> </a:t>
            </a:r>
          </a:p>
          <a:p>
            <a:pPr algn="ctr"/>
            <a:r>
              <a:rPr lang="sl-SI" sz="2400" dirty="0"/>
              <a:t>na </a:t>
            </a:r>
            <a:r>
              <a:rPr lang="sl-SI" sz="2400" dirty="0" err="1"/>
              <a:t>taj</a:t>
            </a:r>
            <a:r>
              <a:rPr lang="sl-SI" sz="2400" dirty="0"/>
              <a:t> način može </a:t>
            </a:r>
            <a:r>
              <a:rPr lang="sl-SI" sz="2400" dirty="0" err="1"/>
              <a:t>procijeniti</a:t>
            </a:r>
            <a:endParaRPr lang="sl-SI" sz="2400" dirty="0"/>
          </a:p>
          <a:p>
            <a:pPr algn="ctr"/>
            <a:r>
              <a:rPr lang="sl-SI" sz="2400" dirty="0"/>
              <a:t> </a:t>
            </a:r>
            <a:r>
              <a:rPr lang="sl-SI" sz="2400" dirty="0" smtClean="0"/>
              <a:t> je li </a:t>
            </a:r>
            <a:r>
              <a:rPr lang="sl-SI" sz="2400" dirty="0"/>
              <a:t>zadatak po težini primjeren pacijentu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943DCCA-F3E2-489F-8946-F3862DDD6C0A}"/>
              </a:ext>
            </a:extLst>
          </p:cNvPr>
          <p:cNvCxnSpPr>
            <a:cxnSpLocks/>
          </p:cNvCxnSpPr>
          <p:nvPr/>
        </p:nvCxnSpPr>
        <p:spPr>
          <a:xfrm>
            <a:off x="7865623" y="3140972"/>
            <a:ext cx="665331" cy="10228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C7C29F8-A5F1-4F0C-BC54-81E2A81FB6BA}"/>
              </a:ext>
            </a:extLst>
          </p:cNvPr>
          <p:cNvSpPr txBox="1"/>
          <p:nvPr/>
        </p:nvSpPr>
        <p:spPr>
          <a:xfrm>
            <a:off x="5883318" y="4248720"/>
            <a:ext cx="6122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2400" b="1" dirty="0" err="1"/>
              <a:t>pacijentima</a:t>
            </a:r>
            <a:r>
              <a:rPr lang="sl-SI" sz="2400" dirty="0"/>
              <a:t> </a:t>
            </a:r>
          </a:p>
          <a:p>
            <a:pPr algn="ctr"/>
            <a:r>
              <a:rPr lang="sl-SI" sz="2400" dirty="0"/>
              <a:t>je </a:t>
            </a:r>
            <a:r>
              <a:rPr lang="sl-SI" sz="2400" dirty="0" err="1"/>
              <a:t>lakše</a:t>
            </a:r>
            <a:r>
              <a:rPr lang="sl-SI" sz="2400" dirty="0"/>
              <a:t> </a:t>
            </a:r>
            <a:r>
              <a:rPr lang="sl-SI" sz="2400" dirty="0" err="1"/>
              <a:t>zadaću</a:t>
            </a:r>
            <a:r>
              <a:rPr lang="sl-SI" sz="2400" dirty="0"/>
              <a:t> nastaviti </a:t>
            </a:r>
            <a:r>
              <a:rPr lang="sl-SI" sz="2400" dirty="0" err="1"/>
              <a:t>negoli</a:t>
            </a:r>
            <a:r>
              <a:rPr lang="sl-SI" sz="2400" dirty="0"/>
              <a:t> je </a:t>
            </a:r>
            <a:r>
              <a:rPr lang="sl-SI" sz="2400" dirty="0" err="1"/>
              <a:t>započeti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60467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87E7B-B16E-49F6-936D-BD2EC1905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800" dirty="0">
                <a:latin typeface="+mn-lt"/>
              </a:rPr>
              <a:t>6. Zapamćivanje izvršavanja </a:t>
            </a:r>
            <a:r>
              <a:rPr lang="sl-SI" sz="4800" dirty="0" smtClean="0">
                <a:latin typeface="+mn-lt"/>
              </a:rPr>
              <a:t>domaĆe </a:t>
            </a:r>
            <a:r>
              <a:rPr lang="sl-SI" sz="4800" dirty="0">
                <a:latin typeface="+mn-lt"/>
              </a:rPr>
              <a:t>zadaće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43A0B-654C-47BF-9F21-0C84746FE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584" y="1998617"/>
            <a:ext cx="7132320" cy="4173583"/>
          </a:xfrm>
        </p:spPr>
        <p:txBody>
          <a:bodyPr>
            <a:normAutofit/>
          </a:bodyPr>
          <a:lstStyle/>
          <a:p>
            <a:r>
              <a:rPr lang="sl-SI" sz="2800" dirty="0" err="1"/>
              <a:t>Mogu</a:t>
            </a:r>
            <a:r>
              <a:rPr lang="sl-SI" sz="2800" dirty="0"/>
              <a:t> se instruirati da </a:t>
            </a:r>
            <a:r>
              <a:rPr lang="sl-SI" sz="2800" dirty="0" err="1"/>
              <a:t>združuju</a:t>
            </a:r>
            <a:r>
              <a:rPr lang="sl-SI" sz="2800" dirty="0"/>
              <a:t> </a:t>
            </a:r>
            <a:r>
              <a:rPr lang="sl-SI" sz="2800" dirty="0" err="1"/>
              <a:t>zadaću</a:t>
            </a:r>
            <a:r>
              <a:rPr lang="sl-SI" sz="2800" dirty="0"/>
              <a:t> s nekom drugom </a:t>
            </a:r>
            <a:r>
              <a:rPr lang="sl-SI" sz="2800" dirty="0" err="1"/>
              <a:t>dnevnom</a:t>
            </a:r>
            <a:r>
              <a:rPr lang="sl-SI" sz="2800" dirty="0"/>
              <a:t> aktivnosti.</a:t>
            </a:r>
          </a:p>
          <a:p>
            <a:r>
              <a:rPr lang="sl-SI" sz="2800" dirty="0"/>
              <a:t>Bilješke </a:t>
            </a:r>
            <a:r>
              <a:rPr lang="sl-SI" sz="2800" dirty="0" smtClean="0"/>
              <a:t>zalijepiti </a:t>
            </a:r>
            <a:r>
              <a:rPr lang="sl-SI" sz="2800" dirty="0"/>
              <a:t>na hladnjak, ogledalo u kopaonici ili na instrumentnoj ploči svoga automobila</a:t>
            </a:r>
          </a:p>
          <a:p>
            <a:endParaRPr lang="sl-SI" sz="2800" dirty="0"/>
          </a:p>
          <a:p>
            <a:endParaRPr lang="sl-SI" sz="2800" dirty="0"/>
          </a:p>
          <a:p>
            <a:r>
              <a:rPr lang="sl-SI" sz="2800" dirty="0" smtClean="0"/>
              <a:t>Praktični </a:t>
            </a:r>
            <a:r>
              <a:rPr lang="sl-SI" sz="2800" dirty="0"/>
              <a:t>problemi – neorganiziranost*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AE99FB6-9D7A-4CFB-9779-29165D830D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350" y="2419350"/>
            <a:ext cx="4438650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207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2202C-B6A6-4B51-8ED7-FF44CE2C9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3034"/>
          </a:xfrm>
        </p:spPr>
        <p:txBody>
          <a:bodyPr>
            <a:normAutofit/>
          </a:bodyPr>
          <a:lstStyle/>
          <a:p>
            <a:r>
              <a:rPr lang="sl-SI" dirty="0">
                <a:latin typeface="+mn-lt"/>
              </a:rPr>
              <a:t>7. </a:t>
            </a:r>
            <a:r>
              <a:rPr lang="sl-SI" dirty="0" err="1">
                <a:latin typeface="+mn-lt"/>
              </a:rPr>
              <a:t>Predviđanje</a:t>
            </a:r>
            <a:r>
              <a:rPr lang="sl-SI" dirty="0">
                <a:latin typeface="+mn-lt"/>
              </a:rPr>
              <a:t> problema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1C200-A9EB-4888-A8ED-207220174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Je li količina </a:t>
            </a:r>
            <a:r>
              <a:rPr lang="sl-SI" sz="2800" dirty="0" err="1"/>
              <a:t>zadaće</a:t>
            </a:r>
            <a:r>
              <a:rPr lang="sl-SI" sz="2800" dirty="0"/>
              <a:t> </a:t>
            </a:r>
            <a:r>
              <a:rPr lang="sl-SI" sz="2800" dirty="0" err="1"/>
              <a:t>primjerna</a:t>
            </a:r>
            <a:r>
              <a:rPr lang="sl-SI" sz="2800" dirty="0"/>
              <a:t> </a:t>
            </a:r>
            <a:r>
              <a:rPr lang="sl-SI" sz="2800" dirty="0" err="1"/>
              <a:t>pacijentu</a:t>
            </a:r>
            <a:r>
              <a:rPr lang="sl-SI" sz="2800" dirty="0"/>
              <a:t>?</a:t>
            </a:r>
          </a:p>
          <a:p>
            <a:r>
              <a:rPr lang="sl-SI" sz="2800" dirty="0"/>
              <a:t>Je li </a:t>
            </a:r>
            <a:r>
              <a:rPr lang="sl-SI" sz="2800" dirty="0" err="1"/>
              <a:t>primjerena</a:t>
            </a:r>
            <a:r>
              <a:rPr lang="sl-SI" sz="2800" dirty="0"/>
              <a:t> njena težina?</a:t>
            </a:r>
          </a:p>
          <a:p>
            <a:r>
              <a:rPr lang="sl-SI" sz="2800" dirty="0"/>
              <a:t>Čini li se </a:t>
            </a:r>
            <a:r>
              <a:rPr lang="sl-SI" sz="2800" dirty="0" err="1"/>
              <a:t>prezahtjevnom</a:t>
            </a:r>
            <a:r>
              <a:rPr lang="sl-SI" sz="2800" dirty="0"/>
              <a:t>?</a:t>
            </a:r>
          </a:p>
          <a:p>
            <a:r>
              <a:rPr lang="sl-SI" sz="2800" dirty="0"/>
              <a:t>Je li </a:t>
            </a:r>
            <a:r>
              <a:rPr lang="sl-SI" sz="2800" dirty="0" err="1"/>
              <a:t>logički</a:t>
            </a:r>
            <a:r>
              <a:rPr lang="sl-SI" sz="2800" dirty="0"/>
              <a:t> povezana s </a:t>
            </a:r>
            <a:r>
              <a:rPr lang="sl-SI" sz="2800" dirty="0" err="1"/>
              <a:t>pacijentovim</a:t>
            </a:r>
            <a:r>
              <a:rPr lang="sl-SI" sz="2800" dirty="0"/>
              <a:t> </a:t>
            </a:r>
            <a:r>
              <a:rPr lang="sl-SI" sz="2800" dirty="0" err="1"/>
              <a:t>ciljevima</a:t>
            </a:r>
            <a:r>
              <a:rPr lang="sl-SI" sz="2800" dirty="0"/>
              <a:t>?</a:t>
            </a:r>
          </a:p>
          <a:p>
            <a:r>
              <a:rPr lang="sl-SI" sz="2800" dirty="0"/>
              <a:t>Koliko je </a:t>
            </a:r>
            <a:r>
              <a:rPr lang="sl-SI" sz="2800" dirty="0" smtClean="0"/>
              <a:t>vjerojatno </a:t>
            </a:r>
            <a:r>
              <a:rPr lang="sl-SI" sz="2800" dirty="0"/>
              <a:t>da će je pacijent napraviti?</a:t>
            </a:r>
          </a:p>
          <a:p>
            <a:r>
              <a:rPr lang="sl-SI" sz="2800" dirty="0" err="1"/>
              <a:t>Koji</a:t>
            </a:r>
            <a:r>
              <a:rPr lang="sl-SI" sz="2800" dirty="0"/>
              <a:t> praktični problemi </a:t>
            </a:r>
            <a:r>
              <a:rPr lang="sl-SI" sz="2800" dirty="0" err="1"/>
              <a:t>mogu</a:t>
            </a:r>
            <a:r>
              <a:rPr lang="sl-SI" sz="2800" dirty="0"/>
              <a:t> omesti </a:t>
            </a:r>
            <a:r>
              <a:rPr lang="sl-SI" sz="2800" dirty="0" err="1"/>
              <a:t>izvršavanje</a:t>
            </a:r>
            <a:r>
              <a:rPr lang="sl-SI" sz="2800" dirty="0"/>
              <a:t> </a:t>
            </a:r>
            <a:r>
              <a:rPr lang="sl-SI" sz="2800" dirty="0" err="1"/>
              <a:t>zadaće</a:t>
            </a:r>
            <a:r>
              <a:rPr lang="sl-SI" sz="2800" dirty="0"/>
              <a:t>?</a:t>
            </a:r>
          </a:p>
          <a:p>
            <a:r>
              <a:rPr lang="sl-SI" sz="2800" dirty="0" err="1"/>
              <a:t>Koje</a:t>
            </a:r>
            <a:r>
              <a:rPr lang="sl-SI" sz="2800" dirty="0"/>
              <a:t> misli </a:t>
            </a:r>
            <a:r>
              <a:rPr lang="sl-SI" sz="2800" dirty="0" err="1"/>
              <a:t>mogu</a:t>
            </a:r>
            <a:r>
              <a:rPr lang="sl-SI" sz="2800" dirty="0"/>
              <a:t> omesti </a:t>
            </a:r>
            <a:r>
              <a:rPr lang="sl-SI" sz="2800" dirty="0" err="1"/>
              <a:t>izvršavanje</a:t>
            </a:r>
            <a:r>
              <a:rPr lang="sl-SI" sz="2800" dirty="0"/>
              <a:t> </a:t>
            </a:r>
            <a:r>
              <a:rPr lang="sl-SI" sz="2800" dirty="0" err="1"/>
              <a:t>zadaće</a:t>
            </a:r>
            <a:r>
              <a:rPr lang="sl-SI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48153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0F60B-21DD-48BD-8AE4-DDE727531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400" dirty="0">
                <a:latin typeface="+mn-lt"/>
              </a:rPr>
              <a:t>8. </a:t>
            </a:r>
            <a:r>
              <a:rPr lang="sl-SI" sz="4400" dirty="0" err="1">
                <a:latin typeface="+mn-lt"/>
              </a:rPr>
              <a:t>Priprema</a:t>
            </a:r>
            <a:r>
              <a:rPr lang="sl-SI" sz="4400" dirty="0">
                <a:latin typeface="+mn-lt"/>
              </a:rPr>
              <a:t> za </a:t>
            </a:r>
            <a:r>
              <a:rPr lang="sl-SI" sz="4400" dirty="0" err="1">
                <a:latin typeface="+mn-lt"/>
              </a:rPr>
              <a:t>moguće</a:t>
            </a:r>
            <a:r>
              <a:rPr lang="sl-SI" sz="4400" dirty="0">
                <a:latin typeface="+mn-lt"/>
              </a:rPr>
              <a:t> negativne </a:t>
            </a:r>
            <a:r>
              <a:rPr lang="sl-SI" sz="4400" dirty="0" err="1">
                <a:latin typeface="+mn-lt"/>
              </a:rPr>
              <a:t>ishode</a:t>
            </a:r>
            <a:endParaRPr lang="sl-SI" sz="4400" dirty="0">
              <a:latin typeface="+mn-lt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A9FA04-757D-425A-80EB-DAAADD79C49E}"/>
              </a:ext>
            </a:extLst>
          </p:cNvPr>
          <p:cNvSpPr txBox="1">
            <a:spLocks/>
          </p:cNvSpPr>
          <p:nvPr/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2800" dirty="0"/>
              <a:t>Unaprijed razgovarati o mogućim problemima </a:t>
            </a:r>
            <a:r>
              <a:rPr lang="sl-SI" sz="2800" dirty="0" smtClean="0"/>
              <a:t>znači </a:t>
            </a:r>
            <a:r>
              <a:rPr lang="sl-SI" sz="2800" dirty="0"/>
              <a:t>smanjiti moguću demoralizaciju, kada pacijent kritizira sam sebe.</a:t>
            </a:r>
          </a:p>
        </p:txBody>
      </p:sp>
    </p:spTree>
    <p:extLst>
      <p:ext uri="{BB962C8B-B14F-4D97-AF65-F5344CB8AC3E}">
        <p14:creationId xmlns:p14="http://schemas.microsoft.com/office/powerpoint/2010/main" val="4254581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9230A-14C8-4CFF-A856-98C2666CC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2981" y="2002631"/>
            <a:ext cx="9318503" cy="2852737"/>
          </a:xfrm>
        </p:spPr>
        <p:txBody>
          <a:bodyPr>
            <a:normAutofit/>
          </a:bodyPr>
          <a:lstStyle/>
          <a:p>
            <a:r>
              <a:rPr lang="sl-SI" sz="7200" dirty="0" err="1"/>
              <a:t>Konceptualizacija</a:t>
            </a:r>
            <a:r>
              <a:rPr lang="sl-SI" sz="7200" dirty="0"/>
              <a:t> </a:t>
            </a:r>
            <a:r>
              <a:rPr lang="sl-SI" sz="7200" dirty="0" err="1"/>
              <a:t>teškoća</a:t>
            </a:r>
            <a:endParaRPr lang="sl-SI" sz="7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4FFF5A-C70D-454A-BD53-1B96200DE56F}"/>
              </a:ext>
            </a:extLst>
          </p:cNvPr>
          <p:cNvSpPr txBox="1"/>
          <p:nvPr/>
        </p:nvSpPr>
        <p:spPr>
          <a:xfrm>
            <a:off x="511444" y="2774197"/>
            <a:ext cx="10647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9600" dirty="0">
                <a:solidFill>
                  <a:schemeClr val="bg1"/>
                </a:solidFill>
                <a:latin typeface="+mj-lt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488759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vezana slika">
            <a:extLst>
              <a:ext uri="{FF2B5EF4-FFF2-40B4-BE49-F238E27FC236}">
                <a16:creationId xmlns:a16="http://schemas.microsoft.com/office/drawing/2014/main" id="{8CDF9E2E-611B-4408-9520-971FF9347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797" y="3253727"/>
            <a:ext cx="4944203" cy="3614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888F54-D0D9-4F31-8557-BD015EEDF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0044"/>
          </a:xfrm>
        </p:spPr>
        <p:txBody>
          <a:bodyPr>
            <a:noAutofit/>
          </a:bodyPr>
          <a:lstStyle/>
          <a:p>
            <a:r>
              <a:rPr lang="sl-SI" dirty="0">
                <a:latin typeface="+mn-lt"/>
              </a:rPr>
              <a:t>1. Praktični problemi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2124C-929B-4F61-997C-00493F726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Izvršavanje zadaće u </a:t>
            </a:r>
            <a:r>
              <a:rPr lang="sl-SI" sz="2800" dirty="0" smtClean="0"/>
              <a:t>posljednjem </a:t>
            </a:r>
            <a:r>
              <a:rPr lang="sl-SI" sz="2800" dirty="0"/>
              <a:t>trenutku</a:t>
            </a:r>
          </a:p>
          <a:p>
            <a:r>
              <a:rPr lang="sl-SI" sz="2800" dirty="0" err="1"/>
              <a:t>Zaboravljanje</a:t>
            </a:r>
            <a:r>
              <a:rPr lang="sl-SI" sz="2800" dirty="0"/>
              <a:t> </a:t>
            </a:r>
            <a:r>
              <a:rPr lang="sl-SI" sz="2800" dirty="0" err="1"/>
              <a:t>objašnjenja</a:t>
            </a:r>
            <a:r>
              <a:rPr lang="sl-SI" sz="2800" dirty="0"/>
              <a:t> za </a:t>
            </a:r>
            <a:r>
              <a:rPr lang="sl-SI" sz="2800" dirty="0" err="1"/>
              <a:t>zadaću</a:t>
            </a:r>
            <a:r>
              <a:rPr lang="sl-SI" sz="2800" dirty="0"/>
              <a:t> </a:t>
            </a:r>
          </a:p>
          <a:p>
            <a:pPr marL="0" indent="0">
              <a:buNone/>
            </a:pPr>
            <a:r>
              <a:rPr lang="sl-SI" sz="2800" b="1" dirty="0"/>
              <a:t>„Ovaj tjedan nisam radila vježbe relaksacije jer sam se </a:t>
            </a:r>
            <a:r>
              <a:rPr lang="sl-SI" sz="2800" b="1" dirty="0" smtClean="0"/>
              <a:t>osjećala </a:t>
            </a:r>
            <a:r>
              <a:rPr lang="sl-SI" sz="2800" b="1" dirty="0"/>
              <a:t>dobro.“</a:t>
            </a:r>
          </a:p>
          <a:p>
            <a:r>
              <a:rPr lang="sl-SI" sz="2800" dirty="0"/>
              <a:t>Neorganiziranost </a:t>
            </a:r>
          </a:p>
          <a:p>
            <a:r>
              <a:rPr lang="sl-SI" sz="2800" dirty="0" err="1"/>
              <a:t>Teškoće</a:t>
            </a:r>
            <a:r>
              <a:rPr lang="sl-SI" sz="2800" dirty="0"/>
              <a:t> </a:t>
            </a:r>
            <a:r>
              <a:rPr lang="sl-SI" sz="2800" dirty="0" err="1"/>
              <a:t>sa</a:t>
            </a:r>
            <a:r>
              <a:rPr lang="sl-SI" sz="2800" dirty="0"/>
              <a:t> </a:t>
            </a:r>
            <a:r>
              <a:rPr lang="sl-SI" sz="2800" dirty="0" err="1"/>
              <a:t>zadaćom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4122161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DBA4C-3632-4994-A46B-29AC5D8A2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Domaća zadaća je integralni, </a:t>
            </a:r>
            <a:r>
              <a:rPr lang="sl-SI" dirty="0" smtClean="0"/>
              <a:t>obvezni </a:t>
            </a:r>
            <a:r>
              <a:rPr lang="sl-SI" dirty="0"/>
              <a:t>dio kognitivne terapije. </a:t>
            </a:r>
            <a:br>
              <a:rPr lang="sl-SI" dirty="0"/>
            </a:b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809F4-DB5A-4C8E-A3A4-E1685DF40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571999"/>
          </a:xfrm>
        </p:spPr>
        <p:txBody>
          <a:bodyPr>
            <a:normAutofit/>
          </a:bodyPr>
          <a:lstStyle/>
          <a:p>
            <a:r>
              <a:rPr lang="sl-SI" sz="3200" dirty="0" err="1"/>
              <a:t>Daljnje</a:t>
            </a:r>
            <a:r>
              <a:rPr lang="sl-SI" sz="3200" dirty="0"/>
              <a:t> </a:t>
            </a:r>
            <a:r>
              <a:rPr lang="sl-SI" sz="3200" dirty="0" err="1"/>
              <a:t>educiranje</a:t>
            </a:r>
            <a:endParaRPr lang="sl-SI" sz="3200" dirty="0"/>
          </a:p>
          <a:p>
            <a:r>
              <a:rPr lang="sl-SI" sz="3200" dirty="0" err="1"/>
              <a:t>Prikupljanje</a:t>
            </a:r>
            <a:r>
              <a:rPr lang="sl-SI" sz="3200" dirty="0"/>
              <a:t> podatka</a:t>
            </a:r>
          </a:p>
          <a:p>
            <a:r>
              <a:rPr lang="sl-SI" sz="3200" dirty="0"/>
              <a:t>Testiranje misli i </a:t>
            </a:r>
            <a:r>
              <a:rPr lang="sl-SI" sz="3200" dirty="0" err="1"/>
              <a:t>vjerovanja</a:t>
            </a:r>
            <a:endParaRPr lang="sl-SI" sz="3200" dirty="0"/>
          </a:p>
          <a:p>
            <a:r>
              <a:rPr lang="sl-SI" sz="3200" dirty="0" err="1"/>
              <a:t>Mijenjanje</a:t>
            </a:r>
            <a:r>
              <a:rPr lang="sl-SI" sz="3200" dirty="0"/>
              <a:t> mišljenja</a:t>
            </a:r>
          </a:p>
          <a:p>
            <a:r>
              <a:rPr lang="sl-SI" sz="3200" dirty="0" err="1"/>
              <a:t>Uvježbavanje</a:t>
            </a:r>
            <a:r>
              <a:rPr lang="sl-SI" sz="3200" dirty="0"/>
              <a:t> kognitivnih i </a:t>
            </a:r>
            <a:r>
              <a:rPr lang="sl-SI" sz="3200" dirty="0" err="1"/>
              <a:t>behavioralnih</a:t>
            </a:r>
            <a:r>
              <a:rPr lang="sl-SI" sz="3200" dirty="0"/>
              <a:t> tehnika</a:t>
            </a:r>
          </a:p>
          <a:p>
            <a:r>
              <a:rPr lang="sl-SI" sz="3200" dirty="0"/>
              <a:t>Eksperimentiranje novih ponašanja</a:t>
            </a:r>
          </a:p>
        </p:txBody>
      </p:sp>
    </p:spTree>
    <p:extLst>
      <p:ext uri="{BB962C8B-B14F-4D97-AF65-F5344CB8AC3E}">
        <p14:creationId xmlns:p14="http://schemas.microsoft.com/office/powerpoint/2010/main" val="810367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647CC-2A6F-4CDB-B1C7-453A5B31F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+mn-lt"/>
              </a:rPr>
              <a:t>2. Psihološki problemi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D59B2-0324-4AE7-86D0-3B1AD429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Negativna </a:t>
            </a:r>
            <a:r>
              <a:rPr lang="sl-SI" sz="2800" dirty="0" smtClean="0"/>
              <a:t>predviđanja</a:t>
            </a:r>
            <a:endParaRPr lang="sl-SI" sz="2800" dirty="0"/>
          </a:p>
          <a:p>
            <a:r>
              <a:rPr lang="sl-SI" sz="2800" dirty="0" err="1"/>
              <a:t>Precjenjivanje</a:t>
            </a:r>
            <a:r>
              <a:rPr lang="sl-SI" sz="2800" dirty="0"/>
              <a:t> </a:t>
            </a:r>
            <a:r>
              <a:rPr lang="sl-SI" sz="2800" dirty="0" err="1"/>
              <a:t>zahtjeva</a:t>
            </a:r>
            <a:r>
              <a:rPr lang="sl-SI" sz="2800" dirty="0"/>
              <a:t> </a:t>
            </a:r>
            <a:r>
              <a:rPr lang="sl-SI" sz="2800" dirty="0" err="1"/>
              <a:t>domaće</a:t>
            </a:r>
            <a:r>
              <a:rPr lang="sl-SI" sz="2800" dirty="0"/>
              <a:t> </a:t>
            </a:r>
            <a:r>
              <a:rPr lang="sl-SI" sz="2800" dirty="0" err="1"/>
              <a:t>zadaće</a:t>
            </a:r>
            <a:endParaRPr lang="sl-SI" sz="2800" dirty="0"/>
          </a:p>
          <a:p>
            <a:r>
              <a:rPr lang="sl-SI" sz="2800" dirty="0" err="1"/>
              <a:t>Perfekcionizam</a:t>
            </a:r>
            <a:r>
              <a:rPr lang="sl-SI" sz="2800" dirty="0"/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3C60973-1539-49C0-B3BF-E58A92CB0AF6}"/>
              </a:ext>
            </a:extLst>
          </p:cNvPr>
          <p:cNvSpPr txBox="1">
            <a:spLocks/>
          </p:cNvSpPr>
          <p:nvPr/>
        </p:nvSpPr>
        <p:spPr>
          <a:xfrm>
            <a:off x="1063752" y="4764025"/>
            <a:ext cx="96012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sl-SI">
                <a:latin typeface="+mn-lt"/>
              </a:rPr>
              <a:t>3. Psihološki problemi maskirani u praktične</a:t>
            </a:r>
            <a:br>
              <a:rPr lang="sl-SI">
                <a:latin typeface="+mn-lt"/>
              </a:rPr>
            </a:br>
            <a:r>
              <a:rPr lang="sl-SI">
                <a:latin typeface="+mn-lt"/>
              </a:rPr>
              <a:t/>
            </a:r>
            <a:br>
              <a:rPr lang="sl-SI">
                <a:latin typeface="+mn-lt"/>
              </a:rPr>
            </a:br>
            <a:r>
              <a:rPr lang="sl-SI">
                <a:latin typeface="+mn-lt"/>
              </a:rPr>
              <a:t/>
            </a:r>
            <a:br>
              <a:rPr lang="sl-SI">
                <a:latin typeface="+mn-lt"/>
              </a:rPr>
            </a:br>
            <a:endParaRPr lang="sl-SI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4426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D9E2FC-6F2F-4D13-A9A2-996181853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+mn-lt"/>
              </a:rPr>
              <a:t>4. Problemi vezani za </a:t>
            </a:r>
            <a:r>
              <a:rPr lang="sl-SI" dirty="0" err="1">
                <a:latin typeface="+mn-lt"/>
              </a:rPr>
              <a:t>terapeutove</a:t>
            </a:r>
            <a:r>
              <a:rPr lang="sl-SI" dirty="0">
                <a:latin typeface="+mn-lt"/>
              </a:rPr>
              <a:t> misli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3F65CF-E881-4B67-8CBD-019C30F5A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586357"/>
            <a:ext cx="10058400" cy="4050792"/>
          </a:xfrm>
        </p:spPr>
        <p:txBody>
          <a:bodyPr>
            <a:normAutofit/>
          </a:bodyPr>
          <a:lstStyle/>
          <a:p>
            <a:r>
              <a:rPr lang="sl-SI" sz="2800" b="1" dirty="0"/>
              <a:t>„Povrijediti ću </a:t>
            </a:r>
            <a:r>
              <a:rPr lang="sl-SI" sz="2800" b="1" dirty="0" smtClean="0"/>
              <a:t>ga </a:t>
            </a:r>
            <a:r>
              <a:rPr lang="sl-SI" sz="2800" b="1" dirty="0"/>
              <a:t>ako budem istraživao razloge neizvršavanja domaće zadaće.“</a:t>
            </a:r>
          </a:p>
          <a:p>
            <a:r>
              <a:rPr lang="sl-SI" sz="2800" b="1" dirty="0"/>
              <a:t>„Naljutit će </a:t>
            </a:r>
            <a:r>
              <a:rPr lang="sl-SI" sz="2800" b="1" dirty="0" smtClean="0"/>
              <a:t>se </a:t>
            </a:r>
            <a:r>
              <a:rPr lang="sl-SI" sz="2800" b="1" dirty="0"/>
              <a:t>ako mu se </a:t>
            </a:r>
            <a:r>
              <a:rPr lang="sl-SI" sz="2800" b="1" dirty="0" smtClean="0"/>
              <a:t>suprotstavim</a:t>
            </a:r>
            <a:r>
              <a:rPr lang="sl-SI" sz="2800" b="1" dirty="0"/>
              <a:t>.“</a:t>
            </a:r>
          </a:p>
          <a:p>
            <a:r>
              <a:rPr lang="sl-SI" sz="2800" b="1" dirty="0"/>
              <a:t>„Sada je </a:t>
            </a:r>
            <a:r>
              <a:rPr lang="sl-SI" sz="2800" b="1" dirty="0" smtClean="0"/>
              <a:t>preopterećen </a:t>
            </a:r>
            <a:r>
              <a:rPr lang="sl-SI" sz="2800" b="1" dirty="0"/>
              <a:t>drugim stvarima.“</a:t>
            </a:r>
          </a:p>
          <a:p>
            <a:r>
              <a:rPr lang="sl-SI" sz="2800" b="1" dirty="0"/>
              <a:t>„Previše je </a:t>
            </a:r>
            <a:r>
              <a:rPr lang="sl-SI" sz="2800" b="1" dirty="0" smtClean="0"/>
              <a:t>nježan </a:t>
            </a:r>
            <a:r>
              <a:rPr lang="sl-SI" sz="2800" b="1" dirty="0"/>
              <a:t>da bi se </a:t>
            </a:r>
            <a:r>
              <a:rPr lang="sl-SI" sz="2800" b="1" dirty="0" smtClean="0"/>
              <a:t>izložio situaciji koja kod njega izaziva anksioznost.“</a:t>
            </a:r>
            <a:endParaRPr lang="sl-SI" sz="2800" b="1" dirty="0"/>
          </a:p>
        </p:txBody>
      </p:sp>
    </p:spTree>
    <p:extLst>
      <p:ext uri="{BB962C8B-B14F-4D97-AF65-F5344CB8AC3E}">
        <p14:creationId xmlns:p14="http://schemas.microsoft.com/office/powerpoint/2010/main" val="14288130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6534A-1DD3-45ED-81BD-FB2673097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9762" y="1714204"/>
            <a:ext cx="9748435" cy="2852737"/>
          </a:xfrm>
        </p:spPr>
        <p:txBody>
          <a:bodyPr/>
          <a:lstStyle/>
          <a:p>
            <a:r>
              <a:rPr lang="sl-SI" dirty="0"/>
              <a:t>Pregled </a:t>
            </a:r>
            <a:r>
              <a:rPr lang="sl-SI" dirty="0" err="1"/>
              <a:t>domaće</a:t>
            </a:r>
            <a:r>
              <a:rPr lang="sl-SI" dirty="0"/>
              <a:t> </a:t>
            </a:r>
            <a:r>
              <a:rPr lang="sl-SI" dirty="0" err="1"/>
              <a:t>zadaće</a:t>
            </a:r>
            <a:endParaRPr lang="sl-SI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FABDC3-8427-4A45-B94C-7951764B6718}"/>
              </a:ext>
            </a:extLst>
          </p:cNvPr>
          <p:cNvSpPr txBox="1"/>
          <p:nvPr/>
        </p:nvSpPr>
        <p:spPr>
          <a:xfrm>
            <a:off x="511444" y="2774197"/>
            <a:ext cx="102784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9600" dirty="0">
                <a:solidFill>
                  <a:schemeClr val="bg1"/>
                </a:solidFill>
                <a:latin typeface="+mj-lt"/>
              </a:rPr>
              <a:t>4.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8B6E23A-7FB0-4DAB-A5EA-653D8D264D08}"/>
              </a:ext>
            </a:extLst>
          </p:cNvPr>
          <p:cNvSpPr txBox="1">
            <a:spLocks/>
          </p:cNvSpPr>
          <p:nvPr/>
        </p:nvSpPr>
        <p:spPr>
          <a:xfrm>
            <a:off x="1066800" y="2586357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l-SI" sz="2800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155416F-4626-4540-B05F-C2D54657D602}"/>
              </a:ext>
            </a:extLst>
          </p:cNvPr>
          <p:cNvSpPr txBox="1">
            <a:spLocks/>
          </p:cNvSpPr>
          <p:nvPr/>
        </p:nvSpPr>
        <p:spPr>
          <a:xfrm>
            <a:off x="874362" y="5143796"/>
            <a:ext cx="10702871" cy="14894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l-SI" sz="2800" dirty="0" err="1"/>
              <a:t>Domaća</a:t>
            </a:r>
            <a:r>
              <a:rPr lang="sl-SI" sz="2800" dirty="0"/>
              <a:t> </a:t>
            </a:r>
            <a:r>
              <a:rPr lang="sl-SI" sz="2800" dirty="0" err="1"/>
              <a:t>zadaća</a:t>
            </a:r>
            <a:r>
              <a:rPr lang="sl-SI" sz="2800" dirty="0"/>
              <a:t>, pravilno zadana </a:t>
            </a:r>
            <a:r>
              <a:rPr lang="sl-SI" sz="2800"/>
              <a:t>i </a:t>
            </a:r>
            <a:r>
              <a:rPr lang="sl-SI" sz="2800" smtClean="0"/>
              <a:t>napravlje</a:t>
            </a:r>
            <a:r>
              <a:rPr lang="sl-SI" sz="2800" smtClean="0"/>
              <a:t>na</a:t>
            </a:r>
            <a:r>
              <a:rPr lang="sl-SI" sz="2800" dirty="0"/>
              <a:t>, </a:t>
            </a:r>
            <a:r>
              <a:rPr lang="sl-SI" sz="2800" dirty="0" err="1"/>
              <a:t>ubrzava</a:t>
            </a:r>
            <a:r>
              <a:rPr lang="sl-SI" sz="2800" dirty="0"/>
              <a:t> </a:t>
            </a:r>
            <a:r>
              <a:rPr lang="sl-SI" sz="2800" dirty="0" err="1"/>
              <a:t>napredak</a:t>
            </a:r>
            <a:r>
              <a:rPr lang="sl-SI" sz="2800" dirty="0"/>
              <a:t> i </a:t>
            </a:r>
            <a:r>
              <a:rPr lang="sl-SI" sz="2800" dirty="0" err="1"/>
              <a:t>omogućava</a:t>
            </a:r>
            <a:r>
              <a:rPr lang="sl-SI" sz="2800" dirty="0"/>
              <a:t> </a:t>
            </a:r>
            <a:r>
              <a:rPr lang="sl-SI" sz="2800" dirty="0" err="1"/>
              <a:t>pacijentu</a:t>
            </a:r>
            <a:r>
              <a:rPr lang="sl-SI" sz="2800" dirty="0"/>
              <a:t> </a:t>
            </a:r>
            <a:r>
              <a:rPr lang="sl-SI" sz="2800" dirty="0" err="1"/>
              <a:t>uvježbavanje</a:t>
            </a:r>
            <a:r>
              <a:rPr lang="sl-SI" sz="2800" dirty="0"/>
              <a:t> terapijskih tehnika, </a:t>
            </a:r>
            <a:r>
              <a:rPr lang="sl-SI" sz="2800" dirty="0" err="1"/>
              <a:t>koje</a:t>
            </a:r>
            <a:r>
              <a:rPr lang="sl-SI" sz="2800" dirty="0"/>
              <a:t> </a:t>
            </a:r>
            <a:r>
              <a:rPr lang="sl-SI" sz="2800" dirty="0" err="1"/>
              <a:t>će</a:t>
            </a:r>
            <a:r>
              <a:rPr lang="sl-SI" sz="2800" dirty="0"/>
              <a:t> mu </a:t>
            </a:r>
            <a:r>
              <a:rPr lang="sl-SI" sz="2800" dirty="0" err="1"/>
              <a:t>trebati</a:t>
            </a:r>
            <a:r>
              <a:rPr lang="sl-SI" sz="2800" dirty="0"/>
              <a:t> </a:t>
            </a:r>
            <a:r>
              <a:rPr lang="sl-SI" sz="2800"/>
              <a:t>kada </a:t>
            </a:r>
            <a:r>
              <a:rPr lang="sl-SI" sz="2800" dirty="0"/>
              <a:t>terapija završi. </a:t>
            </a:r>
          </a:p>
          <a:p>
            <a:pPr algn="ctr"/>
            <a:endParaRPr lang="sl-SI" sz="2800" b="1" dirty="0"/>
          </a:p>
        </p:txBody>
      </p:sp>
    </p:spTree>
    <p:extLst>
      <p:ext uri="{BB962C8B-B14F-4D97-AF65-F5344CB8AC3E}">
        <p14:creationId xmlns:p14="http://schemas.microsoft.com/office/powerpoint/2010/main" val="1234242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18A72-F8BA-46EE-B294-26674BFCA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274952"/>
            <a:ext cx="6336224" cy="4308096"/>
          </a:xfrm>
        </p:spPr>
        <p:txBody>
          <a:bodyPr>
            <a:normAutofit/>
          </a:bodyPr>
          <a:lstStyle/>
          <a:p>
            <a:r>
              <a:rPr lang="sl-SI" sz="3200" dirty="0">
                <a:solidFill>
                  <a:schemeClr val="tx1"/>
                </a:solidFill>
                <a:latin typeface="+mj-lt"/>
              </a:rPr>
              <a:t>1.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Zadavanje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domaće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zadaće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/>
            </a:r>
            <a:br>
              <a:rPr lang="sl-SI" sz="3200" dirty="0">
                <a:solidFill>
                  <a:schemeClr val="tx1"/>
                </a:solidFill>
                <a:latin typeface="+mj-lt"/>
              </a:rPr>
            </a:br>
            <a:r>
              <a:rPr lang="sl-SI" sz="3200" dirty="0">
                <a:solidFill>
                  <a:schemeClr val="tx1"/>
                </a:solidFill>
                <a:latin typeface="+mj-lt"/>
              </a:rPr>
              <a:t/>
            </a:r>
            <a:br>
              <a:rPr lang="sl-SI" sz="3200" dirty="0">
                <a:solidFill>
                  <a:schemeClr val="tx1"/>
                </a:solidFill>
                <a:latin typeface="+mj-lt"/>
              </a:rPr>
            </a:br>
            <a:r>
              <a:rPr lang="sl-SI" sz="3200" dirty="0">
                <a:solidFill>
                  <a:schemeClr val="tx1"/>
                </a:solidFill>
                <a:latin typeface="+mj-lt"/>
              </a:rPr>
              <a:t>2.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Povećanje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vjerojatnosti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> 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uspješne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domaće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zadaće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/>
            </a:r>
            <a:br>
              <a:rPr lang="sl-SI" sz="3200" dirty="0">
                <a:solidFill>
                  <a:schemeClr val="tx1"/>
                </a:solidFill>
                <a:latin typeface="+mj-lt"/>
              </a:rPr>
            </a:br>
            <a:r>
              <a:rPr lang="sl-SI" sz="3200" dirty="0">
                <a:solidFill>
                  <a:schemeClr val="tx1"/>
                </a:solidFill>
                <a:latin typeface="+mj-lt"/>
              </a:rPr>
              <a:t/>
            </a:r>
            <a:br>
              <a:rPr lang="sl-SI" sz="3200" dirty="0">
                <a:solidFill>
                  <a:schemeClr val="tx1"/>
                </a:solidFill>
                <a:latin typeface="+mj-lt"/>
              </a:rPr>
            </a:br>
            <a:r>
              <a:rPr lang="sl-SI" sz="3200" dirty="0">
                <a:solidFill>
                  <a:schemeClr val="tx1"/>
                </a:solidFill>
                <a:latin typeface="+mj-lt"/>
              </a:rPr>
              <a:t>3.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Konceptualizacija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teškoća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/>
            </a:r>
            <a:br>
              <a:rPr lang="sl-SI" sz="3200" dirty="0">
                <a:solidFill>
                  <a:schemeClr val="tx1"/>
                </a:solidFill>
                <a:latin typeface="+mj-lt"/>
              </a:rPr>
            </a:br>
            <a:r>
              <a:rPr lang="sl-SI" sz="3200" dirty="0">
                <a:solidFill>
                  <a:schemeClr val="tx1"/>
                </a:solidFill>
                <a:latin typeface="+mj-lt"/>
              </a:rPr>
              <a:t/>
            </a:r>
            <a:br>
              <a:rPr lang="sl-SI" sz="3200" dirty="0">
                <a:solidFill>
                  <a:schemeClr val="tx1"/>
                </a:solidFill>
                <a:latin typeface="+mj-lt"/>
              </a:rPr>
            </a:br>
            <a:r>
              <a:rPr lang="sl-SI" sz="3200" dirty="0">
                <a:solidFill>
                  <a:schemeClr val="tx1"/>
                </a:solidFill>
                <a:latin typeface="+mj-lt"/>
              </a:rPr>
              <a:t>4. Pregled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domaće</a:t>
            </a:r>
            <a:r>
              <a:rPr lang="sl-SI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sl-SI" sz="3200" dirty="0" err="1">
                <a:solidFill>
                  <a:schemeClr val="tx1"/>
                </a:solidFill>
                <a:latin typeface="+mj-lt"/>
              </a:rPr>
              <a:t>zadaće</a:t>
            </a:r>
            <a:endParaRPr lang="sl-SI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4304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F4405-D382-46AF-BAD1-0F6F49922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478" y="2132658"/>
            <a:ext cx="8985863" cy="2852737"/>
          </a:xfrm>
        </p:spPr>
        <p:txBody>
          <a:bodyPr/>
          <a:lstStyle/>
          <a:p>
            <a:r>
              <a:rPr lang="sl-SI" dirty="0" err="1">
                <a:latin typeface="+mn-lt"/>
              </a:rPr>
              <a:t>Zadavanje</a:t>
            </a:r>
            <a:r>
              <a:rPr lang="sl-SI" dirty="0">
                <a:latin typeface="+mn-lt"/>
              </a:rPr>
              <a:t> </a:t>
            </a:r>
            <a:r>
              <a:rPr lang="sl-SI" dirty="0" err="1">
                <a:latin typeface="+mn-lt"/>
              </a:rPr>
              <a:t>domaće</a:t>
            </a:r>
            <a:r>
              <a:rPr lang="sl-SI" dirty="0">
                <a:latin typeface="+mn-lt"/>
              </a:rPr>
              <a:t> </a:t>
            </a:r>
            <a:r>
              <a:rPr lang="sl-SI" dirty="0" err="1">
                <a:latin typeface="+mn-lt"/>
              </a:rPr>
              <a:t>zadaće</a:t>
            </a:r>
            <a:endParaRPr lang="sl-SI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F01368-C599-4964-97A4-336A1708522B}"/>
              </a:ext>
            </a:extLst>
          </p:cNvPr>
          <p:cNvSpPr txBox="1"/>
          <p:nvPr/>
        </p:nvSpPr>
        <p:spPr>
          <a:xfrm>
            <a:off x="511444" y="2774197"/>
            <a:ext cx="8819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9600" dirty="0">
                <a:solidFill>
                  <a:schemeClr val="bg1"/>
                </a:solidFill>
                <a:latin typeface="+mj-lt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100418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F94C3-D5D9-429E-A0DC-D93306DC6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1374" y="609208"/>
            <a:ext cx="8332922" cy="1196671"/>
          </a:xfrm>
        </p:spPr>
        <p:txBody>
          <a:bodyPr>
            <a:noAutofit/>
          </a:bodyPr>
          <a:lstStyle/>
          <a:p>
            <a:pPr algn="ctr"/>
            <a:r>
              <a:rPr lang="sl-SI" sz="2400" dirty="0">
                <a:latin typeface="+mn-lt"/>
              </a:rPr>
              <a:t>Ne postoji </a:t>
            </a:r>
            <a:r>
              <a:rPr lang="sl-SI" sz="2400" dirty="0" err="1">
                <a:latin typeface="+mn-lt"/>
              </a:rPr>
              <a:t>općenita</a:t>
            </a:r>
            <a:r>
              <a:rPr lang="sl-SI" sz="2400" dirty="0">
                <a:latin typeface="+mn-lt"/>
              </a:rPr>
              <a:t> formula za </a:t>
            </a:r>
            <a:r>
              <a:rPr lang="sl-SI" sz="2400" dirty="0" err="1">
                <a:latin typeface="+mn-lt"/>
              </a:rPr>
              <a:t>zadavanje</a:t>
            </a:r>
            <a:r>
              <a:rPr lang="sl-SI" sz="2400" dirty="0">
                <a:latin typeface="+mn-lt"/>
              </a:rPr>
              <a:t> i </a:t>
            </a:r>
            <a:r>
              <a:rPr lang="sl-SI" sz="2400" dirty="0" err="1">
                <a:latin typeface="+mn-lt"/>
              </a:rPr>
              <a:t>sastavljanje</a:t>
            </a:r>
            <a:r>
              <a:rPr lang="sl-SI" sz="2400" dirty="0">
                <a:latin typeface="+mn-lt"/>
              </a:rPr>
              <a:t> </a:t>
            </a:r>
            <a:r>
              <a:rPr lang="sl-SI" sz="2400" dirty="0" err="1">
                <a:latin typeface="+mn-lt"/>
              </a:rPr>
              <a:t>domaće</a:t>
            </a:r>
            <a:r>
              <a:rPr lang="sl-SI" sz="2400" dirty="0">
                <a:latin typeface="+mn-lt"/>
              </a:rPr>
              <a:t> </a:t>
            </a:r>
            <a:r>
              <a:rPr lang="sl-SI" sz="2400" dirty="0" err="1">
                <a:latin typeface="+mn-lt"/>
              </a:rPr>
              <a:t>zadaće</a:t>
            </a:r>
            <a:r>
              <a:rPr lang="sl-SI" sz="2400" dirty="0">
                <a:latin typeface="+mn-lt"/>
              </a:rPr>
              <a:t>. </a:t>
            </a:r>
            <a:br>
              <a:rPr lang="sl-SI" sz="2400" dirty="0">
                <a:latin typeface="+mn-lt"/>
              </a:rPr>
            </a:br>
            <a:r>
              <a:rPr lang="sl-SI" sz="2400" dirty="0" err="1">
                <a:latin typeface="+mn-lt"/>
              </a:rPr>
              <a:t>Zadaća</a:t>
            </a:r>
            <a:r>
              <a:rPr lang="sl-SI" sz="2400" dirty="0">
                <a:latin typeface="+mn-lt"/>
              </a:rPr>
              <a:t> se planira za </a:t>
            </a:r>
            <a:r>
              <a:rPr lang="sl-SI" sz="2400" dirty="0" err="1">
                <a:latin typeface="+mn-lt"/>
              </a:rPr>
              <a:t>svakog</a:t>
            </a:r>
            <a:r>
              <a:rPr lang="sl-SI" sz="2400" dirty="0">
                <a:latin typeface="+mn-lt"/>
              </a:rPr>
              <a:t> </a:t>
            </a:r>
            <a:r>
              <a:rPr lang="sl-SI" sz="2400" dirty="0" err="1">
                <a:latin typeface="+mn-lt"/>
              </a:rPr>
              <a:t>pacijenta</a:t>
            </a:r>
            <a:r>
              <a:rPr lang="sl-SI" sz="2400" dirty="0">
                <a:latin typeface="+mn-lt"/>
              </a:rPr>
              <a:t> posebno.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D7FAB-27EF-4852-9BAF-58B94BB7E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061" y="2065016"/>
            <a:ext cx="6158418" cy="292070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l-SI" sz="2800" dirty="0" err="1"/>
              <a:t>Sadržaj</a:t>
            </a:r>
            <a:r>
              <a:rPr lang="sl-SI" sz="2800" dirty="0"/>
              <a:t> i </a:t>
            </a:r>
            <a:r>
              <a:rPr lang="sl-SI" sz="2800" dirty="0" err="1"/>
              <a:t>ciljevi</a:t>
            </a:r>
            <a:r>
              <a:rPr lang="sl-SI" sz="2800" dirty="0"/>
              <a:t> seanse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800" dirty="0" err="1"/>
              <a:t>Krajnji</a:t>
            </a:r>
            <a:r>
              <a:rPr lang="sl-SI" sz="2800" dirty="0"/>
              <a:t> terapijski </a:t>
            </a:r>
            <a:r>
              <a:rPr lang="sl-SI" sz="2800" dirty="0" err="1"/>
              <a:t>ciljevi</a:t>
            </a:r>
            <a:endParaRPr lang="sl-SI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sl-SI" sz="2800" dirty="0" err="1"/>
              <a:t>Terapeutova</a:t>
            </a:r>
            <a:r>
              <a:rPr lang="sl-SI" sz="2800" dirty="0"/>
              <a:t> </a:t>
            </a:r>
            <a:r>
              <a:rPr lang="sl-SI" sz="2800" dirty="0" err="1"/>
              <a:t>konceptualizacija</a:t>
            </a:r>
            <a:r>
              <a:rPr lang="sl-SI" sz="2800" dirty="0"/>
              <a:t> </a:t>
            </a:r>
            <a:r>
              <a:rPr lang="sl-SI" sz="2800" dirty="0" err="1"/>
              <a:t>pacijenta</a:t>
            </a:r>
            <a:endParaRPr lang="sl-SI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sl-SI" sz="2800" dirty="0" err="1"/>
              <a:t>Pacijentovo</a:t>
            </a:r>
            <a:r>
              <a:rPr lang="sl-SI" sz="2800" dirty="0"/>
              <a:t> stanje na terapiji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l-SI" sz="2800" dirty="0"/>
              <a:t>Individualne karakteristike </a:t>
            </a:r>
            <a:r>
              <a:rPr lang="sl-SI" sz="2800" dirty="0" err="1"/>
              <a:t>pacijenta</a:t>
            </a:r>
            <a:endParaRPr lang="sl-SI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592FE7-A8ED-4314-97C8-0C54E1914300}"/>
              </a:ext>
            </a:extLst>
          </p:cNvPr>
          <p:cNvSpPr txBox="1"/>
          <p:nvPr/>
        </p:nvSpPr>
        <p:spPr>
          <a:xfrm>
            <a:off x="1007388" y="5460499"/>
            <a:ext cx="9810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/>
              <a:t>Rane faze terapije </a:t>
            </a:r>
            <a:r>
              <a:rPr lang="sl-SI" sz="2000" dirty="0"/>
              <a:t>– </a:t>
            </a:r>
            <a:r>
              <a:rPr lang="sl-SI" sz="2000" dirty="0" smtClean="0"/>
              <a:t>terapeut </a:t>
            </a:r>
            <a:r>
              <a:rPr lang="sl-SI" sz="2000" dirty="0"/>
              <a:t>preuzima vodstvo</a:t>
            </a:r>
          </a:p>
          <a:p>
            <a:pPr algn="ctr"/>
            <a:r>
              <a:rPr lang="sl-SI" sz="2000" b="1" dirty="0"/>
              <a:t>Postupno</a:t>
            </a:r>
            <a:r>
              <a:rPr lang="sl-SI" sz="2000" dirty="0"/>
              <a:t> – </a:t>
            </a:r>
            <a:r>
              <a:rPr lang="sl-SI" sz="2000" dirty="0" smtClean="0"/>
              <a:t>terapeut </a:t>
            </a:r>
            <a:r>
              <a:rPr lang="sl-SI" sz="2000" dirty="0"/>
              <a:t>od pacijenta traži osmišljavanje svoje </a:t>
            </a:r>
            <a:r>
              <a:rPr lang="sl-SI" sz="2000" dirty="0" smtClean="0"/>
              <a:t>vlastite </a:t>
            </a:r>
            <a:r>
              <a:rPr lang="sl-SI" sz="2000" dirty="0"/>
              <a:t>zadaće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BC5C6F-4988-4C2E-998E-612C01117730}"/>
              </a:ext>
            </a:extLst>
          </p:cNvPr>
          <p:cNvSpPr txBox="1"/>
          <p:nvPr/>
        </p:nvSpPr>
        <p:spPr>
          <a:xfrm>
            <a:off x="1956063" y="6248792"/>
            <a:ext cx="8963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/>
              <a:t>„</a:t>
            </a:r>
            <a:r>
              <a:rPr lang="sl-SI" sz="2400" b="1" dirty="0" smtClean="0"/>
              <a:t>Što </a:t>
            </a:r>
            <a:r>
              <a:rPr lang="sl-SI" sz="2400" b="1" dirty="0"/>
              <a:t>mislite, što bi za vas bilo </a:t>
            </a:r>
            <a:r>
              <a:rPr lang="sl-SI" sz="2400" b="1" dirty="0" smtClean="0"/>
              <a:t>korisno </a:t>
            </a:r>
            <a:r>
              <a:rPr lang="sl-SI" sz="2400" b="1" dirty="0"/>
              <a:t>raditi ovaj tjedan?“</a:t>
            </a:r>
          </a:p>
        </p:txBody>
      </p:sp>
    </p:spTree>
    <p:extLst>
      <p:ext uri="{BB962C8B-B14F-4D97-AF65-F5344CB8AC3E}">
        <p14:creationId xmlns:p14="http://schemas.microsoft.com/office/powerpoint/2010/main" val="13868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5521E-DA93-4F05-8342-55C2B08FD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47465"/>
            <a:ext cx="9601200" cy="755542"/>
          </a:xfrm>
        </p:spPr>
        <p:txBody>
          <a:bodyPr>
            <a:noAutofit/>
          </a:bodyPr>
          <a:lstStyle/>
          <a:p>
            <a:r>
              <a:rPr lang="sl-SI" sz="4000" dirty="0">
                <a:latin typeface="+mn-lt"/>
              </a:rPr>
              <a:t>Tipična </a:t>
            </a:r>
            <a:r>
              <a:rPr lang="sl-SI" sz="4000" dirty="0" err="1">
                <a:latin typeface="+mn-lt"/>
              </a:rPr>
              <a:t>redovita</a:t>
            </a:r>
            <a:r>
              <a:rPr lang="sl-SI" sz="4000" dirty="0">
                <a:latin typeface="+mn-lt"/>
              </a:rPr>
              <a:t> </a:t>
            </a:r>
            <a:r>
              <a:rPr lang="sl-SI" sz="4000" dirty="0" err="1">
                <a:latin typeface="+mn-lt"/>
              </a:rPr>
              <a:t>domaća</a:t>
            </a:r>
            <a:r>
              <a:rPr lang="sl-SI" sz="4000" dirty="0">
                <a:latin typeface="+mn-lt"/>
              </a:rPr>
              <a:t> </a:t>
            </a:r>
            <a:r>
              <a:rPr lang="sl-SI" sz="4000" dirty="0" err="1">
                <a:latin typeface="+mn-lt"/>
              </a:rPr>
              <a:t>zadaća</a:t>
            </a:r>
            <a:endParaRPr lang="sl-SI" sz="4000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284014-D2C5-46D8-8B00-236B78C1EBE7}"/>
              </a:ext>
            </a:extLst>
          </p:cNvPr>
          <p:cNvSpPr txBox="1"/>
          <p:nvPr/>
        </p:nvSpPr>
        <p:spPr>
          <a:xfrm>
            <a:off x="1379349" y="1203007"/>
            <a:ext cx="64982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sl-SI" sz="2800" dirty="0" err="1">
                <a:solidFill>
                  <a:srgbClr val="FF0000"/>
                </a:solidFill>
              </a:rPr>
              <a:t>Bihevioralna</a:t>
            </a:r>
            <a:r>
              <a:rPr lang="sl-SI" sz="2800" dirty="0">
                <a:solidFill>
                  <a:srgbClr val="FF0000"/>
                </a:solidFill>
              </a:rPr>
              <a:t> aktivacija </a:t>
            </a:r>
            <a:r>
              <a:rPr lang="sl-SI" sz="2800" dirty="0"/>
              <a:t>– tablica aktivnosti</a:t>
            </a:r>
            <a:endParaRPr lang="sl-SI" sz="2800" dirty="0">
              <a:solidFill>
                <a:srgbClr val="FF0000"/>
              </a:solidFill>
            </a:endParaRPr>
          </a:p>
          <a:p>
            <a:endParaRPr lang="sl-SI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BE4BC2-6CD0-462A-86E3-0D1B840530B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953"/>
          <a:stretch/>
        </p:blipFill>
        <p:spPr>
          <a:xfrm>
            <a:off x="2717074" y="1729508"/>
            <a:ext cx="7119257" cy="468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454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284014-D2C5-46D8-8B00-236B78C1EBE7}"/>
              </a:ext>
            </a:extLst>
          </p:cNvPr>
          <p:cNvSpPr txBox="1"/>
          <p:nvPr/>
        </p:nvSpPr>
        <p:spPr>
          <a:xfrm>
            <a:off x="1379349" y="1203007"/>
            <a:ext cx="715734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sl-SI" sz="2800" dirty="0" err="1">
                <a:solidFill>
                  <a:srgbClr val="FF0000"/>
                </a:solidFill>
              </a:rPr>
              <a:t>Bihevioralna</a:t>
            </a:r>
            <a:r>
              <a:rPr lang="sl-SI" sz="2800" dirty="0">
                <a:solidFill>
                  <a:srgbClr val="FF0000"/>
                </a:solidFill>
              </a:rPr>
              <a:t> aktivacija</a:t>
            </a:r>
          </a:p>
          <a:p>
            <a:pPr marL="342900" indent="-342900">
              <a:buAutoNum type="arabicPeriod"/>
            </a:pPr>
            <a:r>
              <a:rPr lang="sl-SI" sz="2800" dirty="0">
                <a:solidFill>
                  <a:srgbClr val="FF0000"/>
                </a:solidFill>
              </a:rPr>
              <a:t>Motrenje </a:t>
            </a:r>
            <a:r>
              <a:rPr lang="sl-SI" sz="2800" dirty="0" err="1">
                <a:solidFill>
                  <a:srgbClr val="FF0000"/>
                </a:solidFill>
              </a:rPr>
              <a:t>automatskih</a:t>
            </a:r>
            <a:r>
              <a:rPr lang="sl-SI" sz="2800" dirty="0">
                <a:solidFill>
                  <a:srgbClr val="FF0000"/>
                </a:solidFill>
              </a:rPr>
              <a:t> misli</a:t>
            </a:r>
          </a:p>
          <a:p>
            <a:pPr marL="342900" indent="-342900">
              <a:buAutoNum type="arabicPeriod"/>
            </a:pPr>
            <a:r>
              <a:rPr lang="sl-SI" sz="2800" dirty="0" err="1">
                <a:solidFill>
                  <a:srgbClr val="FF0000"/>
                </a:solidFill>
              </a:rPr>
              <a:t>Biblioterapija</a:t>
            </a:r>
            <a:endParaRPr lang="sl-SI" sz="2800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sl-SI" sz="2800" dirty="0">
                <a:solidFill>
                  <a:srgbClr val="FF0000"/>
                </a:solidFill>
              </a:rPr>
              <a:t>Pregled zadnje terapijske seanse</a:t>
            </a:r>
          </a:p>
          <a:p>
            <a:pPr marL="342900" indent="-342900">
              <a:buAutoNum type="arabicPeriod"/>
            </a:pPr>
            <a:r>
              <a:rPr lang="sl-SI" sz="2800" dirty="0">
                <a:solidFill>
                  <a:srgbClr val="FF0000"/>
                </a:solidFill>
              </a:rPr>
              <a:t>Priprema na </a:t>
            </a:r>
            <a:r>
              <a:rPr lang="sl-SI" sz="2800" dirty="0" smtClean="0">
                <a:solidFill>
                  <a:srgbClr val="FF0000"/>
                </a:solidFill>
              </a:rPr>
              <a:t>sljedeću terapijsku </a:t>
            </a:r>
            <a:r>
              <a:rPr lang="sl-SI" sz="2800" dirty="0">
                <a:solidFill>
                  <a:srgbClr val="FF0000"/>
                </a:solidFill>
              </a:rPr>
              <a:t>seansu</a:t>
            </a:r>
          </a:p>
          <a:p>
            <a:endParaRPr lang="sl-SI" sz="2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9B15CEB-19DC-4B21-B3B6-18CC5FCB0337}"/>
              </a:ext>
            </a:extLst>
          </p:cNvPr>
          <p:cNvSpPr txBox="1">
            <a:spLocks/>
          </p:cNvSpPr>
          <p:nvPr/>
        </p:nvSpPr>
        <p:spPr>
          <a:xfrm>
            <a:off x="1379349" y="5416658"/>
            <a:ext cx="9601200" cy="7555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dirty="0">
                <a:latin typeface="+mn-lt"/>
              </a:rPr>
              <a:t>Dodatne </a:t>
            </a:r>
            <a:r>
              <a:rPr lang="sl-SI" sz="3600" dirty="0" err="1">
                <a:latin typeface="+mn-lt"/>
              </a:rPr>
              <a:t>zadaće</a:t>
            </a:r>
            <a:endParaRPr lang="sl-SI" sz="3600" dirty="0">
              <a:latin typeface="+mn-lt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2E82CB7-7C43-4DCB-9900-4E522058D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47465"/>
            <a:ext cx="9601200" cy="755542"/>
          </a:xfrm>
        </p:spPr>
        <p:txBody>
          <a:bodyPr>
            <a:noAutofit/>
          </a:bodyPr>
          <a:lstStyle/>
          <a:p>
            <a:r>
              <a:rPr lang="sl-SI" sz="4000" dirty="0">
                <a:latin typeface="+mn-lt"/>
              </a:rPr>
              <a:t>Tipična </a:t>
            </a:r>
            <a:r>
              <a:rPr lang="sl-SI" sz="4000" dirty="0" err="1">
                <a:latin typeface="+mn-lt"/>
              </a:rPr>
              <a:t>redovita</a:t>
            </a:r>
            <a:r>
              <a:rPr lang="sl-SI" sz="4000" dirty="0">
                <a:latin typeface="+mn-lt"/>
              </a:rPr>
              <a:t> </a:t>
            </a:r>
            <a:r>
              <a:rPr lang="sl-SI" sz="4000" dirty="0" err="1">
                <a:latin typeface="+mn-lt"/>
              </a:rPr>
              <a:t>domaća</a:t>
            </a:r>
            <a:r>
              <a:rPr lang="sl-SI" sz="4000" dirty="0">
                <a:latin typeface="+mn-lt"/>
              </a:rPr>
              <a:t> </a:t>
            </a:r>
            <a:r>
              <a:rPr lang="sl-SI" sz="4000" dirty="0" err="1">
                <a:latin typeface="+mn-lt"/>
              </a:rPr>
              <a:t>zadaća</a:t>
            </a:r>
            <a:endParaRPr lang="sl-SI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1511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C8BFA-DFBA-480C-B8CE-15EFB4F9D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913" y="822857"/>
            <a:ext cx="9612971" cy="5212286"/>
          </a:xfrm>
        </p:spPr>
        <p:txBody>
          <a:bodyPr>
            <a:normAutofit/>
          </a:bodyPr>
          <a:lstStyle/>
          <a:p>
            <a:r>
              <a:rPr lang="sl-SI" sz="6000" dirty="0" err="1">
                <a:latin typeface="+mn-lt"/>
              </a:rPr>
              <a:t>Povećanje</a:t>
            </a:r>
            <a:r>
              <a:rPr lang="sl-SI" sz="6000" dirty="0">
                <a:latin typeface="+mn-lt"/>
              </a:rPr>
              <a:t> </a:t>
            </a:r>
            <a:r>
              <a:rPr lang="sl-SI" sz="6000" dirty="0" err="1">
                <a:latin typeface="+mn-lt"/>
              </a:rPr>
              <a:t>vjerojatnosti</a:t>
            </a:r>
            <a:r>
              <a:rPr lang="sl-SI" sz="6000" dirty="0">
                <a:latin typeface="+mn-lt"/>
              </a:rPr>
              <a:t> </a:t>
            </a:r>
            <a:r>
              <a:rPr lang="sl-SI" sz="6000" dirty="0" err="1">
                <a:latin typeface="+mn-lt"/>
              </a:rPr>
              <a:t>uspješne</a:t>
            </a:r>
            <a:r>
              <a:rPr lang="sl-SI" sz="6000" dirty="0">
                <a:latin typeface="+mn-lt"/>
              </a:rPr>
              <a:t> </a:t>
            </a:r>
            <a:r>
              <a:rPr lang="sl-SI" sz="6000" dirty="0" err="1">
                <a:latin typeface="+mn-lt"/>
              </a:rPr>
              <a:t>domaće</a:t>
            </a:r>
            <a:r>
              <a:rPr lang="sl-SI" sz="6000" dirty="0">
                <a:latin typeface="+mn-lt"/>
              </a:rPr>
              <a:t> </a:t>
            </a:r>
            <a:r>
              <a:rPr lang="sl-SI" sz="6000" dirty="0" err="1">
                <a:latin typeface="+mn-lt"/>
              </a:rPr>
              <a:t>zadaće</a:t>
            </a:r>
            <a:endParaRPr lang="sl-SI" sz="6000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AF009D-B8A7-4404-8E11-CCA7D9A4A5AC}"/>
              </a:ext>
            </a:extLst>
          </p:cNvPr>
          <p:cNvSpPr txBox="1"/>
          <p:nvPr/>
        </p:nvSpPr>
        <p:spPr>
          <a:xfrm>
            <a:off x="511444" y="2774197"/>
            <a:ext cx="10310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9600" dirty="0">
                <a:solidFill>
                  <a:schemeClr val="bg1"/>
                </a:solidFill>
                <a:latin typeface="+mj-lt"/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2782420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87FB2-2C19-4449-B136-ADAFB7A28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458" y="945397"/>
            <a:ext cx="11592732" cy="4649492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r>
              <a:rPr lang="sl-SI" sz="2800" dirty="0">
                <a:latin typeface="+mn-lt"/>
              </a:rPr>
              <a:t>1. </a:t>
            </a:r>
            <a:r>
              <a:rPr lang="sl-SI" sz="2800" dirty="0" err="1">
                <a:latin typeface="+mn-lt"/>
              </a:rPr>
              <a:t>Zadaće</a:t>
            </a:r>
            <a:r>
              <a:rPr lang="sl-SI" sz="2800" dirty="0">
                <a:latin typeface="+mn-lt"/>
              </a:rPr>
              <a:t> prilagodi </a:t>
            </a:r>
            <a:r>
              <a:rPr lang="sl-SI" sz="2800" dirty="0" err="1">
                <a:latin typeface="+mn-lt"/>
              </a:rPr>
              <a:t>osobi</a:t>
            </a:r>
            <a:r>
              <a:rPr lang="sl-SI" sz="2800" dirty="0">
                <a:latin typeface="+mn-lt"/>
              </a:rPr>
              <a:t>.</a:t>
            </a:r>
            <a:br>
              <a:rPr lang="sl-SI" sz="2800" dirty="0">
                <a:latin typeface="+mn-lt"/>
              </a:rPr>
            </a:br>
            <a:r>
              <a:rPr lang="sl-SI" sz="2800" dirty="0">
                <a:latin typeface="+mn-lt"/>
              </a:rPr>
              <a:t>2. Osiguraj </a:t>
            </a:r>
            <a:r>
              <a:rPr lang="sl-SI" sz="2800" dirty="0" err="1">
                <a:latin typeface="+mn-lt"/>
              </a:rPr>
              <a:t>objašnjenje</a:t>
            </a:r>
            <a:r>
              <a:rPr lang="sl-SI" sz="2800" dirty="0">
                <a:latin typeface="+mn-lt"/>
              </a:rPr>
              <a:t> za </a:t>
            </a:r>
            <a:r>
              <a:rPr lang="sl-SI" sz="2800" dirty="0" err="1">
                <a:latin typeface="+mn-lt"/>
              </a:rPr>
              <a:t>zadaću</a:t>
            </a:r>
            <a:r>
              <a:rPr lang="sl-SI" sz="2800" dirty="0">
                <a:latin typeface="+mn-lt"/>
              </a:rPr>
              <a:t>.</a:t>
            </a:r>
            <a:br>
              <a:rPr lang="sl-SI" sz="2800" dirty="0">
                <a:latin typeface="+mn-lt"/>
              </a:rPr>
            </a:br>
            <a:r>
              <a:rPr lang="sl-SI" sz="2800" dirty="0">
                <a:latin typeface="+mn-lt"/>
              </a:rPr>
              <a:t>3. </a:t>
            </a:r>
            <a:r>
              <a:rPr lang="sl-SI" sz="2800" dirty="0" err="1">
                <a:latin typeface="+mn-lt"/>
              </a:rPr>
              <a:t>domaću</a:t>
            </a:r>
            <a:r>
              <a:rPr lang="sl-SI" sz="2800" dirty="0">
                <a:latin typeface="+mn-lt"/>
              </a:rPr>
              <a:t> </a:t>
            </a:r>
            <a:r>
              <a:rPr lang="sl-SI" sz="2800" dirty="0" err="1">
                <a:latin typeface="+mn-lt"/>
              </a:rPr>
              <a:t>Zadaću</a:t>
            </a:r>
            <a:r>
              <a:rPr lang="sl-SI" sz="2800" dirty="0">
                <a:latin typeface="+mn-lt"/>
              </a:rPr>
              <a:t> odredi u </a:t>
            </a:r>
            <a:r>
              <a:rPr lang="sl-SI" sz="2800" dirty="0" err="1">
                <a:latin typeface="+mn-lt"/>
              </a:rPr>
              <a:t>suradnji</a:t>
            </a:r>
            <a:r>
              <a:rPr lang="sl-SI" sz="2800" dirty="0">
                <a:latin typeface="+mn-lt"/>
              </a:rPr>
              <a:t> s </a:t>
            </a:r>
            <a:r>
              <a:rPr lang="sl-SI" sz="2800" dirty="0" err="1">
                <a:latin typeface="+mn-lt"/>
              </a:rPr>
              <a:t>pacijentom</a:t>
            </a:r>
            <a:r>
              <a:rPr lang="sl-SI" sz="2800" dirty="0">
                <a:latin typeface="+mn-lt"/>
              </a:rPr>
              <a:t>.</a:t>
            </a:r>
            <a:br>
              <a:rPr lang="sl-SI" sz="2800" dirty="0">
                <a:latin typeface="+mn-lt"/>
              </a:rPr>
            </a:br>
            <a:r>
              <a:rPr lang="sl-SI" sz="2800" dirty="0">
                <a:latin typeface="+mn-lt"/>
              </a:rPr>
              <a:t>4. neka </a:t>
            </a:r>
            <a:r>
              <a:rPr lang="sl-SI" sz="2800" dirty="0" err="1">
                <a:latin typeface="+mn-lt"/>
              </a:rPr>
              <a:t>zadaća</a:t>
            </a:r>
            <a:r>
              <a:rPr lang="sl-SI" sz="2800" dirty="0">
                <a:latin typeface="+mn-lt"/>
              </a:rPr>
              <a:t> </a:t>
            </a:r>
            <a:r>
              <a:rPr lang="sl-SI" sz="2800" dirty="0" err="1">
                <a:latin typeface="+mn-lt"/>
              </a:rPr>
              <a:t>bude</a:t>
            </a:r>
            <a:r>
              <a:rPr lang="sl-SI" sz="2800" dirty="0">
                <a:latin typeface="+mn-lt"/>
              </a:rPr>
              <a:t> zadana u </a:t>
            </a:r>
            <a:r>
              <a:rPr lang="sl-SI" sz="2800" dirty="0" err="1">
                <a:latin typeface="+mn-lt"/>
              </a:rPr>
              <a:t>takvom</a:t>
            </a:r>
            <a:r>
              <a:rPr lang="sl-SI" sz="2800" dirty="0">
                <a:latin typeface="+mn-lt"/>
              </a:rPr>
              <a:t> </a:t>
            </a:r>
            <a:r>
              <a:rPr lang="sl-SI" sz="2800" dirty="0" err="1">
                <a:latin typeface="+mn-lt"/>
              </a:rPr>
              <a:t>obliku</a:t>
            </a:r>
            <a:r>
              <a:rPr lang="sl-SI" sz="2800" dirty="0">
                <a:latin typeface="+mn-lt"/>
              </a:rPr>
              <a:t>, da </a:t>
            </a:r>
            <a:r>
              <a:rPr lang="sl-SI" sz="2800" dirty="0" err="1">
                <a:latin typeface="+mn-lt"/>
              </a:rPr>
              <a:t>pacijent</a:t>
            </a:r>
            <a:r>
              <a:rPr lang="sl-SI" sz="2800" dirty="0">
                <a:latin typeface="+mn-lt"/>
              </a:rPr>
              <a:t>                                                      	ne može </a:t>
            </a:r>
            <a:r>
              <a:rPr lang="sl-SI" sz="2800" dirty="0" err="1">
                <a:latin typeface="+mn-lt"/>
              </a:rPr>
              <a:t>doživjeti</a:t>
            </a:r>
            <a:r>
              <a:rPr lang="sl-SI" sz="2800" dirty="0">
                <a:latin typeface="+mn-lt"/>
              </a:rPr>
              <a:t> </a:t>
            </a:r>
            <a:r>
              <a:rPr lang="sl-SI" sz="2800" dirty="0" err="1">
                <a:latin typeface="+mn-lt"/>
              </a:rPr>
              <a:t>neuspjeh</a:t>
            </a:r>
            <a:r>
              <a:rPr lang="sl-SI" sz="2800" dirty="0">
                <a:latin typeface="+mn-lt"/>
              </a:rPr>
              <a:t>.</a:t>
            </a:r>
            <a:br>
              <a:rPr lang="sl-SI" sz="2800" dirty="0">
                <a:latin typeface="+mn-lt"/>
              </a:rPr>
            </a:br>
            <a:r>
              <a:rPr lang="sl-SI" sz="2800" dirty="0">
                <a:latin typeface="+mn-lt"/>
              </a:rPr>
              <a:t>5. Zadaću započni na </a:t>
            </a:r>
            <a:r>
              <a:rPr lang="sl-SI" sz="2800" dirty="0" smtClean="0">
                <a:latin typeface="+mn-lt"/>
              </a:rPr>
              <a:t>seanSi</a:t>
            </a:r>
            <a:r>
              <a:rPr lang="sl-SI" sz="2800" dirty="0">
                <a:latin typeface="+mn-lt"/>
              </a:rPr>
              <a:t>.</a:t>
            </a:r>
            <a:br>
              <a:rPr lang="sl-SI" sz="2800" dirty="0">
                <a:latin typeface="+mn-lt"/>
              </a:rPr>
            </a:br>
            <a:r>
              <a:rPr lang="sl-SI" sz="2800" dirty="0">
                <a:latin typeface="+mn-lt"/>
              </a:rPr>
              <a:t>6. Pomogni u određivanju </a:t>
            </a:r>
            <a:r>
              <a:rPr lang="sl-SI" sz="2800" dirty="0" smtClean="0">
                <a:latin typeface="+mn-lt"/>
              </a:rPr>
              <a:t>načina </a:t>
            </a:r>
            <a:r>
              <a:rPr lang="sl-SI" sz="2800" dirty="0">
                <a:latin typeface="+mn-lt"/>
              </a:rPr>
              <a:t>da se zadaća ne 	zaboravi.</a:t>
            </a:r>
            <a:br>
              <a:rPr lang="sl-SI" sz="2800" dirty="0">
                <a:latin typeface="+mn-lt"/>
              </a:rPr>
            </a:br>
            <a:r>
              <a:rPr lang="sl-SI" sz="2800" dirty="0">
                <a:latin typeface="+mn-lt"/>
              </a:rPr>
              <a:t>7. Predvidi </a:t>
            </a:r>
            <a:r>
              <a:rPr lang="sl-SI" sz="2800" dirty="0" err="1">
                <a:latin typeface="+mn-lt"/>
              </a:rPr>
              <a:t>moguće</a:t>
            </a:r>
            <a:r>
              <a:rPr lang="sl-SI" sz="2800" dirty="0">
                <a:latin typeface="+mn-lt"/>
              </a:rPr>
              <a:t> probleme.</a:t>
            </a:r>
            <a:br>
              <a:rPr lang="sl-SI" sz="2800" dirty="0">
                <a:latin typeface="+mn-lt"/>
              </a:rPr>
            </a:br>
            <a:r>
              <a:rPr lang="sl-SI" sz="2800" dirty="0">
                <a:latin typeface="+mn-lt"/>
              </a:rPr>
              <a:t>8. </a:t>
            </a:r>
            <a:r>
              <a:rPr lang="sl-SI" sz="2800" dirty="0" err="1">
                <a:latin typeface="+mn-lt"/>
              </a:rPr>
              <a:t>Pripremi</a:t>
            </a:r>
            <a:r>
              <a:rPr lang="sl-SI" sz="2800" dirty="0">
                <a:latin typeface="+mn-lt"/>
              </a:rPr>
              <a:t> se za </a:t>
            </a:r>
            <a:r>
              <a:rPr lang="sl-SI" sz="2800" dirty="0" err="1">
                <a:latin typeface="+mn-lt"/>
              </a:rPr>
              <a:t>moguće</a:t>
            </a:r>
            <a:r>
              <a:rPr lang="sl-SI" sz="2800" dirty="0">
                <a:latin typeface="+mn-lt"/>
              </a:rPr>
              <a:t> negativne </a:t>
            </a:r>
            <a:r>
              <a:rPr lang="sl-SI" sz="2800" dirty="0" err="1">
                <a:latin typeface="+mn-lt"/>
              </a:rPr>
              <a:t>ishode</a:t>
            </a:r>
            <a:r>
              <a:rPr lang="sl-SI" sz="2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6555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1154</TotalTime>
  <Words>667</Words>
  <Application>Microsoft Office PowerPoint</Application>
  <PresentationFormat>Widescreen</PresentationFormat>
  <Paragraphs>126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Rockwell</vt:lpstr>
      <vt:lpstr>Rockwell Condensed</vt:lpstr>
      <vt:lpstr>Wingdings</vt:lpstr>
      <vt:lpstr>Wood Type</vt:lpstr>
      <vt:lpstr>Uloga domaće zadaće u bkt</vt:lpstr>
      <vt:lpstr>Domaća zadaća je integralni, obvezni dio kognitivne terapije.  </vt:lpstr>
      <vt:lpstr>1. Zadavanje domaće zadaće  2. Povećanje vjerojatnosti  uspješne domaće zadaće  3. Konceptualizacija teškoća  4. Pregled domaće zadaće</vt:lpstr>
      <vt:lpstr>Zadavanje domaće zadaće</vt:lpstr>
      <vt:lpstr>Ne postoji općenita formula za zadavanje i sastavljanje domaće zadaće.  Zadaća se planira za svakog pacijenta posebno. </vt:lpstr>
      <vt:lpstr>Tipična redovita domaća zadaća</vt:lpstr>
      <vt:lpstr>Tipična redovita domaća zadaća</vt:lpstr>
      <vt:lpstr>Povećanje vjerojatnosti uspješne domaće zadaće</vt:lpstr>
      <vt:lpstr>1. Zadaće prilagodi osobi. 2. Osiguraj objašnjenje za zadaću. 3. domaću Zadaću odredi u suradnji s pacijentom. 4. neka zadaća bude zadana u takvom obliku, da pacijent                                                       ne može doživjeti neuspjeh. 5. Zadaću započni na seanSi. 6. Pomogni u određivanju načina da se zadaća ne  zaboravi. 7. Predvidi moguće probleme. 8. Pripremi se za moguće negativne ishode.</vt:lpstr>
      <vt:lpstr>1. Zadaće prilagodi osobi.</vt:lpstr>
      <vt:lpstr>2. Osiguravanje objašnjenja</vt:lpstr>
      <vt:lpstr>3. Suradnja s pacijentom</vt:lpstr>
      <vt:lpstr>4. Zadaća „bez gubitka“</vt:lpstr>
      <vt:lpstr>5. Započinjanje zadaće na seansi</vt:lpstr>
      <vt:lpstr>6. Zapamćivanje izvršavanja domaĆe zadaće</vt:lpstr>
      <vt:lpstr>7. Predviđanje problema</vt:lpstr>
      <vt:lpstr>8. Priprema za moguće negativne ishode</vt:lpstr>
      <vt:lpstr>Konceptualizacija teškoća</vt:lpstr>
      <vt:lpstr>1. Praktični problemi</vt:lpstr>
      <vt:lpstr>2. Psihološki problemi</vt:lpstr>
      <vt:lpstr>4. Problemi vezani za terapeutove misli</vt:lpstr>
      <vt:lpstr>Pregled domaće zadaće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Domaća zadaća</dc:title>
  <dc:creator>Maruša Pfajfar</dc:creator>
  <cp:lastModifiedBy>Dragica Barbaric</cp:lastModifiedBy>
  <cp:revision>37</cp:revision>
  <dcterms:created xsi:type="dcterms:W3CDTF">2019-11-17T17:19:27Z</dcterms:created>
  <dcterms:modified xsi:type="dcterms:W3CDTF">2019-11-22T18:27:46Z</dcterms:modified>
</cp:coreProperties>
</file>