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D40A6AE-E71E-45DF-AEB7-6E714A6A2F67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A7C1FD7-F9A2-4CF2-A26D-F18A7CE2B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ULOGA DOMAĆE </a:t>
            </a:r>
            <a:r>
              <a:rPr lang="en-US" dirty="0" smtClean="0"/>
              <a:t>ZADAĆE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en-US" dirty="0" smtClean="0"/>
              <a:t>U </a:t>
            </a:r>
            <a:r>
              <a:rPr lang="en-US" dirty="0"/>
              <a:t>KBT-U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2" y="5715016"/>
            <a:ext cx="4200532" cy="566726"/>
          </a:xfrm>
        </p:spPr>
        <p:txBody>
          <a:bodyPr>
            <a:normAutofit/>
          </a:bodyPr>
          <a:lstStyle/>
          <a:p>
            <a:pPr algn="r"/>
            <a:r>
              <a:rPr lang="hr-HR" sz="2400" dirty="0" err="1" smtClean="0"/>
              <a:t>Dorotea</a:t>
            </a:r>
            <a:r>
              <a:rPr lang="hr-HR" sz="2400" dirty="0" smtClean="0"/>
              <a:t> </a:t>
            </a:r>
            <a:r>
              <a:rPr lang="hr-HR" sz="2400" dirty="0" err="1" smtClean="0"/>
              <a:t>Feketić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Pregled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Uvijek treba pregledati zadaću i razgovarati o njoj</a:t>
            </a:r>
            <a:endParaRPr lang="en-US" dirty="0" smtClean="0"/>
          </a:p>
          <a:p>
            <a:pPr lvl="0"/>
            <a:r>
              <a:rPr lang="hr-HR" dirty="0" smtClean="0"/>
              <a:t>Prethodna zadaća može biti temelj za zadavanje nove</a:t>
            </a:r>
            <a:endParaRPr lang="en-US" dirty="0" smtClean="0"/>
          </a:p>
          <a:p>
            <a:pPr lvl="0"/>
            <a:r>
              <a:rPr lang="hr-HR" dirty="0" smtClean="0"/>
              <a:t>Ne pregledavanje zadaće šalje poruku da ona nije bitna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Zadaću treba tretirati kao ključni dio terapije</a:t>
            </a:r>
            <a:endParaRPr lang="en-US" dirty="0" smtClean="0"/>
          </a:p>
          <a:p>
            <a:pPr lvl="0"/>
            <a:r>
              <a:rPr lang="hr-HR" dirty="0" smtClean="0"/>
              <a:t>Treba ju zadavati u suradnji s klijentom</a:t>
            </a:r>
            <a:endParaRPr lang="en-US" dirty="0" smtClean="0"/>
          </a:p>
          <a:p>
            <a:pPr lvl="0"/>
            <a:r>
              <a:rPr lang="hr-HR" dirty="0" smtClean="0"/>
              <a:t>Zadaća povećava učinak terapije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000240"/>
            <a:ext cx="7901014" cy="2571768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Hvala na pažnji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Sadržaj predavanja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Uvod</a:t>
            </a:r>
          </a:p>
          <a:p>
            <a:pPr lvl="0"/>
            <a:r>
              <a:rPr lang="hr-HR" dirty="0" smtClean="0"/>
              <a:t>Zadavanje domaće zadaće</a:t>
            </a:r>
          </a:p>
          <a:p>
            <a:pPr lvl="0"/>
            <a:r>
              <a:rPr lang="hr-HR" dirty="0" smtClean="0"/>
              <a:t>Povećanje vjerojatnosti izvršavanja zadaće</a:t>
            </a:r>
          </a:p>
          <a:p>
            <a:pPr lvl="0"/>
            <a:r>
              <a:rPr lang="hr-HR" dirty="0" smtClean="0"/>
              <a:t>Konceptualizacija problema</a:t>
            </a:r>
          </a:p>
          <a:p>
            <a:pPr lvl="0"/>
            <a:r>
              <a:rPr lang="hr-HR" dirty="0" smtClean="0"/>
              <a:t>Pregled završene domaće zadaće</a:t>
            </a:r>
          </a:p>
          <a:p>
            <a:pPr lvl="0"/>
            <a:r>
              <a:rPr lang="hr-HR" dirty="0" smtClean="0"/>
              <a:t>Zaključak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Integralni i obvezni dio kognitivne terapije</a:t>
            </a:r>
            <a:endParaRPr lang="en-US" dirty="0" smtClean="0"/>
          </a:p>
          <a:p>
            <a:pPr lvl="0"/>
            <a:r>
              <a:rPr lang="hr-HR" dirty="0" smtClean="0"/>
              <a:t>Proširuje kognitivne i bihevioralne promjene tijekom jednog tjedna</a:t>
            </a:r>
            <a:endParaRPr lang="en-US" dirty="0" smtClean="0"/>
          </a:p>
          <a:p>
            <a:pPr lvl="0"/>
            <a:r>
              <a:rPr lang="hr-HR" dirty="0" smtClean="0"/>
              <a:t>Bolji napredak onih klijenata koji izvršavaju domaću zadaću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Zadavanje domaće zadaće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Planira se za svakog klijenta posebno</a:t>
            </a:r>
          </a:p>
          <a:p>
            <a:pPr lvl="0"/>
            <a:r>
              <a:rPr lang="hr-HR" dirty="0" smtClean="0"/>
              <a:t>Važno je voditi računa o individualnim karakteristikama klijenta</a:t>
            </a:r>
          </a:p>
          <a:p>
            <a:pPr lvl="0"/>
            <a:r>
              <a:rPr lang="hr-HR" dirty="0" smtClean="0"/>
              <a:t>Poticati klijente da si sami zadaju zadaću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Zadavanje domaće zadaće, tipični zadaci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071678"/>
            <a:ext cx="7686700" cy="4054485"/>
          </a:xfrm>
        </p:spPr>
        <p:txBody>
          <a:bodyPr/>
          <a:lstStyle/>
          <a:p>
            <a:pPr lvl="0"/>
            <a:r>
              <a:rPr lang="hr-HR" dirty="0" smtClean="0"/>
              <a:t>Bihevioralna aktivacija ili aktivnosti</a:t>
            </a:r>
            <a:endParaRPr lang="en-US" dirty="0" smtClean="0"/>
          </a:p>
          <a:p>
            <a:pPr lvl="0"/>
            <a:r>
              <a:rPr lang="hr-HR" dirty="0" smtClean="0"/>
              <a:t>Motrenje automatskih misli</a:t>
            </a:r>
            <a:endParaRPr lang="en-US" dirty="0" smtClean="0"/>
          </a:p>
          <a:p>
            <a:pPr lvl="0"/>
            <a:r>
              <a:rPr lang="hr-HR" dirty="0" smtClean="0"/>
              <a:t>Biblioterapija</a:t>
            </a:r>
            <a:endParaRPr lang="en-US" dirty="0" smtClean="0"/>
          </a:p>
          <a:p>
            <a:pPr lvl="0"/>
            <a:r>
              <a:rPr lang="hr-HR" dirty="0" smtClean="0"/>
              <a:t>Pregled zadnje terapijske seanse</a:t>
            </a:r>
            <a:endParaRPr lang="en-US" dirty="0" smtClean="0"/>
          </a:p>
          <a:p>
            <a:pPr lvl="0"/>
            <a:r>
              <a:rPr lang="hr-HR" dirty="0" smtClean="0"/>
              <a:t>Priprema za sljedeću terapijsku seansu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Zadavanje domaće zadaće, dodatni zadaci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071678"/>
            <a:ext cx="7686700" cy="4054485"/>
          </a:xfrm>
        </p:spPr>
        <p:txBody>
          <a:bodyPr/>
          <a:lstStyle/>
          <a:p>
            <a:pPr lvl="0"/>
            <a:r>
              <a:rPr lang="hr-HR" dirty="0" smtClean="0"/>
              <a:t>Dovršavanje liste ciljeva</a:t>
            </a:r>
            <a:endParaRPr lang="en-US" dirty="0" smtClean="0"/>
          </a:p>
          <a:p>
            <a:pPr lvl="0"/>
            <a:r>
              <a:rPr lang="hr-HR" dirty="0" smtClean="0"/>
              <a:t>Vrednovanje i odgovaranje na automatske misli</a:t>
            </a:r>
            <a:endParaRPr lang="en-US" dirty="0" smtClean="0"/>
          </a:p>
          <a:p>
            <a:pPr lvl="0"/>
            <a:r>
              <a:rPr lang="hr-HR" dirty="0" smtClean="0"/>
              <a:t>Testiranje misli i vjerovanja bihevioralnim eksperimentom</a:t>
            </a:r>
            <a:endParaRPr lang="en-US" dirty="0" smtClean="0"/>
          </a:p>
          <a:p>
            <a:pPr lvl="0"/>
            <a:r>
              <a:rPr lang="hr-HR" dirty="0" smtClean="0"/>
              <a:t>Završetak terapije i prevencija povrata simptoma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Povećanje vjerojatnosti izvršavanja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071678"/>
            <a:ext cx="7686700" cy="4500594"/>
          </a:xfrm>
        </p:spPr>
        <p:txBody>
          <a:bodyPr>
            <a:normAutofit lnSpcReduction="10000"/>
          </a:bodyPr>
          <a:lstStyle/>
          <a:p>
            <a:pPr lvl="0"/>
            <a:r>
              <a:rPr lang="hr-HR" dirty="0" smtClean="0"/>
              <a:t>Prilagođavanje domaće zadaće osobi</a:t>
            </a:r>
            <a:endParaRPr lang="en-US" dirty="0" smtClean="0"/>
          </a:p>
          <a:p>
            <a:pPr lvl="0"/>
            <a:r>
              <a:rPr lang="hr-HR" dirty="0" smtClean="0"/>
              <a:t>Osiguravanje objašnjenja za zadaću</a:t>
            </a:r>
            <a:endParaRPr lang="en-US" dirty="0" smtClean="0"/>
          </a:p>
          <a:p>
            <a:pPr lvl="0"/>
            <a:r>
              <a:rPr lang="hr-HR" dirty="0" smtClean="0"/>
              <a:t>Određivanje domaće zadaće u dogovoru s klijentom</a:t>
            </a:r>
            <a:endParaRPr lang="en-US" dirty="0" smtClean="0"/>
          </a:p>
          <a:p>
            <a:pPr lvl="0"/>
            <a:r>
              <a:rPr lang="hr-HR" dirty="0" smtClean="0"/>
              <a:t>Zadavanje zadaće “bez gubitka”</a:t>
            </a:r>
            <a:endParaRPr lang="en-US" dirty="0" smtClean="0"/>
          </a:p>
          <a:p>
            <a:pPr lvl="0"/>
            <a:r>
              <a:rPr lang="hr-HR" dirty="0" smtClean="0"/>
              <a:t>Započinjanje zadaće na seansi</a:t>
            </a:r>
            <a:endParaRPr lang="en-US" dirty="0" smtClean="0"/>
          </a:p>
          <a:p>
            <a:pPr lvl="0"/>
            <a:r>
              <a:rPr lang="hr-HR" dirty="0" smtClean="0"/>
              <a:t>Zapamćivanje domaće zadaće</a:t>
            </a:r>
            <a:endParaRPr lang="en-US" dirty="0" smtClean="0"/>
          </a:p>
          <a:p>
            <a:pPr lvl="0"/>
            <a:r>
              <a:rPr lang="hr-HR" dirty="0" smtClean="0"/>
              <a:t>Predviđanje problema u izvršavanju domaće zadaće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Konceptualizacija problema u izvršavanju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000240"/>
            <a:ext cx="7929618" cy="4429156"/>
          </a:xfrm>
        </p:spPr>
        <p:txBody>
          <a:bodyPr>
            <a:normAutofit/>
          </a:bodyPr>
          <a:lstStyle/>
          <a:p>
            <a:pPr lvl="0"/>
            <a:r>
              <a:rPr lang="hr-HR" dirty="0" smtClean="0"/>
              <a:t>4 moguća uzroka neuspjeha u izvršavanju:</a:t>
            </a:r>
            <a:endParaRPr lang="en-US" dirty="0" smtClean="0"/>
          </a:p>
          <a:p>
            <a:pPr lvl="0"/>
            <a:r>
              <a:rPr lang="hr-HR" dirty="0" smtClean="0"/>
              <a:t>Praktični problemi (izvršavanje zadaće u zadnji čas, zaboravljanje objašnjenja za zadaću, neorganiziranost i teškoće sa zadaćom)</a:t>
            </a:r>
            <a:endParaRPr lang="en-US" dirty="0" smtClean="0"/>
          </a:p>
          <a:p>
            <a:pPr lvl="0"/>
            <a:r>
              <a:rPr lang="hr-HR" dirty="0" smtClean="0"/>
              <a:t>Psihološki problemi (negativna predviđanja i </a:t>
            </a:r>
            <a:r>
              <a:rPr lang="hr-HR" dirty="0" err="1" smtClean="0"/>
              <a:t>perfekcionizam</a:t>
            </a:r>
            <a:r>
              <a:rPr lang="hr-HR" dirty="0" smtClean="0"/>
              <a:t>)</a:t>
            </a:r>
            <a:endParaRPr lang="en-US" dirty="0" smtClean="0"/>
          </a:p>
          <a:p>
            <a:pPr lvl="0"/>
            <a:r>
              <a:rPr lang="hr-HR" dirty="0" smtClean="0"/>
              <a:t>Psihološki problemi maskirani u praktične</a:t>
            </a:r>
            <a:endParaRPr lang="en-US" dirty="0" smtClean="0"/>
          </a:p>
          <a:p>
            <a:pPr lvl="0"/>
            <a:r>
              <a:rPr lang="hr-HR" dirty="0" smtClean="0"/>
              <a:t>Problemi vezani uz </a:t>
            </a:r>
            <a:r>
              <a:rPr lang="hr-HR" dirty="0" err="1" smtClean="0"/>
              <a:t>terapeutove</a:t>
            </a:r>
            <a:r>
              <a:rPr lang="hr-HR" dirty="0" smtClean="0"/>
              <a:t> misli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Što napraviti kada klijent ne izvršava domaće zadaće?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00240"/>
            <a:ext cx="7772400" cy="471490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r-HR" dirty="0" smtClean="0"/>
              <a:t>Naglašavanje važnosti domaće zadaće</a:t>
            </a:r>
          </a:p>
          <a:p>
            <a:pPr lvl="0"/>
            <a:r>
              <a:rPr lang="hr-HR" dirty="0" smtClean="0"/>
              <a:t>Prilagođavanje količine zadaće klijentovom trenutnom stanju I mogućnostima</a:t>
            </a:r>
          </a:p>
          <a:p>
            <a:pPr lvl="0"/>
            <a:r>
              <a:rPr lang="hr-HR" dirty="0" smtClean="0"/>
              <a:t>Pitati klijenta što bi volio raditi za zadaću</a:t>
            </a:r>
          </a:p>
          <a:p>
            <a:pPr lvl="0"/>
            <a:r>
              <a:rPr lang="hr-HR" dirty="0" smtClean="0"/>
              <a:t>Podsjećati klijenta da ne radi zadaću u zadnji čas</a:t>
            </a:r>
          </a:p>
          <a:p>
            <a:pPr lvl="0"/>
            <a:r>
              <a:rPr lang="hr-HR" dirty="0" smtClean="0"/>
              <a:t>Uvijek objasniti zašto je važna određena zadaća</a:t>
            </a:r>
          </a:p>
          <a:p>
            <a:pPr lvl="0"/>
            <a:r>
              <a:rPr lang="hr-HR" dirty="0" smtClean="0"/>
              <a:t>Zapisati zadaću u rokovnik ili kalendar</a:t>
            </a:r>
          </a:p>
          <a:p>
            <a:pPr lvl="0"/>
            <a:r>
              <a:rPr lang="hr-HR" dirty="0" smtClean="0"/>
              <a:t>Ne optuživati klijenta ako nije napravio zadaću</a:t>
            </a:r>
          </a:p>
          <a:p>
            <a:pPr lvl="0"/>
            <a:r>
              <a:rPr lang="hr-HR" dirty="0" smtClean="0"/>
              <a:t>Pomoći klijentu pronaći vremena za izvršavanje zadaće</a:t>
            </a:r>
            <a:endParaRPr lang="hr-H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</TotalTime>
  <Words>323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Metro</vt:lpstr>
      <vt:lpstr>ULOGA DOMAĆE ZADAĆE U KBT-U</vt:lpstr>
      <vt:lpstr>Sadržaj predavanja</vt:lpstr>
      <vt:lpstr>Uvod</vt:lpstr>
      <vt:lpstr>Zadavanje domaće zadaće</vt:lpstr>
      <vt:lpstr>Zadavanje domaće zadaće, tipični zadaci</vt:lpstr>
      <vt:lpstr>Zadavanje domaće zadaće, dodatni zadaci</vt:lpstr>
      <vt:lpstr>Povećanje vjerojatnosti izvršavanja zadaće</vt:lpstr>
      <vt:lpstr>Konceptualizacija problema u izvršavanju domaće zadaće</vt:lpstr>
      <vt:lpstr>Što napraviti kada klijent ne izvršava domaće zadaće?</vt:lpstr>
      <vt:lpstr>Pregled domaće zadaće</vt:lpstr>
      <vt:lpstr>Zaključak</vt:lpstr>
      <vt:lpstr>Hvala na pažnji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 U KBT-U</dc:title>
  <cp:lastModifiedBy>Dora</cp:lastModifiedBy>
  <cp:revision>9</cp:revision>
  <dcterms:created xsi:type="dcterms:W3CDTF">2019-11-29T17:58:22Z</dcterms:created>
  <dcterms:modified xsi:type="dcterms:W3CDTF">2019-12-09T20:43:45Z</dcterms:modified>
</cp:coreProperties>
</file>