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61" r:id="rId7"/>
    <p:sldId id="284" r:id="rId8"/>
    <p:sldId id="265" r:id="rId9"/>
    <p:sldId id="285" r:id="rId10"/>
    <p:sldId id="267" r:id="rId11"/>
    <p:sldId id="264" r:id="rId12"/>
    <p:sldId id="271" r:id="rId13"/>
    <p:sldId id="286" r:id="rId14"/>
    <p:sldId id="268" r:id="rId15"/>
    <p:sldId id="289" r:id="rId16"/>
    <p:sldId id="290" r:id="rId17"/>
    <p:sldId id="291" r:id="rId18"/>
    <p:sldId id="292" r:id="rId19"/>
    <p:sldId id="279" r:id="rId20"/>
  </p:sldIdLst>
  <p:sldSz cx="9144000" cy="5143500" type="screen16x9"/>
  <p:notesSz cx="6858000" cy="9144000"/>
  <p:embeddedFontLst>
    <p:embeddedFont>
      <p:font typeface="Pangolin" panose="020B0604020202020204" charset="-18"/>
      <p:regular r:id="rId22"/>
    </p:embeddedFont>
    <p:embeddedFont>
      <p:font typeface="Inconsolata" panose="020B0604020202020204" charset="-1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D7951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A3BDF6-98D6-45A8-8F5B-506A8BB2C0C0}">
  <a:tblStyle styleId="{EDA3BDF6-98D6-45A8-8F5B-506A8BB2C0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91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71800" y="1203598"/>
            <a:ext cx="3434100" cy="2094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cs typeface="Arial" panose="020B0604020202020204" pitchFamily="34" charset="0"/>
              </a:rPr>
              <a:t>Uloga domaće zadaće u BKT-u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20B0604020202020204" charset="-18"/>
              <a:cs typeface="Arial" panose="020B0604020202020204" pitchFamily="34" charset="0"/>
            </a:endParaRPr>
          </a:p>
        </p:txBody>
      </p:sp>
      <p:sp>
        <p:nvSpPr>
          <p:cNvPr id="4" name="Google Shape;57;p16"/>
          <p:cNvSpPr txBox="1">
            <a:spLocks/>
          </p:cNvSpPr>
          <p:nvPr/>
        </p:nvSpPr>
        <p:spPr>
          <a:xfrm>
            <a:off x="5880002" y="3867894"/>
            <a:ext cx="308520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pl-P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Pripremila: </a:t>
            </a:r>
          </a:p>
          <a:p>
            <a:r>
              <a:rPr lang="pl-P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Nikoleta Zubić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512766" y="339502"/>
            <a:ext cx="6120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B5394"/>
              </a:buClr>
              <a:buSzPct val="95000"/>
              <a:buFont typeface="+mj-lt"/>
              <a:buAutoNum type="arabicPeriod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Zadaću prilagodi osobi. (Budi siguran/na 90-100% kako će klijent zadatak moći napraviti.) Radije neka zadaća bude lakša nego preteška.</a:t>
            </a:r>
            <a:endParaRPr lang="hr-HR" sz="2000" b="1" dirty="0">
              <a:solidFill>
                <a:srgbClr val="0B5394"/>
              </a:solidFill>
              <a:latin typeface="Inconsolata" panose="020B0604020202020204" charset="-18"/>
              <a:sym typeface="Pangolin"/>
            </a:endParaRPr>
          </a:p>
          <a:p>
            <a:pPr marL="342900" lvl="0" indent="-342900">
              <a:buClr>
                <a:srgbClr val="0B5394"/>
              </a:buClr>
              <a:buSzPct val="95000"/>
              <a:buFont typeface="+mj-lt"/>
              <a:buAutoNum type="arabicPeriod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Osiguraj objašnjenje za zadaću</a:t>
            </a:r>
          </a:p>
          <a:p>
            <a:pPr marL="342900" lvl="0" indent="-342900">
              <a:buClr>
                <a:srgbClr val="0B5394"/>
              </a:buClr>
              <a:buSzPct val="95000"/>
              <a:buFont typeface="+mj-lt"/>
              <a:buAutoNum type="arabicPeriod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Zadaću odredi u suradnji s klijentom</a:t>
            </a:r>
            <a:endParaRPr lang="hr-HR" sz="2000" b="1" dirty="0">
              <a:solidFill>
                <a:srgbClr val="0B5394"/>
              </a:solidFill>
              <a:latin typeface="Inconsolata" panose="020B0604020202020204" charset="-18"/>
              <a:sym typeface="Pangolin"/>
            </a:endParaRPr>
          </a:p>
          <a:p>
            <a:pPr marL="342900" lvl="0" indent="-342900">
              <a:buClr>
                <a:srgbClr val="0B5394"/>
              </a:buClr>
              <a:buSzPct val="95000"/>
              <a:buFont typeface="+mj-lt"/>
              <a:buAutoNum type="arabicPeriod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Neka zadaća bude zadana u </a:t>
            </a:r>
            <a:r>
              <a:rPr lang="hr-HR" sz="2000" b="1" dirty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t</a:t>
            </a: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akvom obliku da klijent ne može doživjeti neuspjeh</a:t>
            </a:r>
          </a:p>
          <a:p>
            <a:pPr marL="342900" lvl="0" indent="-342900">
              <a:buClr>
                <a:srgbClr val="0B5394"/>
              </a:buClr>
              <a:buSzPct val="95000"/>
              <a:buFont typeface="+mj-lt"/>
              <a:buAutoNum type="arabicPeriod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Kad god je to moguće, zadaću započni na seansi</a:t>
            </a:r>
            <a:endParaRPr lang="hr-HR" sz="2000" b="1" dirty="0">
              <a:solidFill>
                <a:srgbClr val="0B5394"/>
              </a:solidFill>
              <a:latin typeface="Inconsolata" panose="020B0604020202020204" charset="-18"/>
              <a:sym typeface="Pangolin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12766" y="3435846"/>
            <a:ext cx="835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0" indent="-457200">
              <a:buClr>
                <a:srgbClr val="0B5394"/>
              </a:buClr>
              <a:buSzPts val="1400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6. Pomogni </a:t>
            </a:r>
            <a:r>
              <a:rPr lang="hr-HR" sz="2000" b="1" dirty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u određivanju načina da se zadaća </a:t>
            </a: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ne zaboravi </a:t>
            </a:r>
            <a:endParaRPr lang="hr-HR" sz="2000" b="1" dirty="0">
              <a:solidFill>
                <a:srgbClr val="0B5394"/>
              </a:solidFill>
              <a:latin typeface="Inconsolata" panose="020B0604020202020204" charset="-18"/>
              <a:sym typeface="Pangolin"/>
            </a:endParaRPr>
          </a:p>
          <a:p>
            <a:pPr marL="288000" lvl="0" indent="-457200">
              <a:buClr>
                <a:srgbClr val="0B5394"/>
              </a:buClr>
              <a:buSzPts val="1400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7. Predvidi </a:t>
            </a:r>
            <a:r>
              <a:rPr lang="hr-HR" sz="2000" b="1" dirty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moguće probleme, napravi probu ponašanja kad je </a:t>
            </a: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to potrebno</a:t>
            </a:r>
            <a:endParaRPr lang="hr-HR" sz="2000" b="1" dirty="0">
              <a:solidFill>
                <a:srgbClr val="0B5394"/>
              </a:solidFill>
              <a:latin typeface="Inconsolata" panose="020B0604020202020204" charset="-18"/>
              <a:sym typeface="Pangolin"/>
            </a:endParaRPr>
          </a:p>
          <a:p>
            <a:pPr marL="342000" lvl="0" indent="-457200">
              <a:buClr>
                <a:srgbClr val="0B5394"/>
              </a:buClr>
              <a:buSzPts val="1400"/>
            </a:pPr>
            <a:r>
              <a:rPr lang="hr-HR" sz="2000" b="1" dirty="0" smtClean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8. Pripremi </a:t>
            </a:r>
            <a:r>
              <a:rPr lang="hr-HR" sz="2000" b="1" dirty="0">
                <a:solidFill>
                  <a:srgbClr val="0B5394"/>
                </a:solidFill>
                <a:latin typeface="Inconsolata" panose="020B0604020202020204" charset="-18"/>
                <a:sym typeface="Pangolin"/>
              </a:rPr>
              <a:t>se za moguće negativne ishode (ako je moguće).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71569" y="267494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Predviđanje problema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99592" y="1103412"/>
            <a:ext cx="54006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Je li količina zadaće primjerena klijentu?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Je li primjerena njena težina?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Čini li se prezahtjevnom?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Je li logički povezana s </a:t>
            </a:r>
            <a:r>
              <a:rPr lang="hr-HR" sz="1800" b="1" dirty="0" err="1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klijentovim</a:t>
            </a: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 ciljevima?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Koliko je vjerojatno da će je klijent napraviti?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Koji praktični problemi mogu omesti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hr-HR" sz="1800" b="1" dirty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 </a:t>
            </a: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 izvršavanje zadaće?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accent4">
                    <a:lumMod val="75000"/>
                  </a:schemeClr>
                </a:solidFill>
                <a:latin typeface="Inconsolata" panose="020B0604020202020204" charset="-18"/>
              </a:rPr>
              <a:t>Koje misli mogu omesti izvršavanje zadaće?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r-HR" sz="1800" b="1" dirty="0" smtClean="0">
              <a:solidFill>
                <a:schemeClr val="accent4">
                  <a:lumMod val="75000"/>
                </a:schemeClr>
              </a:solidFill>
              <a:latin typeface="Inconsolata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dirty="0">
              <a:solidFill>
                <a:schemeClr val="accent4">
                  <a:lumMod val="75000"/>
                </a:schemeClr>
              </a:solidFill>
              <a:latin typeface="Inconsolata" panose="020B0604020202020204" charset="-18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95686"/>
            <a:ext cx="2471932" cy="136815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1" name="Google Shape;191;p31" descr="Death_to_stock_communicate_hands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971600" y="551750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latin typeface="Inconsolata" panose="020B0604020202020204" charset="-18"/>
              </a:rPr>
              <a:t>Što ukoliko terapeut nije siguran 90-100% da će klijent moći i htjeti napraviti zadaću?</a:t>
            </a:r>
            <a:endParaRPr lang="hr-HR" sz="2200" b="1" dirty="0">
              <a:latin typeface="Inconsolata" panose="020B0604020202020204" charset="-18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62891" y="2149977"/>
            <a:ext cx="4248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latin typeface="Inconsolata" panose="020B0604020202020204" charset="-18"/>
              </a:rPr>
              <a:t>Predložene strategije: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r-HR" sz="2000" dirty="0" smtClean="0">
                <a:latin typeface="Inconsolata" panose="020B0604020202020204" charset="-18"/>
              </a:rPr>
              <a:t>Proba ponašanja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r-HR" sz="2000" dirty="0" smtClean="0">
                <a:latin typeface="Inconsolata" panose="020B0604020202020204" charset="-18"/>
              </a:rPr>
              <a:t>Predlaganje drugačije zadaće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r-HR" sz="2000" dirty="0" smtClean="0">
                <a:latin typeface="Inconsolata" panose="020B0604020202020204" charset="-18"/>
              </a:rPr>
              <a:t>Racionalno-emocionalno igranje uloga</a:t>
            </a:r>
            <a:endParaRPr lang="hr-HR" sz="2000" dirty="0">
              <a:latin typeface="Inconsolata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699792" y="1347614"/>
            <a:ext cx="3486300" cy="18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/>
              <a:t>3.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/>
              <a:t>Konceptualizacija teškoća</a:t>
            </a:r>
            <a:endParaRPr sz="3000" b="1" dirty="0"/>
          </a:p>
        </p:txBody>
      </p:sp>
      <p:sp>
        <p:nvSpPr>
          <p:cNvPr id="3" name="Google Shape;144;p27"/>
          <p:cNvSpPr txBox="1">
            <a:spLocks/>
          </p:cNvSpPr>
          <p:nvPr/>
        </p:nvSpPr>
        <p:spPr>
          <a:xfrm>
            <a:off x="866375" y="358385"/>
            <a:ext cx="5626200" cy="4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0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Poteškoće u izvršavanju DZ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57" name="Google Shape;157;p28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/>
          <p:cNvSpPr txBox="1"/>
          <p:nvPr/>
        </p:nvSpPr>
        <p:spPr>
          <a:xfrm>
            <a:off x="971600" y="141131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4020202020204" charset="-18"/>
              </a:rPr>
              <a:t>Prilika za bolje razumijevanje klijenta !</a:t>
            </a:r>
            <a:endParaRPr lang="hr-HR" sz="1800" b="1" dirty="0">
              <a:solidFill>
                <a:schemeClr val="accent6">
                  <a:lumMod val="60000"/>
                  <a:lumOff val="40000"/>
                </a:schemeClr>
              </a:solidFill>
              <a:latin typeface="Inconsolata" panose="020B0604020202020204" charset="-18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938416" y="1995686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PRAKTIČNI PROBLEMI</a:t>
            </a:r>
          </a:p>
          <a:p>
            <a:pPr marL="720000" lvl="8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Izvršavanje zadaće u posljednjem trenutku</a:t>
            </a:r>
          </a:p>
          <a:p>
            <a:pPr marL="720000" lvl="8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Zaboravljanje objašnjenja za zadaću</a:t>
            </a:r>
          </a:p>
          <a:p>
            <a:pPr marL="720000" lvl="8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Neorganiziranost</a:t>
            </a:r>
          </a:p>
          <a:p>
            <a:pPr marL="720000" lvl="8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Teškoće sa zadaćom</a:t>
            </a:r>
            <a:endParaRPr lang="hr-HR" sz="1800" b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701824" y="346198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Poteškoće u izvršavanju DZ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614"/>
            <a:ext cx="3096344" cy="2281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ravokutnik 2"/>
          <p:cNvSpPr/>
          <p:nvPr/>
        </p:nvSpPr>
        <p:spPr>
          <a:xfrm>
            <a:off x="701824" y="1203598"/>
            <a:ext cx="495029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u="sng" dirty="0" smtClean="0">
                <a:solidFill>
                  <a:srgbClr val="666666"/>
                </a:solidFill>
                <a:latin typeface="Inconsolata" panose="020B0604020202020204" charset="-18"/>
              </a:rPr>
              <a:t>PSIHOLOŠKI PROBLEMI</a:t>
            </a:r>
            <a:endParaRPr lang="hr-HR" sz="1800" b="1" u="sng" dirty="0">
              <a:solidFill>
                <a:srgbClr val="666666"/>
              </a:solidFill>
              <a:latin typeface="Inconsolata" panose="020B0604020202020204" charset="-18"/>
            </a:endParaRPr>
          </a:p>
          <a:p>
            <a:pPr marL="777150" lvl="8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rgbClr val="666666"/>
                </a:solidFill>
                <a:latin typeface="Inconsolata" panose="020B0604020202020204" charset="-18"/>
              </a:rPr>
              <a:t>Negativna predviđanja</a:t>
            </a:r>
          </a:p>
          <a:p>
            <a:pPr marL="777150" lvl="8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rgbClr val="666666"/>
                </a:solidFill>
                <a:latin typeface="Inconsolata" panose="020B0604020202020204" charset="-18"/>
              </a:rPr>
              <a:t>Precjenjivanje zahtjeva domaće zadaće</a:t>
            </a:r>
          </a:p>
          <a:p>
            <a:pPr marL="777150" lvl="8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dirty="0" err="1" smtClean="0">
                <a:solidFill>
                  <a:srgbClr val="666666"/>
                </a:solidFill>
                <a:latin typeface="Inconsolata" panose="020B0604020202020204" charset="-18"/>
              </a:rPr>
              <a:t>Perfekcionizam</a:t>
            </a:r>
            <a:endParaRPr lang="hr-HR" sz="1800" b="1" dirty="0" smtClean="0">
              <a:solidFill>
                <a:srgbClr val="666666"/>
              </a:solidFill>
              <a:latin typeface="Inconsolata" panose="020B0604020202020204" charset="-18"/>
            </a:endParaRPr>
          </a:p>
          <a:p>
            <a:pPr marL="381150" lvl="6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u="sng" dirty="0" smtClean="0">
                <a:solidFill>
                  <a:srgbClr val="666666"/>
                </a:solidFill>
                <a:latin typeface="Inconsolata" panose="020B0604020202020204" charset="-18"/>
              </a:rPr>
              <a:t>PSIHOLOŠKI PROBLEMI MASKIRANI U PRAKTIČNE</a:t>
            </a:r>
          </a:p>
          <a:p>
            <a:pPr marL="777150" lvl="6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dirty="0" smtClean="0">
                <a:solidFill>
                  <a:srgbClr val="666666"/>
                </a:solidFill>
                <a:latin typeface="Inconsolata" panose="020B0604020202020204" charset="-18"/>
              </a:rPr>
              <a:t>Nedostatak vremena, snage ili mogućnosti     misli ili vjerovanja</a:t>
            </a:r>
            <a:endParaRPr lang="hr-HR" sz="1800" b="1" dirty="0">
              <a:solidFill>
                <a:srgbClr val="666666"/>
              </a:solidFill>
              <a:latin typeface="Inconsolata" panose="020B0604020202020204" charset="-18"/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771800" y="3983161"/>
            <a:ext cx="42521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Poteškoće u izvršavanju DZ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Pravokutnik 2"/>
          <p:cNvSpPr/>
          <p:nvPr/>
        </p:nvSpPr>
        <p:spPr>
          <a:xfrm>
            <a:off x="1469697" y="1036281"/>
            <a:ext cx="5382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buFont typeface="Courier New" panose="02070309020205020404" pitchFamily="49" charset="0"/>
              <a:buChar char="o"/>
            </a:pPr>
            <a:r>
              <a:rPr lang="hr-HR" sz="1800" b="1" u="sng" dirty="0" smtClean="0">
                <a:solidFill>
                  <a:srgbClr val="666666"/>
                </a:solidFill>
                <a:latin typeface="Inconsolata" panose="020B0604020202020204" charset="-18"/>
              </a:rPr>
              <a:t>PROBLEMI VEZANI UZ TERAPEUTOVE MISLI</a:t>
            </a:r>
          </a:p>
        </p:txBody>
      </p:sp>
      <p:sp>
        <p:nvSpPr>
          <p:cNvPr id="12" name="Elipsasti oblačić 11"/>
          <p:cNvSpPr/>
          <p:nvPr/>
        </p:nvSpPr>
        <p:spPr>
          <a:xfrm>
            <a:off x="-33004" y="3813653"/>
            <a:ext cx="2444764" cy="122530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„Naljutit će se ako mu se suprotstavim.”</a:t>
            </a:r>
          </a:p>
        </p:txBody>
      </p:sp>
      <p:sp>
        <p:nvSpPr>
          <p:cNvPr id="11" name="Elipsasti oblačić 10"/>
          <p:cNvSpPr/>
          <p:nvPr/>
        </p:nvSpPr>
        <p:spPr>
          <a:xfrm>
            <a:off x="6156176" y="627534"/>
            <a:ext cx="3096344" cy="1962569"/>
          </a:xfrm>
          <a:prstGeom prst="wedgeEllipseCallout">
            <a:avLst>
              <a:gd name="adj1" fmla="val -39004"/>
              <a:gd name="adj2" fmla="val 52271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</a:t>
            </a: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Povrijedit ću ga ako budem istraživao razloge neizvršavanja domaće zadaće</a:t>
            </a:r>
            <a:r>
              <a:rPr lang="hr-HR" sz="18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.”</a:t>
            </a:r>
            <a:endParaRPr lang="hr-HR" sz="1800" b="1" i="1" dirty="0">
              <a:solidFill>
                <a:srgbClr val="000000">
                  <a:lumMod val="65000"/>
                  <a:lumOff val="35000"/>
                </a:srgbClr>
              </a:solidFill>
              <a:latin typeface="Inconsolata" panose="020B0604020202020204" charset="-18"/>
            </a:endParaRPr>
          </a:p>
        </p:txBody>
      </p:sp>
      <p:sp>
        <p:nvSpPr>
          <p:cNvPr id="13" name="Elipsasti oblačić 12"/>
          <p:cNvSpPr/>
          <p:nvPr/>
        </p:nvSpPr>
        <p:spPr>
          <a:xfrm>
            <a:off x="6156176" y="2590103"/>
            <a:ext cx="2987824" cy="2232248"/>
          </a:xfrm>
          <a:prstGeom prst="wedgeEllipseCallout">
            <a:avLst>
              <a:gd name="adj1" fmla="val -45852"/>
              <a:gd name="adj2" fmla="val 4976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„Uvrijedit će se ako mu predložim da pokuša s praćenjem i bilježenjem zadaće.”</a:t>
            </a:r>
          </a:p>
        </p:txBody>
      </p:sp>
      <p:sp>
        <p:nvSpPr>
          <p:cNvPr id="14" name="Elipsasti oblačić 13"/>
          <p:cNvSpPr/>
          <p:nvPr/>
        </p:nvSpPr>
        <p:spPr>
          <a:xfrm>
            <a:off x="1640588" y="2249086"/>
            <a:ext cx="2520281" cy="195836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„On u stvari i ne treba raditi zadaću da bi se osjećao bolje.”</a:t>
            </a:r>
          </a:p>
        </p:txBody>
      </p:sp>
      <p:sp>
        <p:nvSpPr>
          <p:cNvPr id="15" name="Elipsasti oblačić 14"/>
          <p:cNvSpPr/>
          <p:nvPr/>
        </p:nvSpPr>
        <p:spPr>
          <a:xfrm>
            <a:off x="-56950" y="1383506"/>
            <a:ext cx="2376264" cy="158417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„Sada je preopterećen drugim stvarima.”</a:t>
            </a:r>
          </a:p>
        </p:txBody>
      </p:sp>
      <p:sp>
        <p:nvSpPr>
          <p:cNvPr id="16" name="Elipsasti oblačić 15"/>
          <p:cNvSpPr/>
          <p:nvPr/>
        </p:nvSpPr>
        <p:spPr>
          <a:xfrm>
            <a:off x="4160869" y="1491629"/>
            <a:ext cx="2448272" cy="169276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„Previše je pasivno-agresivan da bi radio zadaću”.</a:t>
            </a:r>
          </a:p>
        </p:txBody>
      </p:sp>
      <p:sp>
        <p:nvSpPr>
          <p:cNvPr id="17" name="Elipsasti oblačić 16"/>
          <p:cNvSpPr/>
          <p:nvPr/>
        </p:nvSpPr>
        <p:spPr>
          <a:xfrm>
            <a:off x="3672528" y="2986147"/>
            <a:ext cx="2952328" cy="14401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„Previše je nježan da bi se </a:t>
            </a:r>
            <a:r>
              <a:rPr lang="hr-HR" sz="18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izložio anksioznoj </a:t>
            </a:r>
            <a:r>
              <a:rPr lang="hr-H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Inconsolata" panose="020B0604020202020204" charset="-18"/>
              </a:rPr>
              <a:t>situaciji.”</a:t>
            </a:r>
          </a:p>
        </p:txBody>
      </p:sp>
    </p:spTree>
    <p:extLst>
      <p:ext uri="{BB962C8B-B14F-4D97-AF65-F5344CB8AC3E}">
        <p14:creationId xmlns:p14="http://schemas.microsoft.com/office/powerpoint/2010/main" val="6303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699792" y="1347614"/>
            <a:ext cx="3486300" cy="18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Pregled domaće zadaće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Google Shape;144;p27"/>
          <p:cNvSpPr txBox="1">
            <a:spLocks/>
          </p:cNvSpPr>
          <p:nvPr/>
        </p:nvSpPr>
        <p:spPr>
          <a:xfrm>
            <a:off x="866375" y="358385"/>
            <a:ext cx="5626200" cy="4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65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Domaća zadaća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4" y="1385498"/>
            <a:ext cx="5793858" cy="1978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Vitalni dio terapije</a:t>
            </a:r>
          </a:p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Obraćanje pozornosti </a:t>
            </a: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n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a zadaću važno je i za klijenta i za terapeuta</a:t>
            </a:r>
          </a:p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Pregled zadaće može trajati 5-15 min</a:t>
            </a:r>
          </a:p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Može voditi prema zadavanju nove</a:t>
            </a:r>
            <a:endParaRPr lang="hr-HR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Inconsolata" panose="020B0604020202020204" charset="-18"/>
              <a:sym typeface="Inconsolata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r-HR" sz="1900" dirty="0" smtClean="0">
              <a:solidFill>
                <a:srgbClr val="C00000"/>
              </a:solidFill>
              <a:latin typeface="Inconsolata" panose="020B0604020202020204" charset="-18"/>
              <a:sym typeface="Inconsolata"/>
            </a:endParaRPr>
          </a:p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hr-HR" sz="2200" b="1" dirty="0" smtClean="0">
              <a:solidFill>
                <a:srgbClr val="C00000"/>
              </a:solidFill>
              <a:latin typeface="Inconsolata" panose="020B0604020202020204" charset="-18"/>
              <a:sym typeface="Inconsolat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17790" y="51180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965641" y="3363838"/>
            <a:ext cx="7200800" cy="12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6000"/>
              </a:lnSpc>
              <a:buSzPts val="1100"/>
            </a:pPr>
            <a:r>
              <a:rPr lang="hr-HR" sz="2800" b="1" dirty="0">
                <a:solidFill>
                  <a:srgbClr val="C00000"/>
                </a:solidFill>
                <a:latin typeface="Inconsolata"/>
                <a:sym typeface="Inconsolata"/>
              </a:rPr>
              <a:t>👉 </a:t>
            </a:r>
            <a:r>
              <a:rPr lang="vi-VN" sz="2200" b="1" dirty="0" smtClean="0">
                <a:solidFill>
                  <a:srgbClr val="C00000"/>
                </a:solidFill>
                <a:latin typeface="Inconsolata" panose="020B0604020202020204" charset="-18"/>
                <a:sym typeface="Inconsolata"/>
              </a:rPr>
              <a:t>Pravilno </a:t>
            </a:r>
            <a:r>
              <a:rPr lang="vi-VN" sz="2200" b="1" dirty="0">
                <a:solidFill>
                  <a:srgbClr val="C00000"/>
                </a:solidFill>
                <a:latin typeface="Inconsolata" panose="020B0604020202020204" charset="-18"/>
                <a:sym typeface="Inconsolata"/>
              </a:rPr>
              <a:t>zadana i urađena zadaća ubrzava napredak i omogućava uvježbavanje terapijskih tehnika!</a:t>
            </a:r>
            <a:endParaRPr lang="vi-VN" sz="2200" i="1" dirty="0">
              <a:solidFill>
                <a:srgbClr val="000000">
                  <a:lumMod val="65000"/>
                  <a:lumOff val="35000"/>
                </a:srgbClr>
              </a:solidFill>
              <a:latin typeface="Inconsolata" panose="020B0604020202020204" charset="-18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17657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683568" y="987574"/>
            <a:ext cx="435369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800" b="1" dirty="0" smtClean="0"/>
              <a:t>Hvala na pažnji!</a:t>
            </a:r>
            <a:endParaRPr sz="3800" b="1" dirty="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827584" y="2067694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Inconsolata" panose="020B0604020202020204" charset="-18"/>
              </a:rPr>
              <a:t>Literatura: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Inconsolata" panose="020B0604020202020204" charset="-18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hr-HR" kern="1200" dirty="0" err="1">
                <a:solidFill>
                  <a:schemeClr val="accent1">
                    <a:lumMod val="75000"/>
                  </a:schemeClr>
                </a:solidFill>
                <a:latin typeface="Inconsolata" panose="020B0604020202020204" charset="-18"/>
                <a:ea typeface="+mn-ea"/>
                <a:cs typeface="Times New Roman" panose="02020603050405020304" pitchFamily="18" charset="0"/>
              </a:rPr>
              <a:t>Beck</a:t>
            </a:r>
            <a:r>
              <a:rPr lang="hr-HR" kern="1200" dirty="0">
                <a:solidFill>
                  <a:schemeClr val="accent1">
                    <a:lumMod val="75000"/>
                  </a:schemeClr>
                </a:solidFill>
                <a:latin typeface="Inconsolata" panose="020B0604020202020204" charset="-18"/>
                <a:ea typeface="+mn-ea"/>
                <a:cs typeface="Times New Roman" panose="02020603050405020304" pitchFamily="18" charset="0"/>
              </a:rPr>
              <a:t>, J. S. (2007). </a:t>
            </a:r>
            <a:r>
              <a:rPr lang="hr-HR" i="1" kern="1200" dirty="0">
                <a:solidFill>
                  <a:schemeClr val="accent1">
                    <a:lumMod val="75000"/>
                  </a:schemeClr>
                </a:solidFill>
                <a:latin typeface="Inconsolata" panose="020B0604020202020204" charset="-18"/>
                <a:ea typeface="+mn-ea"/>
                <a:cs typeface="Times New Roman" panose="02020603050405020304" pitchFamily="18" charset="0"/>
              </a:rPr>
              <a:t>Kognitivna terapija: osnove, educiranje i uvježbavanje</a:t>
            </a:r>
            <a:r>
              <a:rPr lang="hr-HR" kern="1200" dirty="0">
                <a:solidFill>
                  <a:schemeClr val="accent1">
                    <a:lumMod val="75000"/>
                  </a:schemeClr>
                </a:solidFill>
                <a:latin typeface="Inconsolata" panose="020B0604020202020204" charset="-18"/>
                <a:ea typeface="+mn-ea"/>
                <a:cs typeface="Times New Roman" panose="02020603050405020304" pitchFamily="18" charset="0"/>
              </a:rPr>
              <a:t>. Jastrebarsko: Naklada Slap.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endParaRPr lang="hr-HR" kern="1200" dirty="0">
              <a:solidFill>
                <a:schemeClr val="accent1">
                  <a:lumMod val="75000"/>
                </a:schemeClr>
              </a:solidFill>
              <a:latin typeface="Inconsolata" panose="020B0604020202020204" charset="-18"/>
              <a:ea typeface="+mn-ea"/>
              <a:cs typeface="+mn-cs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Domaća zadaća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4" y="1385498"/>
            <a:ext cx="5793858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Integralni, obavezni dio kognitivne terapije </a:t>
            </a:r>
            <a:r>
              <a:rPr lang="hr-H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(</a:t>
            </a:r>
            <a:r>
              <a:rPr lang="hr-HR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Beck</a:t>
            </a:r>
            <a:r>
              <a:rPr lang="hr-H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 i sur., 1979.)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r-HR" sz="1900" dirty="0" smtClean="0">
              <a:solidFill>
                <a:srgbClr val="C00000"/>
              </a:solidFill>
              <a:latin typeface="Inconsolata" panose="020B0604020202020204" charset="-18"/>
              <a:sym typeface="Inconsolata"/>
            </a:endParaRPr>
          </a:p>
          <a:p>
            <a:pPr indent="-457200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hr-HR" sz="2200" b="1" dirty="0" smtClean="0">
                <a:solidFill>
                  <a:srgbClr val="C00000"/>
                </a:solidFill>
                <a:latin typeface="Inconsolata" panose="020B0604020202020204" charset="-18"/>
                <a:sym typeface="Inconsolata"/>
              </a:rPr>
              <a:t>Funkcija: 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širenje mogućnosti kognitivne i bihevioralne promjene u tijeku </a:t>
            </a:r>
            <a:r>
              <a:rPr lang="hr-H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jednog </a:t>
            </a:r>
            <a:r>
              <a:rPr lang="hr-H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klijentovog</a:t>
            </a:r>
            <a:r>
              <a:rPr lang="hr-H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  <a:sym typeface="Inconsolata"/>
              </a:rPr>
              <a:t> tjedna</a:t>
            </a:r>
            <a:endParaRPr sz="2200" i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20B0604020202020204" charset="-18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17790" y="51180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62850" y="555526"/>
            <a:ext cx="6417462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dirty="0" smtClean="0">
                <a:latin typeface="Inconsolata" panose="020B0604020202020204" charset="-18"/>
              </a:rPr>
              <a:t>Dobro osmišljena zadaća omogućava: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Daljnje educiranje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Prikupljanje podataka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Testiranje misli i vjerovanja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Mijenjanje mišljenja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Uvježbavanje tehnika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Eksperimentiranje novim ponašanjima</a:t>
            </a: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6516216" y="987574"/>
            <a:ext cx="24482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hr-HR" sz="1600" b="1" u="sng" dirty="0" smtClean="0">
                <a:solidFill>
                  <a:srgbClr val="C00000"/>
                </a:solidFill>
                <a:latin typeface="Inconsolata" panose="020B0604020202020204" charset="-18"/>
                <a:ea typeface="+mn-ea"/>
                <a:cs typeface="+mn-cs"/>
              </a:rPr>
              <a:t>TEMELJNI CILJ</a:t>
            </a:r>
            <a:endParaRPr lang="hr-HR" sz="1600" b="1" u="sng" dirty="0">
              <a:solidFill>
                <a:srgbClr val="C00000"/>
              </a:solidFill>
              <a:latin typeface="Inconsolata" panose="020B0604020202020204" charset="-18"/>
              <a:ea typeface="+mn-ea"/>
              <a:cs typeface="+mn-cs"/>
            </a:endParaRPr>
          </a:p>
          <a:p>
            <a:pPr lvl="0" algn="ctr">
              <a:spcBef>
                <a:spcPts val="600"/>
              </a:spcBef>
            </a:pPr>
            <a:r>
              <a:rPr lang="hr-HR" sz="1600" b="1" dirty="0">
                <a:solidFill>
                  <a:srgbClr val="005EA4"/>
                </a:solidFill>
                <a:latin typeface="Inconsolata" panose="020B0604020202020204" charset="-18"/>
                <a:ea typeface="+mn-ea"/>
                <a:cs typeface="+mn-cs"/>
              </a:rPr>
              <a:t>Jačanje onog što se učilo na terapijskoj seansi i povećanje osjećaja </a:t>
            </a:r>
            <a:r>
              <a:rPr lang="hr-HR" sz="1600" b="1" dirty="0" err="1">
                <a:solidFill>
                  <a:srgbClr val="005EA4"/>
                </a:solidFill>
                <a:latin typeface="Inconsolata" panose="020B0604020202020204" charset="-18"/>
                <a:ea typeface="+mn-ea"/>
                <a:cs typeface="+mn-cs"/>
              </a:rPr>
              <a:t>samoefikasnosti</a:t>
            </a:r>
            <a:endParaRPr lang="hr-HR" sz="1600" b="1" dirty="0">
              <a:solidFill>
                <a:srgbClr val="005EA4"/>
              </a:solidFill>
              <a:latin typeface="Inconsolata" panose="020B0604020202020204" charset="-18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27584" y="987574"/>
            <a:ext cx="4248472" cy="633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Rezultati istraživanja</a:t>
            </a:r>
            <a:endParaRPr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27584" y="1707654"/>
            <a:ext cx="4353697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3600" dirty="0" smtClean="0"/>
              <a:t>👉</a:t>
            </a:r>
            <a:r>
              <a:rPr lang="hr-HR" sz="3600" dirty="0" smtClean="0"/>
              <a:t> </a:t>
            </a:r>
            <a:r>
              <a:rPr lang="hr-HR" sz="2400" dirty="0" smtClean="0">
                <a:latin typeface="Inconsolata" panose="020B0604020202020204" charset="-18"/>
              </a:rPr>
              <a:t>klijenti koji redovito rade domaće zadaće bolje napreduju od onih koji ih ne rade </a:t>
            </a:r>
            <a:endParaRPr sz="2400" b="1" dirty="0">
              <a:latin typeface="Inconsolata" panose="020B0604020202020204" charset="-18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5" name="Google Shape;75;p18" descr="Death_to_stock_photography_Vibrant-(10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1707654"/>
            <a:ext cx="3486300" cy="18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Zadavanje domaće zadaće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27584" y="502401"/>
            <a:ext cx="5626200" cy="701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👉 Ne postoji općenita formula</a:t>
            </a:r>
            <a:endParaRPr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3;p21"/>
          <p:cNvSpPr txBox="1">
            <a:spLocks/>
          </p:cNvSpPr>
          <p:nvPr/>
        </p:nvSpPr>
        <p:spPr>
          <a:xfrm>
            <a:off x="991231" y="2144745"/>
            <a:ext cx="5626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Google Shape;93;p21"/>
          <p:cNvSpPr txBox="1">
            <a:spLocks/>
          </p:cNvSpPr>
          <p:nvPr/>
        </p:nvSpPr>
        <p:spPr>
          <a:xfrm>
            <a:off x="849786" y="1713054"/>
            <a:ext cx="5626200" cy="57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👉 </a:t>
            </a:r>
            <a:r>
              <a:rPr lang="hr-H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Kako? </a:t>
            </a:r>
            <a:endParaRPr lang="it-IT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Google Shape;93;p21"/>
          <p:cNvSpPr txBox="1">
            <a:spLocks/>
          </p:cNvSpPr>
          <p:nvPr/>
        </p:nvSpPr>
        <p:spPr>
          <a:xfrm>
            <a:off x="991229" y="3435846"/>
            <a:ext cx="6616623" cy="7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lang="hr-HR" sz="1800" dirty="0" smtClean="0">
              <a:solidFill>
                <a:schemeClr val="tx1"/>
              </a:solidFill>
            </a:endParaRPr>
          </a:p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skladu sa: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sadržajem i ciljevima seanse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krajnjim terapijskim ciljevima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terapeutovom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konceptualizacijom klijenta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klijentovim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stanjem na terapiji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ndividualnim karakteristikama klijenta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991231" y="1203598"/>
            <a:ext cx="56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ct val="100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4020202020204" charset="-18"/>
              </a:rPr>
              <a:t>planira se za svakog klijenta zasebno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71600" y="771550"/>
            <a:ext cx="6417462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dirty="0" smtClean="0">
                <a:latin typeface="Inconsolata" panose="020B0604020202020204" charset="-18"/>
              </a:rPr>
              <a:t>Tipične redovite domaće zadaće: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Bihevioralna aktivacija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Motrenje automatskih misli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err="1" smtClean="0">
                <a:latin typeface="Inconsolata" panose="020B0604020202020204" charset="-18"/>
              </a:rPr>
              <a:t>Biblioterapija</a:t>
            </a:r>
            <a:r>
              <a:rPr lang="hr-HR" sz="2200" i="0" dirty="0" smtClean="0">
                <a:latin typeface="Inconsolata" panose="020B0604020202020204" charset="-18"/>
              </a:rPr>
              <a:t>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Pregled zadnje terapijske seanse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200" i="0" dirty="0" smtClean="0">
                <a:latin typeface="Inconsolata" panose="020B0604020202020204" charset="-18"/>
              </a:rPr>
              <a:t>Priprema za sljedeću terapijsku seansu</a:t>
            </a: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9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043608" y="846436"/>
            <a:ext cx="3966600" cy="273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005EA4"/>
                </a:solidFill>
              </a:rPr>
              <a:t>Dodatne zadaće</a:t>
            </a:r>
            <a:endParaRPr sz="2400" b="1" dirty="0">
              <a:solidFill>
                <a:srgbClr val="005EA4"/>
              </a:solidFill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718021" y="1141751"/>
            <a:ext cx="4713737" cy="359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Dorada liste ciljeva</a:t>
            </a:r>
            <a:endParaRPr lang="hr-HR" dirty="0">
              <a:latin typeface="Inconsolata" panose="020B0604020202020204" charset="-18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Pozitivne izjave o sebi</a:t>
            </a:r>
            <a:endParaRPr lang="hr-HR" dirty="0">
              <a:latin typeface="Inconsolata" panose="020B0604020202020204" charset="-18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Vrednovanje i odgovaranje na </a:t>
            </a:r>
            <a:r>
              <a:rPr lang="hr-HR" dirty="0">
                <a:latin typeface="Inconsolata" panose="020B0604020202020204" charset="-18"/>
              </a:rPr>
              <a:t>a</a:t>
            </a:r>
            <a:r>
              <a:rPr lang="hr-HR" dirty="0" smtClean="0">
                <a:latin typeface="Inconsolata" panose="020B0604020202020204" charset="-18"/>
              </a:rPr>
              <a:t>utomatske misli</a:t>
            </a:r>
            <a:endParaRPr lang="hr-HR" dirty="0">
              <a:latin typeface="Inconsolata" panose="020B0604020202020204" charset="-18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Rad na obrascu bazičnog vjerovanja</a:t>
            </a:r>
            <a:endParaRPr lang="hr-HR" dirty="0">
              <a:latin typeface="Inconsolata" panose="020B0604020202020204" charset="-18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Uvježbavanje novo naučenih vještina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Sređivanje terapijskih bilješki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Odgovaranje na automatske misli o završetku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dirty="0" smtClean="0">
                <a:latin typeface="Inconsolata" panose="020B0604020202020204" charset="-18"/>
              </a:rPr>
              <a:t>Osmišljavanje planova za predviđene teškoće u budućnosti</a:t>
            </a:r>
            <a:endParaRPr lang="hr-HR" dirty="0">
              <a:latin typeface="Inconsolata" panose="020B0604020202020204" charset="-18"/>
            </a:endParaRPr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Desna vitičasta zagrada 1"/>
          <p:cNvSpPr/>
          <p:nvPr/>
        </p:nvSpPr>
        <p:spPr>
          <a:xfrm>
            <a:off x="3859822" y="1275606"/>
            <a:ext cx="72008" cy="5310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067944" y="1258476"/>
            <a:ext cx="881156" cy="523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Inconsolata" panose="020B0604020202020204" charset="-18"/>
              </a:rPr>
              <a:t>Početne seanse</a:t>
            </a:r>
            <a:endParaRPr lang="hr-HR" b="1" dirty="0">
              <a:solidFill>
                <a:srgbClr val="FF0000"/>
              </a:solidFill>
              <a:latin typeface="Inconsolata" panose="020B0604020202020204" charset="-18"/>
            </a:endParaRPr>
          </a:p>
        </p:txBody>
      </p:sp>
      <p:sp>
        <p:nvSpPr>
          <p:cNvPr id="8" name="Desna vitičasta zagrada 7"/>
          <p:cNvSpPr/>
          <p:nvPr/>
        </p:nvSpPr>
        <p:spPr>
          <a:xfrm>
            <a:off x="5352957" y="2877171"/>
            <a:ext cx="45719" cy="14227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0112" y="3421976"/>
            <a:ext cx="881156" cy="523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Inconsolata" panose="020B0604020202020204" charset="-18"/>
              </a:rPr>
              <a:t>Završna faza</a:t>
            </a:r>
            <a:endParaRPr lang="hr-HR" b="1" dirty="0">
              <a:solidFill>
                <a:srgbClr val="FF0000"/>
              </a:solidFill>
              <a:latin typeface="Inconsolata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699792" y="1131590"/>
            <a:ext cx="3486300" cy="18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Povećanje vjerojatnosti uspješne domaće zadaće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Google Shape;144;p27"/>
          <p:cNvSpPr txBox="1">
            <a:spLocks/>
          </p:cNvSpPr>
          <p:nvPr/>
        </p:nvSpPr>
        <p:spPr>
          <a:xfrm>
            <a:off x="866375" y="358385"/>
            <a:ext cx="5626200" cy="4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lang="hr-HR" dirty="0"/>
          </a:p>
        </p:txBody>
      </p:sp>
      <p:sp>
        <p:nvSpPr>
          <p:cNvPr id="2" name="Strelica udesno 1"/>
          <p:cNvSpPr/>
          <p:nvPr/>
        </p:nvSpPr>
        <p:spPr>
          <a:xfrm>
            <a:off x="6876256" y="3783320"/>
            <a:ext cx="1895849" cy="1008112"/>
          </a:xfrm>
          <a:prstGeom prst="rightArrow">
            <a:avLst/>
          </a:prstGeom>
          <a:solidFill>
            <a:srgbClr val="FFCC6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2">
                    <a:lumMod val="75000"/>
                  </a:schemeClr>
                </a:solidFill>
                <a:latin typeface="Inconsolata" panose="020B0604020202020204" charset="-18"/>
              </a:rPr>
              <a:t>Savjeti</a:t>
            </a:r>
            <a:endParaRPr lang="hr-HR" sz="2400" b="1" dirty="0">
              <a:solidFill>
                <a:schemeClr val="bg2">
                  <a:lumMod val="75000"/>
                </a:schemeClr>
              </a:solidFill>
              <a:latin typeface="Inconsolata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17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607</Words>
  <Application>Microsoft Office PowerPoint</Application>
  <PresentationFormat>Prikaz na zaslonu (16:9)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Pangolin</vt:lpstr>
      <vt:lpstr>Inconsolata</vt:lpstr>
      <vt:lpstr>Times New Roman</vt:lpstr>
      <vt:lpstr>Courier New</vt:lpstr>
      <vt:lpstr>Arial</vt:lpstr>
      <vt:lpstr>Wingdings</vt:lpstr>
      <vt:lpstr>Calibri</vt:lpstr>
      <vt:lpstr>Jaques template</vt:lpstr>
      <vt:lpstr>Uloga domaće zadaće u BKT-u</vt:lpstr>
      <vt:lpstr>Domaća zadaća</vt:lpstr>
      <vt:lpstr>PowerPoint prezentacija</vt:lpstr>
      <vt:lpstr>Rezultati istraživanja</vt:lpstr>
      <vt:lpstr>PowerPoint prezentacija</vt:lpstr>
      <vt:lpstr>👉 Ne postoji općenita formula</vt:lpstr>
      <vt:lpstr>PowerPoint prezentacija</vt:lpstr>
      <vt:lpstr>Dodatne zadaće</vt:lpstr>
      <vt:lpstr>PowerPoint prezentacija</vt:lpstr>
      <vt:lpstr>PowerPoint prezentacija</vt:lpstr>
      <vt:lpstr>Predviđanje problema</vt:lpstr>
      <vt:lpstr>PowerPoint prezentacija</vt:lpstr>
      <vt:lpstr>PowerPoint prezentacija</vt:lpstr>
      <vt:lpstr>Poteškoće u izvršavanju DZ</vt:lpstr>
      <vt:lpstr>Poteškoće u izvršavanju DZ</vt:lpstr>
      <vt:lpstr>Poteškoće u izvršavanju DZ</vt:lpstr>
      <vt:lpstr>PowerPoint prezentacija</vt:lpstr>
      <vt:lpstr>Domaća zadaća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domaće zadaće u BKT-u</dc:title>
  <dc:creator>Korisnik</dc:creator>
  <cp:lastModifiedBy>Nikoleta Zubić</cp:lastModifiedBy>
  <cp:revision>30</cp:revision>
  <dcterms:modified xsi:type="dcterms:W3CDTF">2019-12-13T23:22:05Z</dcterms:modified>
</cp:coreProperties>
</file>