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74" r:id="rId5"/>
    <p:sldId id="259" r:id="rId6"/>
    <p:sldId id="277" r:id="rId7"/>
    <p:sldId id="260" r:id="rId8"/>
    <p:sldId id="261" r:id="rId9"/>
    <p:sldId id="262" r:id="rId10"/>
    <p:sldId id="263" r:id="rId11"/>
    <p:sldId id="278" r:id="rId12"/>
    <p:sldId id="276" r:id="rId13"/>
    <p:sldId id="265" r:id="rId14"/>
    <p:sldId id="267" r:id="rId15"/>
    <p:sldId id="268" r:id="rId16"/>
    <p:sldId id="269" r:id="rId17"/>
    <p:sldId id="270" r:id="rId18"/>
    <p:sldId id="271" r:id="rId19"/>
    <p:sldId id="275" r:id="rId20"/>
    <p:sldId id="272" r:id="rId21"/>
    <p:sldId id="273" r:id="rId2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D57906DB-9A33-4048-8747-71A72E3F25CF}">
          <p14:sldIdLst>
            <p14:sldId id="256"/>
            <p14:sldId id="257"/>
            <p14:sldId id="258"/>
            <p14:sldId id="274"/>
            <p14:sldId id="259"/>
            <p14:sldId id="277"/>
            <p14:sldId id="260"/>
            <p14:sldId id="261"/>
            <p14:sldId id="262"/>
            <p14:sldId id="263"/>
            <p14:sldId id="278"/>
            <p14:sldId id="276"/>
            <p14:sldId id="265"/>
            <p14:sldId id="267"/>
            <p14:sldId id="268"/>
            <p14:sldId id="269"/>
            <p14:sldId id="270"/>
            <p14:sldId id="271"/>
            <p14:sldId id="275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rbara Blažić" initials="BB" lastIdx="0" clrIdx="0">
    <p:extLst>
      <p:ext uri="{19B8F6BF-5375-455C-9EA6-DF929625EA0E}">
        <p15:presenceInfo xmlns:p15="http://schemas.microsoft.com/office/powerpoint/2012/main" userId="Barbara Blažić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F2A4B6-0633-495F-93DD-C5012FE3EB9C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E732548D-3066-4F69-BD42-CF0B3A6DB309}">
      <dgm:prSet phldrT="[Tekst]" custT="1"/>
      <dgm:spPr/>
      <dgm:t>
        <a:bodyPr/>
        <a:lstStyle/>
        <a:p>
          <a:r>
            <a:rPr lang="hr-HR" sz="1600" dirty="0" smtClean="0"/>
            <a:t>(Rana) iskustva</a:t>
          </a:r>
        </a:p>
        <a:p>
          <a:r>
            <a:rPr lang="hr-HR" sz="1400" dirty="0" smtClean="0">
              <a:solidFill>
                <a:srgbClr val="FF0000"/>
              </a:solidFill>
            </a:rPr>
            <a:t>Sramežljivost, zlostavljanje...</a:t>
          </a:r>
          <a:endParaRPr lang="hr-HR" sz="1400" dirty="0">
            <a:solidFill>
              <a:srgbClr val="FF0000"/>
            </a:solidFill>
          </a:endParaRPr>
        </a:p>
      </dgm:t>
    </dgm:pt>
    <dgm:pt modelId="{DAA734EF-AF6D-43AA-AC17-E15BA4D3C428}" type="parTrans" cxnId="{AF0720EE-261F-49A8-84C8-C236D61203BF}">
      <dgm:prSet/>
      <dgm:spPr/>
      <dgm:t>
        <a:bodyPr/>
        <a:lstStyle/>
        <a:p>
          <a:endParaRPr lang="hr-HR"/>
        </a:p>
      </dgm:t>
    </dgm:pt>
    <dgm:pt modelId="{5E7CA95A-D26E-43F3-96DB-DBD6D122476E}" type="sibTrans" cxnId="{AF0720EE-261F-49A8-84C8-C236D61203BF}">
      <dgm:prSet/>
      <dgm:spPr/>
      <dgm:t>
        <a:bodyPr/>
        <a:lstStyle/>
        <a:p>
          <a:endParaRPr lang="hr-HR"/>
        </a:p>
      </dgm:t>
    </dgm:pt>
    <dgm:pt modelId="{7E797257-B70F-4ACD-AAEC-55950076B522}">
      <dgm:prSet phldrT="[Tekst]" custT="1"/>
      <dgm:spPr/>
      <dgm:t>
        <a:bodyPr/>
        <a:lstStyle/>
        <a:p>
          <a:r>
            <a:rPr lang="hr-HR" sz="1800" dirty="0" smtClean="0"/>
            <a:t>Formiranje </a:t>
          </a:r>
          <a:r>
            <a:rPr lang="hr-HR" sz="1800" dirty="0" err="1" smtClean="0"/>
            <a:t>disfunkcionalnih</a:t>
          </a:r>
          <a:r>
            <a:rPr lang="hr-HR" sz="1800" dirty="0" smtClean="0"/>
            <a:t> pretpostavki</a:t>
          </a:r>
        </a:p>
        <a:p>
          <a:r>
            <a:rPr lang="hr-HR" sz="1400" dirty="0" smtClean="0">
              <a:solidFill>
                <a:srgbClr val="FF0000"/>
              </a:solidFill>
            </a:rPr>
            <a:t>Drugi su bolji do mene</a:t>
          </a:r>
          <a:endParaRPr lang="hr-HR" sz="1400" dirty="0">
            <a:solidFill>
              <a:srgbClr val="FF0000"/>
            </a:solidFill>
          </a:endParaRPr>
        </a:p>
      </dgm:t>
    </dgm:pt>
    <dgm:pt modelId="{F0A59726-5843-41DF-A7ED-DFDE845A3051}" type="parTrans" cxnId="{F0A469D2-7A4B-4883-A65E-994326F0A3EA}">
      <dgm:prSet/>
      <dgm:spPr/>
      <dgm:t>
        <a:bodyPr/>
        <a:lstStyle/>
        <a:p>
          <a:endParaRPr lang="hr-HR"/>
        </a:p>
      </dgm:t>
    </dgm:pt>
    <dgm:pt modelId="{A3686C42-888B-4186-83DF-629731EF6DEA}" type="sibTrans" cxnId="{F0A469D2-7A4B-4883-A65E-994326F0A3EA}">
      <dgm:prSet/>
      <dgm:spPr/>
      <dgm:t>
        <a:bodyPr/>
        <a:lstStyle/>
        <a:p>
          <a:endParaRPr lang="hr-HR"/>
        </a:p>
      </dgm:t>
    </dgm:pt>
    <dgm:pt modelId="{5FE5DDAB-688D-49C6-8C71-7A7E71B64800}">
      <dgm:prSet phldrT="[Tekst]"/>
      <dgm:spPr/>
      <dgm:t>
        <a:bodyPr/>
        <a:lstStyle/>
        <a:p>
          <a:r>
            <a:rPr lang="hr-HR" dirty="0" smtClean="0"/>
            <a:t>Aktivirane pretpostavke</a:t>
          </a:r>
          <a:endParaRPr lang="hr-HR" dirty="0"/>
        </a:p>
      </dgm:t>
    </dgm:pt>
    <dgm:pt modelId="{2045388A-FE41-47DA-ACF6-6FB94C6F4839}" type="parTrans" cxnId="{4B872126-5812-4E10-A5E3-629D925B0465}">
      <dgm:prSet/>
      <dgm:spPr/>
      <dgm:t>
        <a:bodyPr/>
        <a:lstStyle/>
        <a:p>
          <a:endParaRPr lang="hr-HR"/>
        </a:p>
      </dgm:t>
    </dgm:pt>
    <dgm:pt modelId="{3D88A68B-8836-4BA7-B040-17D8E98BB1E7}" type="sibTrans" cxnId="{4B872126-5812-4E10-A5E3-629D925B0465}">
      <dgm:prSet/>
      <dgm:spPr/>
      <dgm:t>
        <a:bodyPr/>
        <a:lstStyle/>
        <a:p>
          <a:endParaRPr lang="hr-HR"/>
        </a:p>
      </dgm:t>
    </dgm:pt>
    <dgm:pt modelId="{67A30000-8CE4-4543-BAD6-847CA3355EB2}" type="pres">
      <dgm:prSet presAssocID="{A1F2A4B6-0633-495F-93DD-C5012FE3EB9C}" presName="arrowDiagram" presStyleCnt="0">
        <dgm:presLayoutVars>
          <dgm:chMax val="5"/>
          <dgm:dir/>
          <dgm:resizeHandles val="exact"/>
        </dgm:presLayoutVars>
      </dgm:prSet>
      <dgm:spPr/>
    </dgm:pt>
    <dgm:pt modelId="{18E32892-8F05-4FA2-80AD-4DDFA476E89B}" type="pres">
      <dgm:prSet presAssocID="{A1F2A4B6-0633-495F-93DD-C5012FE3EB9C}" presName="arrow" presStyleLbl="bgShp" presStyleIdx="0" presStyleCnt="1"/>
      <dgm:spPr/>
    </dgm:pt>
    <dgm:pt modelId="{0C04833D-EF46-4822-8007-0D7E51C8296D}" type="pres">
      <dgm:prSet presAssocID="{A1F2A4B6-0633-495F-93DD-C5012FE3EB9C}" presName="arrowDiagram3" presStyleCnt="0"/>
      <dgm:spPr/>
    </dgm:pt>
    <dgm:pt modelId="{329FB208-639A-4D05-8EEC-BF84F568E8A9}" type="pres">
      <dgm:prSet presAssocID="{E732548D-3066-4F69-BD42-CF0B3A6DB309}" presName="bullet3a" presStyleLbl="node1" presStyleIdx="0" presStyleCnt="3" custLinFactX="-100000" custLinFactY="100000" custLinFactNeighborX="-114400" custLinFactNeighborY="160801"/>
      <dgm:spPr/>
    </dgm:pt>
    <dgm:pt modelId="{C3BE4F25-4BF8-4716-BD2A-6ABB7F7ADF70}" type="pres">
      <dgm:prSet presAssocID="{E732548D-3066-4F69-BD42-CF0B3A6DB309}" presName="textBox3a" presStyleLbl="revTx" presStyleIdx="0" presStyleCnt="3" custScaleX="143857" custScaleY="48510" custLinFactNeighborX="-22837" custLinFactNeighborY="2397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E7B33D6-D42A-4BD9-A144-0247B3A0E7E3}" type="pres">
      <dgm:prSet presAssocID="{7E797257-B70F-4ACD-AAEC-55950076B522}" presName="bullet3b" presStyleLbl="node1" presStyleIdx="1" presStyleCnt="3" custLinFactX="-146267" custLinFactY="100000" custLinFactNeighborX="-200000" custLinFactNeighborY="107841"/>
      <dgm:spPr/>
      <dgm:t>
        <a:bodyPr/>
        <a:lstStyle/>
        <a:p>
          <a:endParaRPr lang="hr-HR"/>
        </a:p>
      </dgm:t>
    </dgm:pt>
    <dgm:pt modelId="{41E80AF9-0266-463A-B153-154543CABCE8}" type="pres">
      <dgm:prSet presAssocID="{7E797257-B70F-4ACD-AAEC-55950076B522}" presName="textBox3b" presStyleLbl="revTx" presStyleIdx="1" presStyleCnt="3" custScaleY="46578" custLinFactNeighborX="-73957" custLinFactNeighborY="1054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7C3A256-3D5B-4336-B55E-AE6B53B7624D}" type="pres">
      <dgm:prSet presAssocID="{5FE5DDAB-688D-49C6-8C71-7A7E71B64800}" presName="bullet3c" presStyleLbl="node1" presStyleIdx="2" presStyleCnt="3" custLinFactX="-165382" custLinFactY="20864" custLinFactNeighborX="-200000" custLinFactNeighborY="100000"/>
      <dgm:spPr/>
      <dgm:t>
        <a:bodyPr/>
        <a:lstStyle/>
        <a:p>
          <a:endParaRPr lang="hr-HR"/>
        </a:p>
      </dgm:t>
    </dgm:pt>
    <dgm:pt modelId="{FB37A50A-9A52-4E1F-996D-F35CC3BBBF87}" type="pres">
      <dgm:prSet presAssocID="{5FE5DDAB-688D-49C6-8C71-7A7E71B64800}" presName="textBox3c" presStyleLbl="revTx" presStyleIdx="2" presStyleCnt="3" custScaleY="25955" custLinFactX="-30728" custLinFactNeighborX="-100000" custLinFactNeighborY="-426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E4A9B2EA-4323-41FC-9412-62426A681585}" type="presOf" srcId="{A1F2A4B6-0633-495F-93DD-C5012FE3EB9C}" destId="{67A30000-8CE4-4543-BAD6-847CA3355EB2}" srcOrd="0" destOrd="0" presId="urn:microsoft.com/office/officeart/2005/8/layout/arrow2"/>
    <dgm:cxn modelId="{919C262F-2297-4A45-8D50-0AEDDB88995D}" type="presOf" srcId="{E732548D-3066-4F69-BD42-CF0B3A6DB309}" destId="{C3BE4F25-4BF8-4716-BD2A-6ABB7F7ADF70}" srcOrd="0" destOrd="0" presId="urn:microsoft.com/office/officeart/2005/8/layout/arrow2"/>
    <dgm:cxn modelId="{A83B5A68-95AC-4BD9-A9FD-2DF17DE3B4D5}" type="presOf" srcId="{5FE5DDAB-688D-49C6-8C71-7A7E71B64800}" destId="{FB37A50A-9A52-4E1F-996D-F35CC3BBBF87}" srcOrd="0" destOrd="0" presId="urn:microsoft.com/office/officeart/2005/8/layout/arrow2"/>
    <dgm:cxn modelId="{AF0720EE-261F-49A8-84C8-C236D61203BF}" srcId="{A1F2A4B6-0633-495F-93DD-C5012FE3EB9C}" destId="{E732548D-3066-4F69-BD42-CF0B3A6DB309}" srcOrd="0" destOrd="0" parTransId="{DAA734EF-AF6D-43AA-AC17-E15BA4D3C428}" sibTransId="{5E7CA95A-D26E-43F3-96DB-DBD6D122476E}"/>
    <dgm:cxn modelId="{F0A469D2-7A4B-4883-A65E-994326F0A3EA}" srcId="{A1F2A4B6-0633-495F-93DD-C5012FE3EB9C}" destId="{7E797257-B70F-4ACD-AAEC-55950076B522}" srcOrd="1" destOrd="0" parTransId="{F0A59726-5843-41DF-A7ED-DFDE845A3051}" sibTransId="{A3686C42-888B-4186-83DF-629731EF6DEA}"/>
    <dgm:cxn modelId="{AB2F58BD-CBEB-4AF4-9C03-EE0889843C8C}" type="presOf" srcId="{7E797257-B70F-4ACD-AAEC-55950076B522}" destId="{41E80AF9-0266-463A-B153-154543CABCE8}" srcOrd="0" destOrd="0" presId="urn:microsoft.com/office/officeart/2005/8/layout/arrow2"/>
    <dgm:cxn modelId="{4B872126-5812-4E10-A5E3-629D925B0465}" srcId="{A1F2A4B6-0633-495F-93DD-C5012FE3EB9C}" destId="{5FE5DDAB-688D-49C6-8C71-7A7E71B64800}" srcOrd="2" destOrd="0" parTransId="{2045388A-FE41-47DA-ACF6-6FB94C6F4839}" sibTransId="{3D88A68B-8836-4BA7-B040-17D8E98BB1E7}"/>
    <dgm:cxn modelId="{1A12B9D4-96F0-4EDD-8198-7E986497C14B}" type="presParOf" srcId="{67A30000-8CE4-4543-BAD6-847CA3355EB2}" destId="{18E32892-8F05-4FA2-80AD-4DDFA476E89B}" srcOrd="0" destOrd="0" presId="urn:microsoft.com/office/officeart/2005/8/layout/arrow2"/>
    <dgm:cxn modelId="{6DAB88F9-51D4-4939-9771-D44B9F502618}" type="presParOf" srcId="{67A30000-8CE4-4543-BAD6-847CA3355EB2}" destId="{0C04833D-EF46-4822-8007-0D7E51C8296D}" srcOrd="1" destOrd="0" presId="urn:microsoft.com/office/officeart/2005/8/layout/arrow2"/>
    <dgm:cxn modelId="{AF28E81F-BC8C-469B-B3B4-426831EF32B6}" type="presParOf" srcId="{0C04833D-EF46-4822-8007-0D7E51C8296D}" destId="{329FB208-639A-4D05-8EEC-BF84F568E8A9}" srcOrd="0" destOrd="0" presId="urn:microsoft.com/office/officeart/2005/8/layout/arrow2"/>
    <dgm:cxn modelId="{D93D91FB-7FCE-4958-9C6A-31FF0E61F48A}" type="presParOf" srcId="{0C04833D-EF46-4822-8007-0D7E51C8296D}" destId="{C3BE4F25-4BF8-4716-BD2A-6ABB7F7ADF70}" srcOrd="1" destOrd="0" presId="urn:microsoft.com/office/officeart/2005/8/layout/arrow2"/>
    <dgm:cxn modelId="{9A2B64EE-5933-4992-BA8C-F44B57DBE509}" type="presParOf" srcId="{0C04833D-EF46-4822-8007-0D7E51C8296D}" destId="{AE7B33D6-D42A-4BD9-A144-0247B3A0E7E3}" srcOrd="2" destOrd="0" presId="urn:microsoft.com/office/officeart/2005/8/layout/arrow2"/>
    <dgm:cxn modelId="{BCDCE63F-3750-4CCE-8338-97AEA11E06E8}" type="presParOf" srcId="{0C04833D-EF46-4822-8007-0D7E51C8296D}" destId="{41E80AF9-0266-463A-B153-154543CABCE8}" srcOrd="3" destOrd="0" presId="urn:microsoft.com/office/officeart/2005/8/layout/arrow2"/>
    <dgm:cxn modelId="{4B5BE600-2D99-4EB8-82EB-D9340E37B0F1}" type="presParOf" srcId="{0C04833D-EF46-4822-8007-0D7E51C8296D}" destId="{07C3A256-3D5B-4336-B55E-AE6B53B7624D}" srcOrd="4" destOrd="0" presId="urn:microsoft.com/office/officeart/2005/8/layout/arrow2"/>
    <dgm:cxn modelId="{C7077659-A929-45EA-806D-62AF2148D31A}" type="presParOf" srcId="{0C04833D-EF46-4822-8007-0D7E51C8296D}" destId="{FB37A50A-9A52-4E1F-996D-F35CC3BBBF87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E32892-8F05-4FA2-80AD-4DDFA476E89B}">
      <dsp:nvSpPr>
        <dsp:cNvPr id="0" name=""/>
        <dsp:cNvSpPr/>
      </dsp:nvSpPr>
      <dsp:spPr>
        <a:xfrm>
          <a:off x="0" y="356393"/>
          <a:ext cx="8229600" cy="51435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9FB208-639A-4D05-8EEC-BF84F568E8A9}">
      <dsp:nvSpPr>
        <dsp:cNvPr id="0" name=""/>
        <dsp:cNvSpPr/>
      </dsp:nvSpPr>
      <dsp:spPr>
        <a:xfrm>
          <a:off x="586408" y="4464472"/>
          <a:ext cx="213969" cy="2139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BE4F25-4BF8-4716-BD2A-6ABB7F7ADF70}">
      <dsp:nvSpPr>
        <dsp:cNvPr id="0" name=""/>
        <dsp:cNvSpPr/>
      </dsp:nvSpPr>
      <dsp:spPr>
        <a:xfrm>
          <a:off x="293766" y="4752510"/>
          <a:ext cx="2758453" cy="721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378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(Rana) iskustva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rgbClr val="FF0000"/>
              </a:solidFill>
            </a:rPr>
            <a:t>Sramežljivost, zlostavljanje...</a:t>
          </a:r>
          <a:endParaRPr lang="hr-HR" sz="1400" kern="1200" dirty="0">
            <a:solidFill>
              <a:srgbClr val="FF0000"/>
            </a:solidFill>
          </a:endParaRPr>
        </a:p>
      </dsp:txBody>
      <dsp:txXfrm>
        <a:off x="293766" y="4752510"/>
        <a:ext cx="2758453" cy="721087"/>
      </dsp:txXfrm>
    </dsp:sp>
    <dsp:sp modelId="{AE7B33D6-D42A-4BD9-A144-0247B3A0E7E3}">
      <dsp:nvSpPr>
        <dsp:cNvPr id="0" name=""/>
        <dsp:cNvSpPr/>
      </dsp:nvSpPr>
      <dsp:spPr>
        <a:xfrm>
          <a:off x="1594522" y="3312344"/>
          <a:ext cx="386791" cy="3867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E80AF9-0266-463A-B153-154543CABCE8}">
      <dsp:nvSpPr>
        <dsp:cNvPr id="0" name=""/>
        <dsp:cNvSpPr/>
      </dsp:nvSpPr>
      <dsp:spPr>
        <a:xfrm>
          <a:off x="1666520" y="3744388"/>
          <a:ext cx="1975104" cy="1303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953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Formiranje </a:t>
          </a:r>
          <a:r>
            <a:rPr lang="hr-HR" sz="1800" kern="1200" dirty="0" err="1" smtClean="0"/>
            <a:t>disfunkcionalnih</a:t>
          </a:r>
          <a:r>
            <a:rPr lang="hr-HR" sz="1800" kern="1200" dirty="0" smtClean="0"/>
            <a:t> pretpostavki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rgbClr val="FF0000"/>
              </a:solidFill>
            </a:rPr>
            <a:t>Drugi su bolji do mene</a:t>
          </a:r>
          <a:endParaRPr lang="hr-HR" sz="1400" kern="1200" dirty="0">
            <a:solidFill>
              <a:srgbClr val="FF0000"/>
            </a:solidFill>
          </a:endParaRPr>
        </a:p>
      </dsp:txBody>
      <dsp:txXfrm>
        <a:off x="1666520" y="3744388"/>
        <a:ext cx="1975104" cy="1303282"/>
      </dsp:txXfrm>
    </dsp:sp>
    <dsp:sp modelId="{07C3A256-3D5B-4336-B55E-AE6B53B7624D}">
      <dsp:nvSpPr>
        <dsp:cNvPr id="0" name=""/>
        <dsp:cNvSpPr/>
      </dsp:nvSpPr>
      <dsp:spPr>
        <a:xfrm>
          <a:off x="3250705" y="2304229"/>
          <a:ext cx="534924" cy="5349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37A50A-9A52-4E1F-996D-F35CC3BBBF87}">
      <dsp:nvSpPr>
        <dsp:cNvPr id="0" name=""/>
        <dsp:cNvSpPr/>
      </dsp:nvSpPr>
      <dsp:spPr>
        <a:xfrm>
          <a:off x="2890670" y="3096332"/>
          <a:ext cx="1975104" cy="9278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445" tIns="0" rIns="0" bIns="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/>
            <a:t>Aktivirane pretpostavke</a:t>
          </a:r>
          <a:endParaRPr lang="hr-HR" sz="2300" kern="1200" dirty="0"/>
        </a:p>
      </dsp:txBody>
      <dsp:txXfrm>
        <a:off x="2890670" y="3096332"/>
        <a:ext cx="1975104" cy="9278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3.2.2020.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3.2.2020.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3.2.2020.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3.2.2020.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3.2.2020.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3.2.2020.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1377C3D-7BB2-4D23-9D10-616807B37D36}" type="datetimeFigureOut">
              <a:rPr lang="sr-Latn-CS" smtClean="0"/>
              <a:t>3.2.2020.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Bihevioralno kognitivni tretman depresije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Barbara </a:t>
            </a:r>
            <a:r>
              <a:rPr lang="hr-HR" dirty="0" err="1" smtClean="0"/>
              <a:t>Blažić</a:t>
            </a:r>
            <a:endParaRPr lang="hr-HR" dirty="0"/>
          </a:p>
        </p:txBody>
      </p:sp>
      <p:sp>
        <p:nvSpPr>
          <p:cNvPr id="4" name="TekstniOkvir 3"/>
          <p:cNvSpPr txBox="1"/>
          <p:nvPr/>
        </p:nvSpPr>
        <p:spPr>
          <a:xfrm>
            <a:off x="3419872" y="5877272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Rijeka, veljača 2020.</a:t>
            </a:r>
            <a:endParaRPr lang="hr-HR" dirty="0"/>
          </a:p>
        </p:txBody>
      </p:sp>
      <p:sp>
        <p:nvSpPr>
          <p:cNvPr id="5" name="TekstniOkvir 4"/>
          <p:cNvSpPr txBox="1"/>
          <p:nvPr/>
        </p:nvSpPr>
        <p:spPr>
          <a:xfrm>
            <a:off x="4139952" y="3573016"/>
            <a:ext cx="45365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err="1">
                <a:latin typeface="Baskerville Old Face" pitchFamily="18" charset="0"/>
              </a:rPr>
              <a:t>Leahy</a:t>
            </a:r>
            <a:r>
              <a:rPr lang="hr-HR" sz="1600" dirty="0">
                <a:latin typeface="Baskerville Old Face" pitchFamily="18" charset="0"/>
              </a:rPr>
              <a:t>, R. L., </a:t>
            </a:r>
            <a:r>
              <a:rPr lang="hr-HR" sz="1600" dirty="0" err="1">
                <a:latin typeface="Baskerville Old Face" pitchFamily="18" charset="0"/>
              </a:rPr>
              <a:t>Holland</a:t>
            </a:r>
            <a:r>
              <a:rPr lang="hr-HR" sz="1600" dirty="0">
                <a:latin typeface="Baskerville Old Face" pitchFamily="18" charset="0"/>
              </a:rPr>
              <a:t>, S. J. i </a:t>
            </a:r>
            <a:r>
              <a:rPr lang="hr-HR" sz="1600" dirty="0" err="1">
                <a:latin typeface="Baskerville Old Face" pitchFamily="18" charset="0"/>
              </a:rPr>
              <a:t>McGinn</a:t>
            </a:r>
            <a:r>
              <a:rPr lang="hr-HR" sz="1600" dirty="0">
                <a:latin typeface="Baskerville Old Face" pitchFamily="18" charset="0"/>
              </a:rPr>
              <a:t>, L. K. (2014). Planovi tretmana i intervencije za depresiju i anksiozne poremećaje.  Jastrebarsko: Naklada Slap.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09180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4. Bihevioralna aktivacija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77180" y="3036673"/>
            <a:ext cx="8229600" cy="3912096"/>
          </a:xfrm>
        </p:spPr>
        <p:txBody>
          <a:bodyPr>
            <a:normAutofit fontScale="92500"/>
          </a:bodyPr>
          <a:lstStyle/>
          <a:p>
            <a:r>
              <a:rPr lang="hr-HR" b="1" dirty="0" smtClean="0">
                <a:latin typeface="+mj-lt"/>
              </a:rPr>
              <a:t>Praćenje aktivnosti</a:t>
            </a:r>
            <a:r>
              <a:rPr lang="hr-HR" dirty="0" smtClean="0">
                <a:latin typeface="+mj-lt"/>
              </a:rPr>
              <a:t>: Pacijentu </a:t>
            </a:r>
            <a:r>
              <a:rPr lang="hr-HR" dirty="0">
                <a:latin typeface="+mj-lt"/>
              </a:rPr>
              <a:t>dati da vodi tjedni </a:t>
            </a:r>
            <a:r>
              <a:rPr lang="hr-HR" b="1" i="1" dirty="0">
                <a:latin typeface="+mj-lt"/>
              </a:rPr>
              <a:t>raspored </a:t>
            </a:r>
            <a:r>
              <a:rPr lang="hr-HR" b="1" i="1" dirty="0" smtClean="0">
                <a:latin typeface="+mj-lt"/>
              </a:rPr>
              <a:t>aktivnosti </a:t>
            </a:r>
            <a:r>
              <a:rPr lang="hr-HR" dirty="0" smtClean="0">
                <a:latin typeface="+mj-lt"/>
              </a:rPr>
              <a:t>gdje bilježi ugodu i ovladavanje aktivnosti </a:t>
            </a:r>
          </a:p>
          <a:p>
            <a:r>
              <a:rPr lang="hr-HR" b="1" dirty="0" smtClean="0">
                <a:latin typeface="+mj-lt"/>
              </a:rPr>
              <a:t>Izrada popisa potkrepljujućih aktivnosti</a:t>
            </a:r>
            <a:r>
              <a:rPr lang="hr-HR" dirty="0" smtClean="0">
                <a:latin typeface="+mj-lt"/>
              </a:rPr>
              <a:t>: Radi se pregled aktivnosti </a:t>
            </a:r>
            <a:r>
              <a:rPr lang="hr-HR" dirty="0">
                <a:latin typeface="+mj-lt"/>
              </a:rPr>
              <a:t>koje su nekoć pružale </a:t>
            </a:r>
            <a:r>
              <a:rPr lang="hr-HR" dirty="0" smtClean="0">
                <a:latin typeface="+mj-lt"/>
              </a:rPr>
              <a:t>zadovoljstvo + one koje </a:t>
            </a:r>
            <a:r>
              <a:rPr lang="hr-HR" dirty="0">
                <a:latin typeface="+mj-lt"/>
              </a:rPr>
              <a:t>bi mogle pružati </a:t>
            </a:r>
            <a:r>
              <a:rPr lang="hr-HR" dirty="0" smtClean="0">
                <a:latin typeface="+mj-lt"/>
              </a:rPr>
              <a:t>zadovoljstvo</a:t>
            </a:r>
          </a:p>
          <a:p>
            <a:r>
              <a:rPr lang="hr-HR" b="1" dirty="0" smtClean="0">
                <a:latin typeface="+mj-lt"/>
              </a:rPr>
              <a:t>Planiranje potkrepljujućih aktivnosti </a:t>
            </a:r>
            <a:r>
              <a:rPr lang="hr-HR" dirty="0" smtClean="0">
                <a:latin typeface="+mj-lt"/>
              </a:rPr>
              <a:t>(Izrađuje se Plan ovisno o popisu u koraku iznad, pri kojem klijent procjenjuje kolika će biti očekivana ugoda i postignuće)</a:t>
            </a:r>
          </a:p>
          <a:p>
            <a:r>
              <a:rPr lang="hr-HR" b="1" dirty="0" smtClean="0">
                <a:latin typeface="+mj-lt"/>
              </a:rPr>
              <a:t>Provođenje planiranih aktivnosti </a:t>
            </a:r>
            <a:r>
              <a:rPr lang="hr-HR" dirty="0" smtClean="0">
                <a:latin typeface="+mj-lt"/>
              </a:rPr>
              <a:t>(Provodi se plan i bilježi ugoda i postignuće – usporedba korisna!)</a:t>
            </a:r>
            <a:endParaRPr lang="hr-HR" dirty="0">
              <a:latin typeface="+mj-lt"/>
            </a:endParaRPr>
          </a:p>
          <a:p>
            <a:endParaRPr lang="hr-HR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hr-HR" dirty="0">
              <a:latin typeface="+mj-lt"/>
            </a:endParaRPr>
          </a:p>
        </p:txBody>
      </p:sp>
      <p:sp>
        <p:nvSpPr>
          <p:cNvPr id="4" name="TekstniOkvir 3"/>
          <p:cNvSpPr txBox="1"/>
          <p:nvPr/>
        </p:nvSpPr>
        <p:spPr>
          <a:xfrm>
            <a:off x="611560" y="1484784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r-HR" dirty="0" smtClean="0"/>
              <a:t>Jedan od prvih ciljeva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dirty="0" smtClean="0"/>
              <a:t>Važno je postupno povećati čestinu i intenzitet potkrepljujućih </a:t>
            </a:r>
            <a:r>
              <a:rPr lang="hr-HR" dirty="0" smtClean="0"/>
              <a:t>ponašanja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dirty="0" smtClean="0"/>
              <a:t>Važnost tjelesnog kretanja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28678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3548" y="116632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Druge bihevioralne tehnike za depresiju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0883612"/>
              </p:ext>
            </p:extLst>
          </p:nvPr>
        </p:nvGraphicFramePr>
        <p:xfrm>
          <a:off x="200200" y="908720"/>
          <a:ext cx="8836296" cy="5805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8148">
                  <a:extLst>
                    <a:ext uri="{9D8B030D-6E8A-4147-A177-3AD203B41FA5}">
                      <a16:colId xmlns:a16="http://schemas.microsoft.com/office/drawing/2014/main" val="1887790699"/>
                    </a:ext>
                  </a:extLst>
                </a:gridCol>
                <a:gridCol w="4418148">
                  <a:extLst>
                    <a:ext uri="{9D8B030D-6E8A-4147-A177-3AD203B41FA5}">
                      <a16:colId xmlns:a16="http://schemas.microsoft.com/office/drawing/2014/main" val="2623923659"/>
                    </a:ext>
                  </a:extLst>
                </a:gridCol>
              </a:tblGrid>
              <a:tr h="3518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Tehnika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6191309"/>
                  </a:ext>
                </a:extLst>
              </a:tr>
              <a:tr h="6157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 smtClean="0"/>
                        <a:t>Popis primjera depresivnih ponašanja</a:t>
                      </a:r>
                    </a:p>
                    <a:p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Tipični</a:t>
                      </a:r>
                      <a:r>
                        <a:rPr lang="hr-HR" sz="1600" baseline="0" dirty="0" smtClean="0"/>
                        <a:t> primjeri: izolacija, pasivnost…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88942"/>
                  </a:ext>
                </a:extLst>
              </a:tr>
              <a:tr h="615710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Istraživanje okidača</a:t>
                      </a:r>
                      <a:r>
                        <a:rPr lang="hr-HR" sz="1600" baseline="0" dirty="0" smtClean="0"/>
                        <a:t> za depresivno raspoloženje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Pomoći klijentu da utvrdi koji podražaji prethode depresivnim odgovorima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205438"/>
                  </a:ext>
                </a:extLst>
              </a:tr>
              <a:tr h="8795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 smtClean="0"/>
                        <a:t>Istraživanje posljedica</a:t>
                      </a:r>
                      <a:r>
                        <a:rPr lang="hr-HR" sz="1600" baseline="0" dirty="0" smtClean="0"/>
                        <a:t> depresivnog raspoloženja</a:t>
                      </a:r>
                      <a:endParaRPr lang="hr-HR" sz="1600" dirty="0" smtClean="0"/>
                    </a:p>
                    <a:p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Naglasiti</a:t>
                      </a:r>
                      <a:r>
                        <a:rPr lang="hr-HR" sz="1600" baseline="0" dirty="0" smtClean="0"/>
                        <a:t> ulogu izbjegavanja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3337695"/>
                  </a:ext>
                </a:extLst>
              </a:tr>
              <a:tr h="615710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Identificiranje ciljeva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Kratkoročni i dugoročni bihevioralni ciljevi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478258"/>
                  </a:ext>
                </a:extLst>
              </a:tr>
              <a:tr h="615710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Samo-potkrepljivanje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Utvrditi opipljiva potkrepljenja</a:t>
                      </a:r>
                      <a:r>
                        <a:rPr lang="hr-HR" sz="1600" baseline="0" dirty="0" smtClean="0"/>
                        <a:t> i pozitivne izjave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3127316"/>
                  </a:ext>
                </a:extLst>
              </a:tr>
              <a:tr h="879585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Trening socijalnih vještina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Pomoći klijentu da poveća pozitivna i potkrepljujuća</a:t>
                      </a:r>
                      <a:r>
                        <a:rPr lang="hr-HR" sz="1600" baseline="0" dirty="0" smtClean="0"/>
                        <a:t> ponašanja prema drugima, smanjenje žaljenja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840539"/>
                  </a:ext>
                </a:extLst>
              </a:tr>
              <a:tr h="3518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Trening asertivnosti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Povećati pozitivnu</a:t>
                      </a:r>
                      <a:r>
                        <a:rPr lang="hr-HR" sz="1600" baseline="0" dirty="0" smtClean="0"/>
                        <a:t> asertivnost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235966"/>
                  </a:ext>
                </a:extLst>
              </a:tr>
              <a:tr h="879585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Trening rješavanja problema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Definiranje,</a:t>
                      </a:r>
                      <a:r>
                        <a:rPr lang="hr-HR" sz="1600" baseline="0" dirty="0" smtClean="0"/>
                        <a:t> utvrđivanje resursa, generiranje rješenja, razvoj plana i izvršenje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937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6411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/>
              <a:t>Uvođenje kognitivne komponente </a:t>
            </a:r>
            <a:endParaRPr lang="hr-HR" sz="2800" dirty="0" smtClean="0"/>
          </a:p>
          <a:p>
            <a:pPr marL="0" indent="0">
              <a:buNone/>
            </a:pPr>
            <a:r>
              <a:rPr lang="hr-HR" sz="2800" dirty="0" smtClean="0"/>
              <a:t>-</a:t>
            </a:r>
            <a:r>
              <a:rPr lang="hr-HR" dirty="0" smtClean="0"/>
              <a:t>Usporedba </a:t>
            </a:r>
            <a:r>
              <a:rPr lang="hr-HR" dirty="0"/>
              <a:t>očekivanja i ostvarene procjene </a:t>
            </a:r>
            <a:r>
              <a:rPr lang="hr-HR" dirty="0" smtClean="0"/>
              <a:t>ugode</a:t>
            </a:r>
            <a:endParaRPr lang="hr-HR" dirty="0"/>
          </a:p>
          <a:p>
            <a:r>
              <a:rPr lang="hr-HR" dirty="0"/>
              <a:t>Kao proradu otpora zanimljiva analogija s vježbanjem; „Kako biste došli u bolju formu, biste li vježbali samo kada se osjećate raspoloženi za to?”</a:t>
            </a:r>
          </a:p>
          <a:p>
            <a:endParaRPr lang="hr-HR" dirty="0"/>
          </a:p>
        </p:txBody>
      </p:sp>
      <p:pic>
        <p:nvPicPr>
          <p:cNvPr id="2050" name="Picture 2" descr="Slikovni rezultat za depressi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293096"/>
            <a:ext cx="4248472" cy="1957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7352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5. Kognitivne intervencije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>
                <a:latin typeface="+mj-lt"/>
              </a:rPr>
              <a:t>Razlikovanje misli, osjećaja i stvarnosti</a:t>
            </a:r>
          </a:p>
          <a:p>
            <a:r>
              <a:rPr lang="hr-HR" dirty="0">
                <a:latin typeface="+mj-lt"/>
              </a:rPr>
              <a:t>Opažanje </a:t>
            </a:r>
            <a:r>
              <a:rPr lang="hr-HR" dirty="0" smtClean="0">
                <a:latin typeface="+mj-lt"/>
              </a:rPr>
              <a:t>automatskih </a:t>
            </a:r>
            <a:r>
              <a:rPr lang="hr-HR" dirty="0">
                <a:latin typeface="+mj-lt"/>
              </a:rPr>
              <a:t>misli</a:t>
            </a:r>
          </a:p>
          <a:p>
            <a:r>
              <a:rPr lang="hr-HR" dirty="0">
                <a:latin typeface="+mj-lt"/>
              </a:rPr>
              <a:t>Identificiranje negativnih automatskih </a:t>
            </a:r>
            <a:r>
              <a:rPr lang="hr-HR" dirty="0" smtClean="0">
                <a:latin typeface="+mj-lt"/>
              </a:rPr>
              <a:t>misli</a:t>
            </a:r>
          </a:p>
          <a:p>
            <a:r>
              <a:rPr lang="hr-HR" dirty="0" smtClean="0">
                <a:latin typeface="+mj-lt"/>
              </a:rPr>
              <a:t>Identificiranje </a:t>
            </a:r>
            <a:r>
              <a:rPr lang="hr-HR" dirty="0">
                <a:latin typeface="+mj-lt"/>
              </a:rPr>
              <a:t>i dovođenje u pitanje </a:t>
            </a:r>
            <a:r>
              <a:rPr lang="hr-HR" dirty="0" err="1">
                <a:latin typeface="+mj-lt"/>
              </a:rPr>
              <a:t>disfunkcionalnih</a:t>
            </a:r>
            <a:r>
              <a:rPr lang="hr-HR" dirty="0">
                <a:latin typeface="+mj-lt"/>
              </a:rPr>
              <a:t> </a:t>
            </a:r>
            <a:r>
              <a:rPr lang="hr-HR" dirty="0" smtClean="0">
                <a:latin typeface="+mj-lt"/>
              </a:rPr>
              <a:t>pretpostavki i shema</a:t>
            </a:r>
            <a:endParaRPr lang="hr-HR" dirty="0">
              <a:latin typeface="+mj-lt"/>
            </a:endParaRPr>
          </a:p>
          <a:p>
            <a:r>
              <a:rPr lang="hr-HR" dirty="0">
                <a:latin typeface="+mj-lt"/>
              </a:rPr>
              <a:t>Istraživanje cijene i dobiti</a:t>
            </a:r>
          </a:p>
          <a:p>
            <a:r>
              <a:rPr lang="hr-HR" dirty="0">
                <a:latin typeface="+mj-lt"/>
              </a:rPr>
              <a:t>Istraživanje dokaza</a:t>
            </a:r>
          </a:p>
          <a:p>
            <a:r>
              <a:rPr lang="hr-HR" dirty="0">
                <a:latin typeface="+mj-lt"/>
              </a:rPr>
              <a:t>Definiranje </a:t>
            </a:r>
            <a:r>
              <a:rPr lang="hr-HR" dirty="0" smtClean="0">
                <a:latin typeface="+mj-lt"/>
              </a:rPr>
              <a:t>pojmova („Što je neuspjeh?”)</a:t>
            </a:r>
            <a:endParaRPr lang="hr-HR" dirty="0">
              <a:latin typeface="+mj-lt"/>
            </a:endParaRPr>
          </a:p>
          <a:p>
            <a:r>
              <a:rPr lang="hr-HR" dirty="0">
                <a:latin typeface="+mj-lt"/>
              </a:rPr>
              <a:t>Tehnika silazne </a:t>
            </a:r>
            <a:r>
              <a:rPr lang="hr-HR" dirty="0" smtClean="0">
                <a:latin typeface="+mj-lt"/>
              </a:rPr>
              <a:t>strelice („Što bi Vam smetalo kad bi to bilo istinito?”)</a:t>
            </a:r>
            <a:endParaRPr lang="hr-HR" dirty="0">
              <a:latin typeface="+mj-lt"/>
            </a:endParaRPr>
          </a:p>
          <a:p>
            <a:r>
              <a:rPr lang="hr-HR" dirty="0" smtClean="0">
                <a:latin typeface="+mj-lt"/>
              </a:rPr>
              <a:t>Eksternalizacija glasova (Pacijent sam odgovara na svoje misli igranjem uloga)</a:t>
            </a:r>
            <a:endParaRPr lang="hr-HR" dirty="0">
              <a:latin typeface="+mj-lt"/>
            </a:endParaRPr>
          </a:p>
          <a:p>
            <a:r>
              <a:rPr lang="hr-HR" dirty="0">
                <a:latin typeface="+mj-lt"/>
              </a:rPr>
              <a:t>Dvostruki </a:t>
            </a:r>
            <a:r>
              <a:rPr lang="hr-HR" dirty="0" smtClean="0">
                <a:latin typeface="+mj-lt"/>
              </a:rPr>
              <a:t>standardi (Za sebe i druge)</a:t>
            </a:r>
            <a:endParaRPr lang="hr-HR" dirty="0">
              <a:latin typeface="+mj-lt"/>
            </a:endParaRPr>
          </a:p>
          <a:p>
            <a:r>
              <a:rPr lang="hr-HR" dirty="0">
                <a:latin typeface="+mj-lt"/>
              </a:rPr>
              <a:t>Djelovanje suprotno misli</a:t>
            </a:r>
          </a:p>
          <a:p>
            <a:r>
              <a:rPr lang="hr-HR" dirty="0">
                <a:latin typeface="+mj-lt"/>
              </a:rPr>
              <a:t>Identificiranje i dovođenje u pitanje negativnih shema</a:t>
            </a:r>
          </a:p>
          <a:p>
            <a:r>
              <a:rPr lang="hr-HR" dirty="0">
                <a:latin typeface="+mj-lt"/>
              </a:rPr>
              <a:t>Trening promjene atribucija</a:t>
            </a:r>
            <a:endParaRPr lang="en-US" dirty="0">
              <a:latin typeface="+mj-lt"/>
            </a:endParaRPr>
          </a:p>
          <a:p>
            <a:r>
              <a:rPr lang="hr-HR" dirty="0" smtClean="0">
                <a:latin typeface="+mj-lt"/>
              </a:rPr>
              <a:t>I razne druge kognitivne tehnike za rad na NAM, posredujućim vjerovanjima i bazičnim vjerovanjima</a:t>
            </a:r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143056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6. Cijepljenje protiv budućih depresivnih epizoda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latin typeface="+mj-lt"/>
              </a:rPr>
              <a:t>Pripremiti pacijenta na moguć povrat simptoma </a:t>
            </a:r>
          </a:p>
          <a:p>
            <a:r>
              <a:rPr lang="hr-HR" dirty="0" smtClean="0">
                <a:latin typeface="+mj-lt"/>
              </a:rPr>
              <a:t>Pripremanje strategija čim se simptomi počnu javljati, već u početnoj fazi</a:t>
            </a:r>
          </a:p>
          <a:p>
            <a:r>
              <a:rPr lang="hr-HR" dirty="0" smtClean="0">
                <a:latin typeface="+mj-lt"/>
              </a:rPr>
              <a:t>Odgovarati drugačije, kao što je naučeno u terapiji; jako važno kod onih s poviješću pokušaja samoubojstva</a:t>
            </a:r>
          </a:p>
          <a:p>
            <a:endParaRPr lang="hr-HR" dirty="0">
              <a:latin typeface="+mj-lt"/>
            </a:endParaRPr>
          </a:p>
          <a:p>
            <a:r>
              <a:rPr lang="hr-HR" sz="3600" dirty="0" smtClean="0">
                <a:latin typeface="+mj-lt"/>
              </a:rPr>
              <a:t>7. Prorjeđivanje terapije</a:t>
            </a:r>
          </a:p>
          <a:p>
            <a:r>
              <a:rPr lang="hr-HR" dirty="0" smtClean="0">
                <a:latin typeface="+mj-lt"/>
              </a:rPr>
              <a:t>Postepeno (jednom u dva tjedna, jednom mjesečno, jednom u tri mjeseca)</a:t>
            </a:r>
          </a:p>
          <a:p>
            <a:r>
              <a:rPr lang="hr-HR" dirty="0" smtClean="0">
                <a:latin typeface="+mj-lt"/>
              </a:rPr>
              <a:t>Izvršavanje DZ dobar prediktor održavanja poboljšanja – to poticati</a:t>
            </a:r>
          </a:p>
        </p:txBody>
      </p:sp>
    </p:spTree>
    <p:extLst>
      <p:ext uri="{BB962C8B-B14F-4D97-AF65-F5344CB8AC3E}">
        <p14:creationId xmlns:p14="http://schemas.microsoft.com/office/powerpoint/2010/main" val="3758414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8. Tretman ojačavanja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764904"/>
          </a:xfrm>
        </p:spPr>
        <p:txBody>
          <a:bodyPr>
            <a:normAutofit lnSpcReduction="10000"/>
          </a:bodyPr>
          <a:lstStyle/>
          <a:p>
            <a:r>
              <a:rPr lang="hr-HR" dirty="0">
                <a:latin typeface="+mj-lt"/>
              </a:rPr>
              <a:t>Kontinuirani tretman s antidepresivima</a:t>
            </a:r>
          </a:p>
          <a:p>
            <a:r>
              <a:rPr lang="hr-HR" dirty="0">
                <a:latin typeface="+mj-lt"/>
              </a:rPr>
              <a:t>Periodički raspoređene seanse osnaživanja BKT-om</a:t>
            </a:r>
          </a:p>
          <a:p>
            <a:r>
              <a:rPr lang="hr-HR" dirty="0">
                <a:latin typeface="+mj-lt"/>
              </a:rPr>
              <a:t>MBCT (kognitivna terapija zasnovana na usredotočenoj svjesnosti</a:t>
            </a:r>
            <a:r>
              <a:rPr lang="hr-HR" dirty="0" smtClean="0">
                <a:latin typeface="+mj-lt"/>
              </a:rPr>
              <a:t>) </a:t>
            </a:r>
          </a:p>
          <a:p>
            <a:r>
              <a:rPr lang="hr-HR" dirty="0">
                <a:latin typeface="+mj-lt"/>
              </a:rPr>
              <a:t>-</a:t>
            </a:r>
            <a:r>
              <a:rPr lang="hr-HR" dirty="0" smtClean="0">
                <a:latin typeface="+mj-lt"/>
              </a:rPr>
              <a:t> program osmišljen prvenstveno radi prevencije povrata depresivnih epizoda, ali po novijim istraživanjima efikasan i u tretmanu akutnih epizoda</a:t>
            </a:r>
            <a:endParaRPr lang="en-US" dirty="0">
              <a:latin typeface="+mj-lt"/>
            </a:endParaRPr>
          </a:p>
          <a:p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58824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Otkrivanje i otklanjanje problema u terapiji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7504" y="1412776"/>
            <a:ext cx="8640960" cy="5445224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AutoNum type="arabicPeriod"/>
            </a:pPr>
            <a:r>
              <a:rPr lang="hr-HR" dirty="0" smtClean="0">
                <a:latin typeface="+mj-lt"/>
              </a:rPr>
              <a:t>Deficiti </a:t>
            </a:r>
            <a:r>
              <a:rPr lang="hr-HR" dirty="0">
                <a:latin typeface="+mj-lt"/>
              </a:rPr>
              <a:t>u rješavanju </a:t>
            </a:r>
            <a:r>
              <a:rPr lang="hr-HR" dirty="0" smtClean="0">
                <a:latin typeface="+mj-lt"/>
              </a:rPr>
              <a:t>problema</a:t>
            </a:r>
          </a:p>
          <a:p>
            <a:pPr>
              <a:buFontTx/>
              <a:buChar char="-"/>
            </a:pPr>
            <a:r>
              <a:rPr lang="hr-HR" sz="2200" dirty="0" smtClean="0">
                <a:latin typeface="+mj-lt"/>
              </a:rPr>
              <a:t>Terapeut </a:t>
            </a:r>
            <a:r>
              <a:rPr lang="hr-HR" sz="2200" dirty="0">
                <a:latin typeface="+mj-lt"/>
              </a:rPr>
              <a:t>pacijentove NAM pretvara u probleme koje on treba </a:t>
            </a:r>
            <a:r>
              <a:rPr lang="hr-HR" sz="2200" dirty="0" smtClean="0">
                <a:latin typeface="+mj-lt"/>
              </a:rPr>
              <a:t>riješiti</a:t>
            </a:r>
          </a:p>
          <a:p>
            <a:pPr>
              <a:buFontTx/>
              <a:buChar char="-"/>
            </a:pPr>
            <a:r>
              <a:rPr lang="hr-HR" sz="2200" dirty="0" smtClean="0">
                <a:latin typeface="+mj-lt"/>
              </a:rPr>
              <a:t>„Kako možete bolje upoznati ljude?, Koje resurse imate?”</a:t>
            </a:r>
          </a:p>
          <a:p>
            <a:pPr>
              <a:buFontTx/>
              <a:buChar char="-"/>
            </a:pPr>
            <a:endParaRPr lang="hr-HR" sz="2200" dirty="0">
              <a:latin typeface="+mj-lt"/>
            </a:endParaRPr>
          </a:p>
          <a:p>
            <a:pPr marL="0" indent="0">
              <a:buNone/>
            </a:pPr>
            <a:r>
              <a:rPr lang="hr-HR" dirty="0" smtClean="0">
                <a:latin typeface="+mj-lt"/>
              </a:rPr>
              <a:t>2. Bazično </a:t>
            </a:r>
            <a:r>
              <a:rPr lang="hr-HR" dirty="0">
                <a:latin typeface="+mj-lt"/>
              </a:rPr>
              <a:t>održavanje zdravlja (higijena i prehrana</a:t>
            </a:r>
            <a:r>
              <a:rPr lang="hr-HR" dirty="0" smtClean="0">
                <a:latin typeface="+mj-lt"/>
              </a:rPr>
              <a:t>)</a:t>
            </a:r>
          </a:p>
          <a:p>
            <a:pPr marL="0" indent="0">
              <a:buNone/>
            </a:pPr>
            <a:r>
              <a:rPr lang="hr-HR" dirty="0" smtClean="0">
                <a:latin typeface="+mj-lt"/>
              </a:rPr>
              <a:t>-Intenzivno poticati klijenta na brigu o sebi u kontekstu spavanja, prehrane, kretanja i sl.</a:t>
            </a:r>
          </a:p>
          <a:p>
            <a:pPr marL="0" indent="0">
              <a:buNone/>
            </a:pPr>
            <a:r>
              <a:rPr lang="hr-HR" dirty="0" smtClean="0">
                <a:latin typeface="+mj-lt"/>
              </a:rPr>
              <a:t>+ ispitati opasno seksualno ponašanje, brzu vožnja, uzimanje droga i sl. – upućuje na suicidalnu orijentaciju</a:t>
            </a:r>
          </a:p>
          <a:p>
            <a:pPr marL="0" indent="0">
              <a:buNone/>
            </a:pPr>
            <a:endParaRPr lang="hr-HR" dirty="0">
              <a:latin typeface="+mj-lt"/>
            </a:endParaRPr>
          </a:p>
          <a:p>
            <a:pPr marL="0" indent="0">
              <a:buNone/>
            </a:pPr>
            <a:r>
              <a:rPr lang="hr-HR" dirty="0" smtClean="0">
                <a:latin typeface="+mj-lt"/>
              </a:rPr>
              <a:t>3. </a:t>
            </a:r>
            <a:r>
              <a:rPr lang="hr-HR" dirty="0" err="1" smtClean="0">
                <a:latin typeface="+mj-lt"/>
              </a:rPr>
              <a:t>Insomnija</a:t>
            </a:r>
            <a:r>
              <a:rPr lang="hr-HR" dirty="0" smtClean="0">
                <a:latin typeface="+mj-lt"/>
              </a:rPr>
              <a:t>/</a:t>
            </a:r>
            <a:r>
              <a:rPr lang="hr-HR" dirty="0" err="1" smtClean="0">
                <a:latin typeface="+mj-lt"/>
              </a:rPr>
              <a:t>hipersomnija</a:t>
            </a:r>
            <a:endParaRPr lang="hr-HR" dirty="0" smtClean="0">
              <a:latin typeface="+mj-lt"/>
            </a:endParaRPr>
          </a:p>
          <a:p>
            <a:pPr marL="0" indent="0">
              <a:buNone/>
            </a:pPr>
            <a:r>
              <a:rPr lang="hr-HR" sz="2200" dirty="0" smtClean="0">
                <a:latin typeface="+mj-lt"/>
              </a:rPr>
              <a:t>-Higijena </a:t>
            </a:r>
            <a:r>
              <a:rPr lang="hr-HR" sz="2200" dirty="0">
                <a:latin typeface="+mj-lt"/>
              </a:rPr>
              <a:t>sna, kognitivna </a:t>
            </a:r>
            <a:r>
              <a:rPr lang="hr-HR" sz="2200" dirty="0" smtClean="0">
                <a:latin typeface="+mj-lt"/>
              </a:rPr>
              <a:t>terapija </a:t>
            </a:r>
            <a:r>
              <a:rPr lang="hr-HR" sz="2200" dirty="0">
                <a:latin typeface="+mj-lt"/>
              </a:rPr>
              <a:t>za </a:t>
            </a:r>
            <a:r>
              <a:rPr lang="hr-HR" sz="2200" dirty="0" err="1" smtClean="0">
                <a:latin typeface="+mj-lt"/>
              </a:rPr>
              <a:t>insomniju</a:t>
            </a:r>
            <a:endParaRPr lang="hr-HR" sz="2200" dirty="0" smtClean="0">
              <a:latin typeface="+mj-lt"/>
            </a:endParaRPr>
          </a:p>
          <a:p>
            <a:pPr marL="0" indent="0">
              <a:buNone/>
            </a:pPr>
            <a:endParaRPr lang="hr-HR" sz="2200" dirty="0" smtClean="0">
              <a:latin typeface="+mj-lt"/>
            </a:endParaRPr>
          </a:p>
          <a:p>
            <a:pPr marL="0" indent="0">
              <a:buNone/>
            </a:pPr>
            <a:r>
              <a:rPr lang="hr-HR" sz="2200" dirty="0" smtClean="0">
                <a:latin typeface="+mj-lt"/>
              </a:rPr>
              <a:t>4. </a:t>
            </a:r>
            <a:r>
              <a:rPr lang="hr-HR" dirty="0" smtClean="0">
                <a:latin typeface="+mj-lt"/>
              </a:rPr>
              <a:t>Komunikacija </a:t>
            </a:r>
            <a:r>
              <a:rPr lang="hr-HR" dirty="0">
                <a:latin typeface="+mj-lt"/>
              </a:rPr>
              <a:t>i socijalne </a:t>
            </a:r>
            <a:r>
              <a:rPr lang="hr-HR" dirty="0" smtClean="0">
                <a:latin typeface="+mj-lt"/>
              </a:rPr>
              <a:t>vještine</a:t>
            </a:r>
          </a:p>
          <a:p>
            <a:pPr marL="0" indent="0">
              <a:buNone/>
            </a:pPr>
            <a:r>
              <a:rPr lang="hr-HR" sz="2200" dirty="0">
                <a:latin typeface="+mj-lt"/>
              </a:rPr>
              <a:t>-</a:t>
            </a:r>
            <a:r>
              <a:rPr lang="hr-HR" sz="2200" dirty="0" smtClean="0">
                <a:latin typeface="+mj-lt"/>
              </a:rPr>
              <a:t>Trening </a:t>
            </a:r>
            <a:r>
              <a:rPr lang="hr-HR" sz="2200" dirty="0">
                <a:latin typeface="+mj-lt"/>
              </a:rPr>
              <a:t>asertivnosti, komunikacijskih </a:t>
            </a:r>
            <a:r>
              <a:rPr lang="hr-HR" sz="2200" dirty="0" smtClean="0">
                <a:latin typeface="+mj-lt"/>
              </a:rPr>
              <a:t>vještina </a:t>
            </a:r>
            <a:r>
              <a:rPr lang="hr-HR" sz="2200" dirty="0">
                <a:latin typeface="+mj-lt"/>
              </a:rPr>
              <a:t>i aktivnog </a:t>
            </a:r>
            <a:r>
              <a:rPr lang="hr-HR" sz="2200" dirty="0" smtClean="0">
                <a:latin typeface="+mj-lt"/>
              </a:rPr>
              <a:t>slušanja</a:t>
            </a:r>
          </a:p>
          <a:p>
            <a:pPr marL="0" indent="0">
              <a:buNone/>
            </a:pPr>
            <a:endParaRPr lang="hr-HR" sz="2200" dirty="0">
              <a:latin typeface="+mj-lt"/>
            </a:endParaRPr>
          </a:p>
          <a:p>
            <a:pPr marL="0" indent="0">
              <a:buNone/>
            </a:pPr>
            <a:r>
              <a:rPr lang="hr-HR" dirty="0" smtClean="0">
                <a:latin typeface="+mj-lt"/>
              </a:rPr>
              <a:t>5. Neslaganje </a:t>
            </a:r>
            <a:r>
              <a:rPr lang="hr-HR" dirty="0">
                <a:latin typeface="+mj-lt"/>
              </a:rPr>
              <a:t>u braku/odnosu </a:t>
            </a:r>
            <a:r>
              <a:rPr lang="hr-HR" dirty="0" smtClean="0">
                <a:latin typeface="+mj-lt"/>
              </a:rPr>
              <a:t>(razmotriti zajedničku terapiju)</a:t>
            </a:r>
            <a:endParaRPr lang="hr-HR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623775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7504" y="476672"/>
            <a:ext cx="8507288" cy="60486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>
                <a:latin typeface="+mj-lt"/>
              </a:rPr>
              <a:t>6. Beznađe</a:t>
            </a:r>
          </a:p>
          <a:p>
            <a:pPr marL="0" indent="0">
              <a:buNone/>
            </a:pPr>
            <a:r>
              <a:rPr lang="hr-HR" sz="2200" dirty="0">
                <a:latin typeface="+mj-lt"/>
              </a:rPr>
              <a:t>-</a:t>
            </a:r>
            <a:r>
              <a:rPr lang="hr-HR" sz="2000" dirty="0" smtClean="0">
                <a:latin typeface="+mj-lt"/>
              </a:rPr>
              <a:t>Terapeut traži </a:t>
            </a:r>
            <a:r>
              <a:rPr lang="hr-HR" sz="2000" dirty="0">
                <a:latin typeface="+mj-lt"/>
              </a:rPr>
              <a:t>od pacijenta </a:t>
            </a:r>
            <a:r>
              <a:rPr lang="hr-HR" sz="2000" dirty="0" smtClean="0">
                <a:latin typeface="+mj-lt"/>
              </a:rPr>
              <a:t>razloge radi kojih vjeruje da </a:t>
            </a:r>
            <a:r>
              <a:rPr lang="hr-HR" sz="2000" dirty="0">
                <a:latin typeface="+mj-lt"/>
              </a:rPr>
              <a:t>se njegovo stanje neće poboljšati</a:t>
            </a:r>
          </a:p>
          <a:p>
            <a:pPr>
              <a:buFontTx/>
              <a:buChar char="-"/>
            </a:pPr>
            <a:r>
              <a:rPr lang="hr-HR" sz="2000" dirty="0" smtClean="0">
                <a:latin typeface="+mj-lt"/>
              </a:rPr>
              <a:t>„Slično kao što ste skeptični vezano uz terapiju, zašto ne biste bili skeptični prema beznađu?”</a:t>
            </a:r>
          </a:p>
          <a:p>
            <a:pPr>
              <a:buFontTx/>
              <a:buChar char="-"/>
            </a:pPr>
            <a:r>
              <a:rPr lang="hr-HR" sz="2000" dirty="0" smtClean="0">
                <a:latin typeface="+mj-lt"/>
              </a:rPr>
              <a:t>Vježbanje „pričekaj i vidi” stava</a:t>
            </a:r>
          </a:p>
          <a:p>
            <a:pPr>
              <a:buFontTx/>
              <a:buChar char="-"/>
            </a:pPr>
            <a:endParaRPr lang="hr-HR" sz="2000" dirty="0" smtClean="0">
              <a:latin typeface="+mj-lt"/>
            </a:endParaRPr>
          </a:p>
          <a:p>
            <a:pPr marL="0" indent="0">
              <a:buNone/>
            </a:pPr>
            <a:r>
              <a:rPr lang="hr-HR" dirty="0" smtClean="0">
                <a:latin typeface="+mj-lt"/>
              </a:rPr>
              <a:t>7. Samokritičnost </a:t>
            </a:r>
            <a:r>
              <a:rPr lang="hr-HR" dirty="0">
                <a:latin typeface="+mj-lt"/>
              </a:rPr>
              <a:t>zbog </a:t>
            </a:r>
            <a:r>
              <a:rPr lang="hr-HR" dirty="0" smtClean="0">
                <a:latin typeface="+mj-lt"/>
              </a:rPr>
              <a:t>depresije</a:t>
            </a:r>
          </a:p>
          <a:p>
            <a:pPr marL="0" indent="0">
              <a:buNone/>
            </a:pPr>
            <a:r>
              <a:rPr lang="hr-HR" sz="2200" dirty="0" smtClean="0">
                <a:latin typeface="+mj-lt"/>
              </a:rPr>
              <a:t>-Pacijent je zaključan u kognitivnoj petlji; „Depresivan sa jer sam samokritičan, kritiziram se zbog depresije i depresivan sam što sam depresivan.”</a:t>
            </a:r>
          </a:p>
          <a:p>
            <a:pPr marL="0" indent="0">
              <a:buNone/>
            </a:pPr>
            <a:r>
              <a:rPr lang="hr-HR" sz="2200" dirty="0" smtClean="0">
                <a:latin typeface="+mj-lt"/>
              </a:rPr>
              <a:t>-Naglašavati klijentu da nije odlučio biti depresivan</a:t>
            </a:r>
          </a:p>
          <a:p>
            <a:pPr marL="0" indent="0">
              <a:buNone/>
            </a:pPr>
            <a:endParaRPr lang="hr-HR" sz="2200" dirty="0" smtClean="0">
              <a:latin typeface="+mj-lt"/>
            </a:endParaRPr>
          </a:p>
          <a:p>
            <a:pPr marL="0" indent="0">
              <a:buNone/>
            </a:pPr>
            <a:r>
              <a:rPr lang="hr-HR" dirty="0" smtClean="0">
                <a:latin typeface="+mj-lt"/>
              </a:rPr>
              <a:t>8. Neizvršavanje </a:t>
            </a:r>
            <a:r>
              <a:rPr lang="hr-HR" dirty="0">
                <a:latin typeface="+mj-lt"/>
              </a:rPr>
              <a:t>domaćih </a:t>
            </a:r>
            <a:r>
              <a:rPr lang="hr-HR" dirty="0" smtClean="0">
                <a:latin typeface="+mj-lt"/>
              </a:rPr>
              <a:t>zadaća</a:t>
            </a:r>
          </a:p>
          <a:p>
            <a:pPr marL="0" indent="0">
              <a:buNone/>
            </a:pPr>
            <a:r>
              <a:rPr lang="hr-HR" sz="2200" dirty="0">
                <a:latin typeface="+mj-lt"/>
              </a:rPr>
              <a:t>-</a:t>
            </a:r>
            <a:r>
              <a:rPr lang="hr-HR" sz="2200" dirty="0" smtClean="0">
                <a:latin typeface="+mj-lt"/>
              </a:rPr>
              <a:t>Ispitati </a:t>
            </a:r>
            <a:r>
              <a:rPr lang="hr-HR" sz="2200" dirty="0">
                <a:latin typeface="+mj-lt"/>
              </a:rPr>
              <a:t>razloge </a:t>
            </a:r>
            <a:r>
              <a:rPr lang="hr-HR" sz="2200" dirty="0" smtClean="0">
                <a:latin typeface="+mj-lt"/>
              </a:rPr>
              <a:t>neobavljanja zadaće; zatim te razloge tretirati kao automatske misli:</a:t>
            </a:r>
          </a:p>
          <a:p>
            <a:pPr marL="0" indent="0">
              <a:buNone/>
            </a:pPr>
            <a:r>
              <a:rPr lang="hr-HR" sz="2200" dirty="0" smtClean="0">
                <a:latin typeface="+mj-lt"/>
              </a:rPr>
              <a:t>„Koji su dokazi za i protiv da zadaće djeluju?”</a:t>
            </a:r>
          </a:p>
          <a:p>
            <a:pPr marL="0" indent="0">
              <a:buNone/>
            </a:pPr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93031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476672"/>
            <a:ext cx="8568952" cy="633670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dirty="0">
                <a:latin typeface="+mj-lt"/>
              </a:rPr>
              <a:t>9.Opća samokritičnost </a:t>
            </a:r>
          </a:p>
          <a:p>
            <a:pPr marL="0" indent="0">
              <a:buNone/>
            </a:pPr>
            <a:r>
              <a:rPr lang="hr-HR" dirty="0">
                <a:latin typeface="+mj-lt"/>
              </a:rPr>
              <a:t>-npr. Zamijenite </a:t>
            </a:r>
            <a:r>
              <a:rPr lang="hr-HR" dirty="0" err="1">
                <a:latin typeface="+mj-lt"/>
              </a:rPr>
              <a:t>samoprocjenu</a:t>
            </a:r>
            <a:r>
              <a:rPr lang="hr-HR" dirty="0">
                <a:latin typeface="+mj-lt"/>
              </a:rPr>
              <a:t> s opažanjem i prihvaćanjem, Koristite tehniku dvostrukih </a:t>
            </a:r>
            <a:r>
              <a:rPr lang="hr-HR" dirty="0" err="1">
                <a:latin typeface="+mj-lt"/>
              </a:rPr>
              <a:t>standarada</a:t>
            </a:r>
            <a:r>
              <a:rPr lang="hr-HR" dirty="0">
                <a:latin typeface="+mj-lt"/>
              </a:rPr>
              <a:t> („Zašto za mene vrijede drugačija pravila</a:t>
            </a:r>
            <a:r>
              <a:rPr lang="hr-HR" dirty="0" smtClean="0">
                <a:latin typeface="+mj-lt"/>
              </a:rPr>
              <a:t>?”), Izazivanje bazičnih vjerovanja i sl.</a:t>
            </a:r>
          </a:p>
          <a:p>
            <a:pPr marL="0" indent="0">
              <a:buNone/>
            </a:pPr>
            <a:endParaRPr lang="hr-HR" dirty="0" smtClean="0">
              <a:latin typeface="+mj-lt"/>
            </a:endParaRPr>
          </a:p>
          <a:p>
            <a:pPr marL="0" indent="0">
              <a:buNone/>
            </a:pPr>
            <a:r>
              <a:rPr lang="hr-HR" dirty="0" smtClean="0">
                <a:latin typeface="+mj-lt"/>
              </a:rPr>
              <a:t>10. </a:t>
            </a:r>
            <a:r>
              <a:rPr lang="hr-HR" dirty="0">
                <a:latin typeface="+mj-lt"/>
              </a:rPr>
              <a:t>Nedostatak </a:t>
            </a:r>
            <a:r>
              <a:rPr lang="hr-HR" dirty="0" smtClean="0">
                <a:latin typeface="+mj-lt"/>
              </a:rPr>
              <a:t>motivacije</a:t>
            </a:r>
          </a:p>
          <a:p>
            <a:pPr marL="0" indent="0">
              <a:buNone/>
            </a:pPr>
            <a:r>
              <a:rPr lang="hr-HR" dirty="0" smtClean="0">
                <a:latin typeface="+mj-lt"/>
              </a:rPr>
              <a:t>-Usmjeriti se na ciljeve, i na to što bi sve osoba mogla činiti da nema depresije</a:t>
            </a:r>
          </a:p>
          <a:p>
            <a:pPr marL="0" indent="0">
              <a:buNone/>
            </a:pPr>
            <a:endParaRPr lang="hr-HR" dirty="0">
              <a:latin typeface="+mj-lt"/>
            </a:endParaRPr>
          </a:p>
          <a:p>
            <a:pPr marL="0" indent="0">
              <a:buNone/>
            </a:pPr>
            <a:r>
              <a:rPr lang="hr-HR" dirty="0" smtClean="0">
                <a:latin typeface="+mj-lt"/>
              </a:rPr>
              <a:t>11. Strah </a:t>
            </a:r>
            <a:r>
              <a:rPr lang="hr-HR" dirty="0">
                <a:latin typeface="+mj-lt"/>
              </a:rPr>
              <a:t>od pogrešaka </a:t>
            </a:r>
          </a:p>
          <a:p>
            <a:pPr marL="0" indent="0">
              <a:buNone/>
            </a:pPr>
            <a:r>
              <a:rPr lang="hr-HR" dirty="0" smtClean="0">
                <a:latin typeface="+mj-lt"/>
              </a:rPr>
              <a:t>-</a:t>
            </a:r>
            <a:r>
              <a:rPr lang="hr-HR" dirty="0" err="1" smtClean="0">
                <a:latin typeface="+mj-lt"/>
              </a:rPr>
              <a:t>perfekcionizam</a:t>
            </a:r>
            <a:r>
              <a:rPr lang="hr-HR" dirty="0" smtClean="0">
                <a:latin typeface="+mj-lt"/>
              </a:rPr>
              <a:t>, globalno </a:t>
            </a:r>
            <a:r>
              <a:rPr lang="hr-HR" dirty="0" err="1" smtClean="0">
                <a:latin typeface="+mj-lt"/>
              </a:rPr>
              <a:t>atribuiranje</a:t>
            </a:r>
            <a:r>
              <a:rPr lang="hr-HR" dirty="0" smtClean="0">
                <a:latin typeface="+mj-lt"/>
              </a:rPr>
              <a:t> i pridavanje prevelike važnosti pojedinačnim ponašanjima</a:t>
            </a:r>
          </a:p>
          <a:p>
            <a:pPr marL="0" indent="0">
              <a:buNone/>
            </a:pPr>
            <a:r>
              <a:rPr lang="hr-HR" dirty="0" smtClean="0">
                <a:latin typeface="+mj-lt"/>
              </a:rPr>
              <a:t>-Povelja o pravima?</a:t>
            </a:r>
          </a:p>
          <a:p>
            <a:pPr marL="0" indent="0">
              <a:buNone/>
            </a:pPr>
            <a:endParaRPr lang="hr-HR" dirty="0" smtClean="0">
              <a:latin typeface="+mj-lt"/>
            </a:endParaRPr>
          </a:p>
          <a:p>
            <a:pPr marL="0" indent="0">
              <a:buNone/>
            </a:pPr>
            <a:r>
              <a:rPr lang="hr-HR" dirty="0" smtClean="0">
                <a:latin typeface="+mj-lt"/>
              </a:rPr>
              <a:t>12. Neodlučnost</a:t>
            </a:r>
          </a:p>
          <a:p>
            <a:pPr marL="0" indent="0">
              <a:buNone/>
            </a:pPr>
            <a:r>
              <a:rPr lang="hr-HR" dirty="0" smtClean="0">
                <a:latin typeface="+mj-lt"/>
              </a:rPr>
              <a:t>-npr. Gledanje na odluke kao eksperimente, Odbijanje savršenstva kao cilja i sl.</a:t>
            </a:r>
          </a:p>
          <a:p>
            <a:pPr marL="0" indent="0">
              <a:buNone/>
            </a:pPr>
            <a:endParaRPr lang="hr-HR" dirty="0">
              <a:latin typeface="+mj-lt"/>
            </a:endParaRPr>
          </a:p>
          <a:p>
            <a:pPr marL="0" indent="0">
              <a:buNone/>
            </a:pPr>
            <a:r>
              <a:rPr lang="hr-HR" dirty="0" smtClean="0">
                <a:latin typeface="+mj-lt"/>
              </a:rPr>
              <a:t>13. Ruminacija</a:t>
            </a:r>
          </a:p>
          <a:p>
            <a:pPr marL="0" indent="0">
              <a:buNone/>
            </a:pPr>
            <a:r>
              <a:rPr lang="hr-HR" dirty="0" smtClean="0">
                <a:latin typeface="+mj-lt"/>
              </a:rPr>
              <a:t>-npr. Izazivanje smisla ruminacije, cijene i dobiti </a:t>
            </a:r>
            <a:r>
              <a:rPr lang="hr-HR" dirty="0" err="1" smtClean="0">
                <a:latin typeface="+mj-lt"/>
              </a:rPr>
              <a:t>ruminiranja</a:t>
            </a:r>
            <a:r>
              <a:rPr lang="hr-HR" dirty="0" smtClean="0">
                <a:latin typeface="+mj-lt"/>
              </a:rPr>
              <a:t>, distrakcija i sl. </a:t>
            </a:r>
            <a:endParaRPr lang="hr-HR" dirty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136904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271959"/>
            <a:ext cx="8229600" cy="990600"/>
          </a:xfrm>
        </p:spPr>
        <p:txBody>
          <a:bodyPr/>
          <a:lstStyle/>
          <a:p>
            <a:r>
              <a:rPr lang="hr-HR" dirty="0" smtClean="0"/>
              <a:t>Mogući ciljevi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832130"/>
              </p:ext>
            </p:extLst>
          </p:nvPr>
        </p:nvGraphicFramePr>
        <p:xfrm>
          <a:off x="107504" y="1412776"/>
          <a:ext cx="8784976" cy="496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369252871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3203205534"/>
                    </a:ext>
                  </a:extLst>
                </a:gridCol>
              </a:tblGrid>
              <a:tr h="360902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Ciljevi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259323"/>
                  </a:ext>
                </a:extLst>
              </a:tr>
              <a:tr h="359178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Eliminiranje misli o samoubojstvu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Kognitivno restrukturiranje, uklanjanje</a:t>
                      </a:r>
                      <a:r>
                        <a:rPr lang="hr-HR" sz="1400" baseline="0" dirty="0" smtClean="0"/>
                        <a:t> pristupa sredstvima, razvoj strategija suočavanja sa suicidalnim mislima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318526"/>
                  </a:ext>
                </a:extLst>
              </a:tr>
              <a:tr h="2037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/>
                        <a:t>Umanjivanje beznađa</a:t>
                      </a:r>
                    </a:p>
                    <a:p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Ispitivanje razloga za beznađe, dokaza, bihevioralni eksperiment,</a:t>
                      </a:r>
                      <a:r>
                        <a:rPr lang="hr-HR" sz="1400" baseline="0" dirty="0" smtClean="0"/>
                        <a:t> raspored aktivnosti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47654"/>
                  </a:ext>
                </a:extLst>
              </a:tr>
              <a:tr h="549658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Uključivanje u jednu ugodnu aktivnost dnevno</a:t>
                      </a:r>
                    </a:p>
                    <a:p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Bihevioralna aktivacija (raspored, potkrepljenje,</a:t>
                      </a:r>
                      <a:r>
                        <a:rPr lang="hr-HR" sz="1400" baseline="0" dirty="0" smtClean="0"/>
                        <a:t> postupni zadaci)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432883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/>
                        <a:t>Smanjivanje </a:t>
                      </a:r>
                      <a:r>
                        <a:rPr lang="hr-HR" sz="1400" dirty="0" err="1" smtClean="0"/>
                        <a:t>ruminiranja</a:t>
                      </a:r>
                      <a:endParaRPr lang="hr-HR" sz="1400" dirty="0" smtClean="0"/>
                    </a:p>
                    <a:p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Intervencije</a:t>
                      </a:r>
                      <a:r>
                        <a:rPr lang="hr-HR" sz="1400" baseline="0" dirty="0" smtClean="0"/>
                        <a:t> </a:t>
                      </a:r>
                      <a:r>
                        <a:rPr lang="hr-HR" sz="1400" baseline="0" dirty="0" err="1" smtClean="0"/>
                        <a:t>antiruminiranja</a:t>
                      </a:r>
                      <a:r>
                        <a:rPr lang="hr-HR" sz="1400" baseline="0" dirty="0" smtClean="0"/>
                        <a:t>, tehnike </a:t>
                      </a:r>
                      <a:r>
                        <a:rPr lang="hr-HR" sz="1400" baseline="0" dirty="0" err="1" smtClean="0"/>
                        <a:t>metakognitivne</a:t>
                      </a:r>
                      <a:r>
                        <a:rPr lang="hr-HR" sz="1400" baseline="0" dirty="0" smtClean="0"/>
                        <a:t> terapije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4230535"/>
                  </a:ext>
                </a:extLst>
              </a:tr>
              <a:tr h="4179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/>
                        <a:t>Uključivanje u jedno asertivno ponašanje dnevno</a:t>
                      </a:r>
                    </a:p>
                    <a:p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Trening</a:t>
                      </a:r>
                      <a:r>
                        <a:rPr lang="hr-HR" sz="1400" baseline="0" dirty="0" smtClean="0"/>
                        <a:t> asertivnosti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626174"/>
                  </a:ext>
                </a:extLst>
              </a:tr>
              <a:tr h="403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/>
                        <a:t>Povećanje socijalnih kontakata</a:t>
                      </a:r>
                    </a:p>
                    <a:p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Trening socijalnih vještina, planiranje potkrepljenja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979458"/>
                  </a:ext>
                </a:extLst>
              </a:tr>
              <a:tr h="3177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/>
                        <a:t>Povećanje </a:t>
                      </a:r>
                      <a:r>
                        <a:rPr lang="hr-HR" sz="1400" dirty="0" err="1" smtClean="0"/>
                        <a:t>samopotkrepljivanja</a:t>
                      </a:r>
                      <a:endParaRPr lang="hr-HR" sz="1400" dirty="0" smtClean="0"/>
                    </a:p>
                    <a:p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Planiranje potkrepljenja,</a:t>
                      </a:r>
                      <a:r>
                        <a:rPr lang="hr-HR" sz="1400" baseline="0" dirty="0" smtClean="0"/>
                        <a:t> samo-potkrepljivanje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010877"/>
                  </a:ext>
                </a:extLst>
              </a:tr>
              <a:tr h="6315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/>
                        <a:t>Promjena shema o bezvrijednosti</a:t>
                      </a:r>
                    </a:p>
                    <a:p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Kognitivno restrukturiranje,</a:t>
                      </a:r>
                      <a:r>
                        <a:rPr lang="hr-HR" sz="1400" baseline="0" dirty="0" smtClean="0"/>
                        <a:t> razvojna analiza, rad na shemama, tehnika prazne stolice, pisanje pisama izvoru shema, razvoj adaptivnih shema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8598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8254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Depresija; osnovni podaci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7504" y="1524000"/>
            <a:ext cx="8856984" cy="5217368"/>
          </a:xfrm>
        </p:spPr>
        <p:txBody>
          <a:bodyPr>
            <a:normAutofit lnSpcReduction="10000"/>
          </a:bodyPr>
          <a:lstStyle/>
          <a:p>
            <a:r>
              <a:rPr lang="hr-HR" dirty="0">
                <a:latin typeface="+mj-lt"/>
              </a:rPr>
              <a:t>Jedan od najtežih psihijatrijskih poremećaja</a:t>
            </a:r>
          </a:p>
          <a:p>
            <a:r>
              <a:rPr lang="hr-HR" dirty="0" smtClean="0">
                <a:latin typeface="+mj-lt"/>
              </a:rPr>
              <a:t>61% osoba s teškom depresijom nikada ne dobije pomoć</a:t>
            </a:r>
          </a:p>
          <a:p>
            <a:r>
              <a:rPr lang="hr-HR" dirty="0" err="1" smtClean="0">
                <a:latin typeface="+mj-lt"/>
              </a:rPr>
              <a:t>Prevalencija</a:t>
            </a:r>
            <a:r>
              <a:rPr lang="hr-HR" dirty="0" smtClean="0">
                <a:latin typeface="+mj-lt"/>
              </a:rPr>
              <a:t>: 14,2% </a:t>
            </a:r>
            <a:r>
              <a:rPr lang="hr-HR" dirty="0">
                <a:latin typeface="+mj-lt"/>
              </a:rPr>
              <a:t>za muškarce, </a:t>
            </a:r>
            <a:r>
              <a:rPr lang="hr-HR" dirty="0" smtClean="0">
                <a:latin typeface="+mj-lt"/>
              </a:rPr>
              <a:t>24,2% </a:t>
            </a:r>
            <a:r>
              <a:rPr lang="hr-HR" dirty="0">
                <a:latin typeface="+mj-lt"/>
              </a:rPr>
              <a:t>za </a:t>
            </a:r>
            <a:r>
              <a:rPr lang="hr-HR" dirty="0" smtClean="0">
                <a:latin typeface="+mj-lt"/>
              </a:rPr>
              <a:t>žene (za najmanje 1 depresivnu epizodu tijekom života)</a:t>
            </a:r>
            <a:endParaRPr lang="hr-HR" dirty="0" smtClean="0">
              <a:latin typeface="+mj-lt"/>
            </a:endParaRPr>
          </a:p>
          <a:p>
            <a:r>
              <a:rPr lang="hr-HR" dirty="0" smtClean="0">
                <a:latin typeface="+mj-lt"/>
              </a:rPr>
              <a:t>Bračni problemi; 25 </a:t>
            </a:r>
            <a:r>
              <a:rPr lang="hr-HR" dirty="0">
                <a:latin typeface="+mj-lt"/>
              </a:rPr>
              <a:t>puta veća vjerojatnost pojave poremećaja kod </a:t>
            </a:r>
            <a:r>
              <a:rPr lang="hr-HR" dirty="0" smtClean="0">
                <a:latin typeface="+mj-lt"/>
              </a:rPr>
              <a:t>žena</a:t>
            </a:r>
            <a:endParaRPr lang="hr-HR" dirty="0">
              <a:latin typeface="+mj-lt"/>
            </a:endParaRPr>
          </a:p>
          <a:p>
            <a:r>
              <a:rPr lang="hr-HR" dirty="0" smtClean="0">
                <a:latin typeface="+mj-lt"/>
              </a:rPr>
              <a:t>U 80</a:t>
            </a:r>
            <a:r>
              <a:rPr lang="hr-HR" dirty="0">
                <a:latin typeface="+mj-lt"/>
              </a:rPr>
              <a:t>% pacijenata </a:t>
            </a:r>
            <a:r>
              <a:rPr lang="hr-HR" dirty="0" smtClean="0">
                <a:latin typeface="+mj-lt"/>
              </a:rPr>
              <a:t>ponavljanje velike depresivne epizode</a:t>
            </a:r>
          </a:p>
          <a:p>
            <a:endParaRPr lang="hr-HR" dirty="0" smtClean="0">
              <a:latin typeface="+mj-lt"/>
            </a:endParaRPr>
          </a:p>
          <a:p>
            <a:r>
              <a:rPr lang="hr-HR" b="1" dirty="0" smtClean="0">
                <a:latin typeface="+mj-lt"/>
              </a:rPr>
              <a:t>Samoubojstvo</a:t>
            </a:r>
            <a:r>
              <a:rPr lang="hr-HR" dirty="0" smtClean="0">
                <a:latin typeface="+mj-lt"/>
              </a:rPr>
              <a:t>; najveći rizik: rastavljeni, oni s preminulim partnerom, oni koji žive sami u urbanom području, s obiteljskom povijesti samoubojstva, ako je osoba imala pokušaje samoozljeđivanja i suicida, s manje socijalnih veza i koji se procjenjuju kao teret drugima</a:t>
            </a:r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4503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Primjeri domaćih zadaća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Biblioterapija</a:t>
            </a:r>
            <a:endParaRPr lang="hr-HR" dirty="0" smtClean="0"/>
          </a:p>
          <a:p>
            <a:r>
              <a:rPr lang="hr-HR" dirty="0" smtClean="0"/>
              <a:t>Bilježenje misli i raspoloženja</a:t>
            </a:r>
          </a:p>
          <a:p>
            <a:r>
              <a:rPr lang="hr-HR" dirty="0" smtClean="0"/>
              <a:t>Kategoriziranje automatskih misli</a:t>
            </a:r>
          </a:p>
          <a:p>
            <a:r>
              <a:rPr lang="hr-HR" dirty="0" smtClean="0"/>
              <a:t>Ispunjavanje rasporeda aktivnosti</a:t>
            </a:r>
          </a:p>
          <a:p>
            <a:r>
              <a:rPr lang="hr-HR" dirty="0" smtClean="0"/>
              <a:t>Povećanje </a:t>
            </a:r>
            <a:r>
              <a:rPr lang="hr-HR" dirty="0" err="1" smtClean="0"/>
              <a:t>samopotkrepljivanja</a:t>
            </a:r>
            <a:endParaRPr lang="hr-HR" dirty="0" smtClean="0"/>
          </a:p>
          <a:p>
            <a:r>
              <a:rPr lang="hr-HR" dirty="0" smtClean="0"/>
              <a:t>Korištenje „vremena za ruminaciju”</a:t>
            </a:r>
          </a:p>
          <a:p>
            <a:r>
              <a:rPr lang="hr-HR" dirty="0" smtClean="0"/>
              <a:t>Vježbanje nagrađivanje sebe i drugih</a:t>
            </a:r>
          </a:p>
          <a:p>
            <a:r>
              <a:rPr lang="hr-HR" dirty="0" smtClean="0"/>
              <a:t>Vježbanje asertivnosti i socijalnih vještina</a:t>
            </a:r>
          </a:p>
        </p:txBody>
      </p:sp>
    </p:spTree>
    <p:extLst>
      <p:ext uri="{BB962C8B-B14F-4D97-AF65-F5344CB8AC3E}">
        <p14:creationId xmlns:p14="http://schemas.microsoft.com/office/powerpoint/2010/main" val="19955788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627784" y="3068960"/>
            <a:ext cx="8229600" cy="990600"/>
          </a:xfrm>
        </p:spPr>
        <p:txBody>
          <a:bodyPr/>
          <a:lstStyle/>
          <a:p>
            <a:r>
              <a:rPr lang="hr-HR" dirty="0" smtClean="0"/>
              <a:t>Hvala na pažnji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11086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Simptomi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>
                <a:latin typeface="+mj-lt"/>
              </a:rPr>
              <a:t>Velika depresivna epizoda </a:t>
            </a:r>
            <a:r>
              <a:rPr lang="hr-HR" dirty="0" smtClean="0">
                <a:latin typeface="+mj-lt"/>
              </a:rPr>
              <a:t>–barem </a:t>
            </a:r>
            <a:r>
              <a:rPr lang="hr-HR" dirty="0">
                <a:latin typeface="+mj-lt"/>
              </a:rPr>
              <a:t>pet simptoma </a:t>
            </a:r>
            <a:r>
              <a:rPr lang="hr-HR" dirty="0" smtClean="0">
                <a:latin typeface="+mj-lt"/>
              </a:rPr>
              <a:t>kontinuirano </a:t>
            </a:r>
            <a:r>
              <a:rPr lang="hr-HR" dirty="0">
                <a:latin typeface="+mj-lt"/>
              </a:rPr>
              <a:t>prisutno u periodu od dva tjedna</a:t>
            </a:r>
          </a:p>
          <a:p>
            <a:r>
              <a:rPr lang="hr-HR" dirty="0" smtClean="0">
                <a:latin typeface="+mj-lt"/>
              </a:rPr>
              <a:t>Dva glavna; jedan od njih mora biti:</a:t>
            </a:r>
            <a:endParaRPr lang="hr-HR" dirty="0">
              <a:latin typeface="+mj-lt"/>
            </a:endParaRPr>
          </a:p>
          <a:p>
            <a:pPr lvl="1"/>
            <a:r>
              <a:rPr lang="hr-HR" sz="2200" dirty="0">
                <a:latin typeface="+mj-lt"/>
              </a:rPr>
              <a:t>Depresivno raspoloženje većinu dana </a:t>
            </a:r>
          </a:p>
          <a:p>
            <a:pPr lvl="1"/>
            <a:r>
              <a:rPr lang="hr-HR" sz="2200" dirty="0" smtClean="0">
                <a:latin typeface="+mj-lt"/>
              </a:rPr>
              <a:t>Snižen </a:t>
            </a:r>
            <a:r>
              <a:rPr lang="hr-HR" sz="2200" dirty="0">
                <a:latin typeface="+mj-lt"/>
              </a:rPr>
              <a:t>interes i doživljavanje ugode u </a:t>
            </a:r>
            <a:r>
              <a:rPr lang="hr-HR" sz="2200" dirty="0" smtClean="0">
                <a:latin typeface="+mj-lt"/>
              </a:rPr>
              <a:t>većini aktivnosti</a:t>
            </a:r>
          </a:p>
          <a:p>
            <a:pPr marL="274320" lvl="1" indent="0">
              <a:buNone/>
            </a:pPr>
            <a:r>
              <a:rPr lang="hr-HR" sz="2200" dirty="0">
                <a:latin typeface="+mj-lt"/>
              </a:rPr>
              <a:t>+</a:t>
            </a:r>
          </a:p>
          <a:p>
            <a:pPr lvl="2"/>
            <a:r>
              <a:rPr lang="hr-HR" sz="1900" dirty="0">
                <a:latin typeface="+mj-lt"/>
              </a:rPr>
              <a:t>Značajan dobitak/gubitak težine ili </a:t>
            </a:r>
            <a:r>
              <a:rPr lang="hr-HR" sz="1900" dirty="0" smtClean="0">
                <a:latin typeface="+mj-lt"/>
              </a:rPr>
              <a:t>povećanje/smanjenje </a:t>
            </a:r>
            <a:r>
              <a:rPr lang="hr-HR" sz="1900" dirty="0">
                <a:latin typeface="+mj-lt"/>
              </a:rPr>
              <a:t>apetita</a:t>
            </a:r>
          </a:p>
          <a:p>
            <a:pPr lvl="2"/>
            <a:r>
              <a:rPr lang="hr-HR" sz="1900" dirty="0" err="1" smtClean="0">
                <a:latin typeface="+mj-lt"/>
              </a:rPr>
              <a:t>Insomnija</a:t>
            </a:r>
            <a:r>
              <a:rPr lang="hr-HR" sz="1900" dirty="0" smtClean="0">
                <a:latin typeface="+mj-lt"/>
              </a:rPr>
              <a:t>/</a:t>
            </a:r>
            <a:r>
              <a:rPr lang="hr-HR" sz="1900" dirty="0" err="1" smtClean="0">
                <a:latin typeface="+mj-lt"/>
              </a:rPr>
              <a:t>hipersomnija</a:t>
            </a:r>
            <a:endParaRPr lang="hr-HR" sz="1900" dirty="0">
              <a:latin typeface="+mj-lt"/>
            </a:endParaRPr>
          </a:p>
          <a:p>
            <a:pPr lvl="2"/>
            <a:r>
              <a:rPr lang="hr-HR" sz="1900" dirty="0">
                <a:latin typeface="+mj-lt"/>
              </a:rPr>
              <a:t>Psihomotorna </a:t>
            </a:r>
            <a:r>
              <a:rPr lang="hr-HR" sz="1900" dirty="0" smtClean="0">
                <a:latin typeface="+mj-lt"/>
              </a:rPr>
              <a:t>agitacija/retardacija</a:t>
            </a:r>
            <a:endParaRPr lang="hr-HR" sz="1900" dirty="0">
              <a:latin typeface="+mj-lt"/>
            </a:endParaRPr>
          </a:p>
          <a:p>
            <a:pPr lvl="2"/>
            <a:r>
              <a:rPr lang="hr-HR" sz="1900" dirty="0">
                <a:latin typeface="+mj-lt"/>
              </a:rPr>
              <a:t>Umor/gubitak </a:t>
            </a:r>
            <a:r>
              <a:rPr lang="hr-HR" sz="1900" dirty="0" smtClean="0">
                <a:latin typeface="+mj-lt"/>
              </a:rPr>
              <a:t>energije</a:t>
            </a:r>
            <a:endParaRPr lang="hr-HR" sz="1900" dirty="0">
              <a:latin typeface="+mj-lt"/>
            </a:endParaRPr>
          </a:p>
          <a:p>
            <a:pPr lvl="2"/>
            <a:r>
              <a:rPr lang="hr-HR" sz="1900" dirty="0">
                <a:latin typeface="+mj-lt"/>
              </a:rPr>
              <a:t>Osjećaj bezvrijednosti i pretjerane/neprimjerene </a:t>
            </a:r>
            <a:r>
              <a:rPr lang="hr-HR" sz="1900" dirty="0" smtClean="0">
                <a:latin typeface="+mj-lt"/>
              </a:rPr>
              <a:t>krivnje</a:t>
            </a:r>
            <a:endParaRPr lang="hr-HR" sz="1900" dirty="0">
              <a:latin typeface="+mj-lt"/>
            </a:endParaRPr>
          </a:p>
          <a:p>
            <a:pPr lvl="2"/>
            <a:r>
              <a:rPr lang="hr-HR" sz="1900" dirty="0">
                <a:latin typeface="+mj-lt"/>
              </a:rPr>
              <a:t>Smanjena sposobnost mišljenja i koncentracije, </a:t>
            </a:r>
            <a:r>
              <a:rPr lang="hr-HR" sz="1900" dirty="0" smtClean="0">
                <a:latin typeface="+mj-lt"/>
              </a:rPr>
              <a:t>neodlučnost</a:t>
            </a:r>
            <a:endParaRPr lang="hr-HR" sz="1900" dirty="0">
              <a:latin typeface="+mj-lt"/>
            </a:endParaRPr>
          </a:p>
          <a:p>
            <a:pPr lvl="2"/>
            <a:r>
              <a:rPr lang="hr-HR" sz="1900" dirty="0">
                <a:latin typeface="+mj-lt"/>
              </a:rPr>
              <a:t>Ponavljajuće misli o smrti, suicidalne misli sa i bez konkretnog plana za samoubojstvo, pokušaj(i) samoubojstva</a:t>
            </a:r>
          </a:p>
          <a:p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49715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12296"/>
          </a:xfrm>
        </p:spPr>
        <p:txBody>
          <a:bodyPr>
            <a:noAutofit/>
          </a:bodyPr>
          <a:lstStyle/>
          <a:p>
            <a:r>
              <a:rPr lang="hr-HR" sz="2000" b="1" dirty="0" err="1" smtClean="0"/>
              <a:t>Komorbiditet</a:t>
            </a:r>
            <a:r>
              <a:rPr lang="hr-HR" sz="2000" b="1" dirty="0" smtClean="0"/>
              <a:t>:</a:t>
            </a:r>
          </a:p>
          <a:p>
            <a:r>
              <a:rPr lang="hr-HR" sz="1800" dirty="0" err="1"/>
              <a:t>Aksiozni</a:t>
            </a:r>
            <a:r>
              <a:rPr lang="hr-HR" sz="1800" dirty="0"/>
              <a:t> poremećaji, </a:t>
            </a:r>
            <a:r>
              <a:rPr lang="hr-HR" sz="1800" dirty="0" smtClean="0"/>
              <a:t>PTSP</a:t>
            </a:r>
            <a:endParaRPr lang="hr-HR" sz="1800" dirty="0"/>
          </a:p>
          <a:p>
            <a:r>
              <a:rPr lang="hr-HR" sz="1800" dirty="0" smtClean="0"/>
              <a:t>Poremećaj ličnosti (iako </a:t>
            </a:r>
            <a:r>
              <a:rPr lang="hr-HR" sz="1800" dirty="0" err="1" smtClean="0"/>
              <a:t>dg.PL</a:t>
            </a:r>
            <a:r>
              <a:rPr lang="hr-HR" sz="1800" dirty="0" smtClean="0"/>
              <a:t>-a može biti nesigurna dok se depresija ne ublaži)</a:t>
            </a:r>
            <a:endParaRPr lang="hr-HR" sz="1800" dirty="0"/>
          </a:p>
          <a:p>
            <a:r>
              <a:rPr lang="hr-HR" sz="1800" dirty="0"/>
              <a:t>Bračni problemi</a:t>
            </a:r>
          </a:p>
          <a:p>
            <a:r>
              <a:rPr lang="hr-HR" sz="1800" dirty="0"/>
              <a:t>Invaliditet</a:t>
            </a:r>
          </a:p>
          <a:p>
            <a:r>
              <a:rPr lang="hr-HR" sz="1800" dirty="0"/>
              <a:t>Fizička bolest</a:t>
            </a:r>
          </a:p>
          <a:p>
            <a:r>
              <a:rPr lang="hr-HR" sz="1800" dirty="0"/>
              <a:t>Gubitak posla i </a:t>
            </a:r>
            <a:r>
              <a:rPr lang="hr-HR" sz="1800" dirty="0" smtClean="0"/>
              <a:t>statusa</a:t>
            </a:r>
          </a:p>
          <a:p>
            <a:endParaRPr lang="hr-HR" sz="1800" dirty="0" smtClean="0"/>
          </a:p>
          <a:p>
            <a:endParaRPr lang="hr-HR" sz="2000" dirty="0" smtClean="0"/>
          </a:p>
          <a:p>
            <a:endParaRPr lang="hr-HR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717031"/>
            <a:ext cx="4724400" cy="269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4134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9036496" cy="792088"/>
          </a:xfrm>
        </p:spPr>
        <p:txBody>
          <a:bodyPr>
            <a:noAutofit/>
          </a:bodyPr>
          <a:lstStyle/>
          <a:p>
            <a:r>
              <a:rPr lang="hr-HR" sz="3200" dirty="0" smtClean="0"/>
              <a:t>Razumijevanje depresije u bihevioralno kognitivnim terminima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6814" y="1139794"/>
            <a:ext cx="8435280" cy="2664296"/>
          </a:xfrm>
        </p:spPr>
        <p:txBody>
          <a:bodyPr>
            <a:normAutofit lnSpcReduction="10000"/>
          </a:bodyPr>
          <a:lstStyle/>
          <a:p>
            <a:r>
              <a:rPr lang="hr-HR" sz="2000" i="1" dirty="0" smtClean="0">
                <a:solidFill>
                  <a:schemeClr val="bg1">
                    <a:lumMod val="65000"/>
                  </a:schemeClr>
                </a:solidFill>
              </a:rPr>
              <a:t>Teorije su obrađene na 1. stupnju</a:t>
            </a:r>
          </a:p>
          <a:p>
            <a:r>
              <a:rPr lang="hr-HR" sz="2000" dirty="0" err="1" smtClean="0"/>
              <a:t>Fersterov</a:t>
            </a:r>
            <a:r>
              <a:rPr lang="hr-HR" sz="2000" dirty="0" smtClean="0"/>
              <a:t> </a:t>
            </a:r>
            <a:r>
              <a:rPr lang="hr-HR" sz="2000" dirty="0" err="1" smtClean="0"/>
              <a:t>operantni</a:t>
            </a:r>
            <a:r>
              <a:rPr lang="hr-HR" sz="2000" dirty="0" smtClean="0"/>
              <a:t> model; gubitak, smanjivanje ili nepostojanje nagrada</a:t>
            </a:r>
          </a:p>
          <a:p>
            <a:r>
              <a:rPr lang="hr-HR" sz="2000" dirty="0" smtClean="0"/>
              <a:t>BIHEVIORALNI FAKTORI</a:t>
            </a:r>
          </a:p>
          <a:p>
            <a:r>
              <a:rPr lang="hr-HR" sz="2000" b="1" dirty="0" smtClean="0"/>
              <a:t>Model bihevioralne aktivacija</a:t>
            </a:r>
            <a:r>
              <a:rPr lang="hr-HR" sz="2000" dirty="0" smtClean="0"/>
              <a:t>; funkcionalna analiza ponašanja za utvrđivanje održavanja i pojačavanja depresivnog ponašanja</a:t>
            </a:r>
          </a:p>
          <a:p>
            <a:pPr lvl="1"/>
            <a:r>
              <a:rPr lang="hr-HR" dirty="0" smtClean="0"/>
              <a:t>Naglašava predvidljivost i kontrolu ishoda povezanih s ponašanjem</a:t>
            </a:r>
          </a:p>
          <a:p>
            <a:pPr lvl="1"/>
            <a:r>
              <a:rPr lang="hr-HR" dirty="0" smtClean="0"/>
              <a:t>„Potrebno je bolje djelovati prije nego što se bolje osjećamo.</a:t>
            </a:r>
          </a:p>
          <a:p>
            <a:pPr lvl="1"/>
            <a:endParaRPr lang="hr-HR" dirty="0"/>
          </a:p>
        </p:txBody>
      </p:sp>
      <p:sp>
        <p:nvSpPr>
          <p:cNvPr id="4" name="TekstniOkvir 3"/>
          <p:cNvSpPr txBox="1"/>
          <p:nvPr/>
        </p:nvSpPr>
        <p:spPr>
          <a:xfrm>
            <a:off x="98863" y="3645024"/>
            <a:ext cx="835292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buFont typeface="Arial" pitchFamily="34" charset="0"/>
              <a:buChar char="•"/>
            </a:pPr>
            <a:r>
              <a:rPr lang="hr-HR" sz="2000" b="1" dirty="0"/>
              <a:t>Vještine rješavanja problema</a:t>
            </a:r>
            <a:r>
              <a:rPr lang="hr-HR" sz="2000" dirty="0"/>
              <a:t>; pomaganje klijentu na način da se </a:t>
            </a:r>
            <a:r>
              <a:rPr lang="hr-HR" sz="2000" dirty="0" smtClean="0"/>
              <a:t>frustracije gledaju </a:t>
            </a:r>
            <a:r>
              <a:rPr lang="hr-HR" sz="2000" dirty="0"/>
              <a:t>kao problemi koji se trebaju </a:t>
            </a:r>
            <a:r>
              <a:rPr lang="hr-HR" sz="2000" dirty="0" smtClean="0"/>
              <a:t>rješavati</a:t>
            </a:r>
          </a:p>
          <a:p>
            <a:pPr marL="285750" lvl="1" indent="-285750">
              <a:buFont typeface="Arial" pitchFamily="34" charset="0"/>
              <a:buChar char="•"/>
            </a:pPr>
            <a:endParaRPr lang="hr-HR" sz="2000" dirty="0" smtClean="0"/>
          </a:p>
          <a:p>
            <a:pPr marL="285750" lvl="1" indent="-285750">
              <a:buFont typeface="Arial" pitchFamily="34" charset="0"/>
              <a:buChar char="•"/>
            </a:pPr>
            <a:r>
              <a:rPr lang="hr-HR" sz="2000" dirty="0"/>
              <a:t>KOGNITIVNI </a:t>
            </a:r>
            <a:r>
              <a:rPr lang="hr-HR" sz="2000" dirty="0" smtClean="0"/>
              <a:t>FAKTORI</a:t>
            </a:r>
          </a:p>
          <a:p>
            <a:pPr marL="285750" lvl="1" indent="-285750">
              <a:buFont typeface="Arial" pitchFamily="34" charset="0"/>
              <a:buChar char="•"/>
            </a:pPr>
            <a:r>
              <a:rPr lang="hr-HR" sz="2000" dirty="0" smtClean="0"/>
              <a:t>Tri razine </a:t>
            </a:r>
            <a:r>
              <a:rPr lang="hr-HR" sz="2000" dirty="0"/>
              <a:t>kognitivnih </a:t>
            </a:r>
            <a:r>
              <a:rPr lang="hr-HR" sz="2000" dirty="0" smtClean="0"/>
              <a:t>distorzija: </a:t>
            </a:r>
            <a:r>
              <a:rPr lang="hr-HR" sz="2000" dirty="0" smtClean="0">
                <a:latin typeface="Candara" pitchFamily="34" charset="0"/>
              </a:rPr>
              <a:t>Negativne </a:t>
            </a:r>
            <a:r>
              <a:rPr lang="hr-HR" sz="2000" dirty="0" smtClean="0">
                <a:latin typeface="Candara" pitchFamily="34" charset="0"/>
              </a:rPr>
              <a:t>automatske misli, </a:t>
            </a:r>
            <a:r>
              <a:rPr lang="hr-HR" sz="2000" dirty="0" err="1" smtClean="0">
                <a:latin typeface="Candara" pitchFamily="34" charset="0"/>
              </a:rPr>
              <a:t>Disfunkcionalne</a:t>
            </a:r>
            <a:r>
              <a:rPr lang="hr-HR" sz="2000" dirty="0" smtClean="0">
                <a:latin typeface="Candara" pitchFamily="34" charset="0"/>
              </a:rPr>
              <a:t> pretpostavke, Negativne </a:t>
            </a:r>
            <a:r>
              <a:rPr lang="hr-HR" sz="2000" dirty="0">
                <a:latin typeface="Candara" pitchFamily="34" charset="0"/>
              </a:rPr>
              <a:t>sheme (Bazična vjerovanja</a:t>
            </a:r>
            <a:r>
              <a:rPr lang="hr-HR" sz="2000" dirty="0" smtClean="0">
                <a:latin typeface="Candara" pitchFamily="34" charset="0"/>
              </a:rPr>
              <a:t>)</a:t>
            </a:r>
          </a:p>
          <a:p>
            <a:pPr marL="285750" lvl="1" indent="-285750">
              <a:buFont typeface="Arial" pitchFamily="34" charset="0"/>
              <a:buChar char="•"/>
            </a:pPr>
            <a:r>
              <a:rPr lang="hr-HR" sz="2000" dirty="0" smtClean="0">
                <a:latin typeface="Candara" pitchFamily="34" charset="0"/>
              </a:rPr>
              <a:t> Negativna trijada (negativno viđenje sebe, okoline i budućnosti</a:t>
            </a:r>
          </a:p>
          <a:p>
            <a:pPr marL="0" lvl="1"/>
            <a:endParaRPr lang="hr-HR" sz="2000" dirty="0" smtClean="0">
              <a:latin typeface="Candara" pitchFamily="34" charset="0"/>
              <a:sym typeface="Wingdings" panose="05000000000000000000" pitchFamily="2" charset="2"/>
            </a:endParaRPr>
          </a:p>
          <a:p>
            <a:pPr marL="0" lvl="1"/>
            <a:r>
              <a:rPr lang="hr-HR" sz="2000" dirty="0" smtClean="0">
                <a:latin typeface="Candara" pitchFamily="34" charset="0"/>
                <a:sym typeface="Wingdings" panose="05000000000000000000" pitchFamily="2" charset="2"/>
              </a:rPr>
              <a:t>			</a:t>
            </a:r>
          </a:p>
          <a:p>
            <a:pPr marL="0" lvl="1"/>
            <a:r>
              <a:rPr lang="hr-HR" sz="2000" dirty="0">
                <a:latin typeface="Candara" pitchFamily="34" charset="0"/>
                <a:sym typeface="Wingdings" panose="05000000000000000000" pitchFamily="2" charset="2"/>
              </a:rPr>
              <a:t>	</a:t>
            </a:r>
            <a:r>
              <a:rPr lang="hr-HR" sz="2000" dirty="0" smtClean="0">
                <a:latin typeface="Candara" pitchFamily="34" charset="0"/>
                <a:sym typeface="Wingdings" panose="05000000000000000000" pitchFamily="2" charset="2"/>
              </a:rPr>
              <a:t>		</a:t>
            </a:r>
            <a:r>
              <a:rPr lang="hr-HR" sz="2000" dirty="0" err="1" smtClean="0">
                <a:latin typeface="Candara" pitchFamily="34" charset="0"/>
                <a:sym typeface="Wingdings" panose="05000000000000000000" pitchFamily="2" charset="2"/>
              </a:rPr>
              <a:t>Beckova</a:t>
            </a:r>
            <a:r>
              <a:rPr lang="hr-HR" sz="2000" dirty="0" smtClean="0">
                <a:latin typeface="Candara" pitchFamily="34" charset="0"/>
                <a:sym typeface="Wingdings" panose="05000000000000000000" pitchFamily="2" charset="2"/>
              </a:rPr>
              <a:t> kognitivna teorija</a:t>
            </a:r>
            <a:endParaRPr lang="hr-HR" sz="2000" dirty="0">
              <a:latin typeface="Candara" pitchFamily="34" charset="0"/>
            </a:endParaRPr>
          </a:p>
          <a:p>
            <a:pPr marL="285750" lvl="1" indent="-285750">
              <a:buFont typeface="Arial" pitchFamily="34" charset="0"/>
              <a:buChar char="•"/>
            </a:pPr>
            <a:endParaRPr lang="hr-HR" sz="2400" dirty="0"/>
          </a:p>
          <a:p>
            <a:pPr marL="285750" indent="-285750">
              <a:buFont typeface="Arial" pitchFamily="34" charset="0"/>
              <a:buChar char="•"/>
            </a:pPr>
            <a:endParaRPr lang="hr-HR" dirty="0"/>
          </a:p>
        </p:txBody>
      </p:sp>
      <p:sp>
        <p:nvSpPr>
          <p:cNvPr id="6" name="Lijeva vitičasta zagrada 5"/>
          <p:cNvSpPr/>
          <p:nvPr/>
        </p:nvSpPr>
        <p:spPr>
          <a:xfrm rot="16200000">
            <a:off x="3527884" y="2543950"/>
            <a:ext cx="648072" cy="691276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8964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200830"/>
              </p:ext>
            </p:extLst>
          </p:nvPr>
        </p:nvGraphicFramePr>
        <p:xfrm>
          <a:off x="457200" y="620713"/>
          <a:ext cx="8229600" cy="5856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Elipsa 5"/>
          <p:cNvSpPr/>
          <p:nvPr/>
        </p:nvSpPr>
        <p:spPr>
          <a:xfrm>
            <a:off x="5148064" y="2348880"/>
            <a:ext cx="648072" cy="625444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TekstniOkvir 6"/>
          <p:cNvSpPr txBox="1"/>
          <p:nvPr/>
        </p:nvSpPr>
        <p:spPr>
          <a:xfrm>
            <a:off x="5274539" y="3183760"/>
            <a:ext cx="172819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Negativne automatske misli</a:t>
            </a:r>
          </a:p>
          <a:p>
            <a:r>
              <a:rPr lang="hr-HR" sz="1400" dirty="0" smtClean="0">
                <a:solidFill>
                  <a:srgbClr val="FF0000"/>
                </a:solidFill>
              </a:rPr>
              <a:t>Opet ću napraviti budalu od sebe</a:t>
            </a:r>
            <a:endParaRPr lang="hr-HR" sz="1400" dirty="0">
              <a:solidFill>
                <a:srgbClr val="FF0000"/>
              </a:solidFill>
            </a:endParaRPr>
          </a:p>
        </p:txBody>
      </p:sp>
      <p:sp>
        <p:nvSpPr>
          <p:cNvPr id="8" name="Elipsa 7"/>
          <p:cNvSpPr/>
          <p:nvPr/>
        </p:nvSpPr>
        <p:spPr>
          <a:xfrm>
            <a:off x="6732240" y="1887950"/>
            <a:ext cx="927720" cy="921860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TekstniOkvir 8"/>
          <p:cNvSpPr txBox="1"/>
          <p:nvPr/>
        </p:nvSpPr>
        <p:spPr>
          <a:xfrm>
            <a:off x="6869786" y="2927876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Simptomi depresije</a:t>
            </a:r>
            <a:endParaRPr lang="hr-HR" dirty="0"/>
          </a:p>
        </p:txBody>
      </p:sp>
      <p:sp>
        <p:nvSpPr>
          <p:cNvPr id="10" name="Strelica zakrivljena gore 9"/>
          <p:cNvSpPr/>
          <p:nvPr/>
        </p:nvSpPr>
        <p:spPr>
          <a:xfrm rot="18934200" flipH="1">
            <a:off x="6620330" y="4011044"/>
            <a:ext cx="1410571" cy="714311"/>
          </a:xfrm>
          <a:prstGeom prst="curvedUp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1" name="Znak munje 10"/>
          <p:cNvSpPr/>
          <p:nvPr/>
        </p:nvSpPr>
        <p:spPr>
          <a:xfrm rot="20056654" flipH="1">
            <a:off x="2575511" y="1853833"/>
            <a:ext cx="902267" cy="1671911"/>
          </a:xfrm>
          <a:prstGeom prst="lightningBol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2" name="TekstniOkvir 11"/>
          <p:cNvSpPr txBox="1"/>
          <p:nvPr/>
        </p:nvSpPr>
        <p:spPr>
          <a:xfrm>
            <a:off x="1094838" y="2370624"/>
            <a:ext cx="207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 smtClean="0"/>
              <a:t>Kritični događaj</a:t>
            </a:r>
            <a:endParaRPr lang="hr-HR" b="1" i="1" dirty="0"/>
          </a:p>
        </p:txBody>
      </p:sp>
      <p:sp>
        <p:nvSpPr>
          <p:cNvPr id="13" name="TekstniOkvir 12"/>
          <p:cNvSpPr txBox="1"/>
          <p:nvPr/>
        </p:nvSpPr>
        <p:spPr>
          <a:xfrm>
            <a:off x="5339080" y="5281487"/>
            <a:ext cx="40574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Bihevioralni </a:t>
            </a:r>
            <a:endParaRPr lang="hr-H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Kognitivni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Afektivni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Somatski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Motivacijski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</p:txBody>
      </p:sp>
      <p:sp>
        <p:nvSpPr>
          <p:cNvPr id="14" name="TekstniOkvir 13"/>
          <p:cNvSpPr txBox="1"/>
          <p:nvPr/>
        </p:nvSpPr>
        <p:spPr>
          <a:xfrm>
            <a:off x="611560" y="54868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Kognitivni model depresije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33273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Tretman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hr-HR" dirty="0" smtClean="0">
                <a:latin typeface="+mj-lt"/>
              </a:rPr>
              <a:t>Procjena; </a:t>
            </a:r>
            <a:r>
              <a:rPr lang="hr-HR" sz="1800" dirty="0" smtClean="0">
                <a:latin typeface="+mj-lt"/>
              </a:rPr>
              <a:t>Testovi i intervju, Evaluacija rizika od samoubojstva, Razmatranje lijekova</a:t>
            </a:r>
            <a:endParaRPr lang="hr-HR" sz="1800" dirty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hr-HR" dirty="0" smtClean="0">
                <a:latin typeface="+mj-lt"/>
              </a:rPr>
              <a:t>Upoznavanje </a:t>
            </a:r>
            <a:r>
              <a:rPr lang="hr-HR" dirty="0">
                <a:latin typeface="+mj-lt"/>
              </a:rPr>
              <a:t>s tretmanom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latin typeface="+mj-lt"/>
              </a:rPr>
              <a:t>Utvrđivanje ciljeva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latin typeface="+mj-lt"/>
              </a:rPr>
              <a:t>Bihevioralna </a:t>
            </a:r>
            <a:r>
              <a:rPr lang="hr-HR" dirty="0" smtClean="0">
                <a:latin typeface="+mj-lt"/>
              </a:rPr>
              <a:t>aktivacija i dr. bihevioralne tehnike</a:t>
            </a:r>
            <a:endParaRPr lang="hr-HR" dirty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latin typeface="+mj-lt"/>
              </a:rPr>
              <a:t>Kognitivne intervencije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latin typeface="+mj-lt"/>
              </a:rPr>
              <a:t>Cijepljenje protiv budućih depresivnih epizoda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latin typeface="+mj-lt"/>
              </a:rPr>
              <a:t>Prorjeđivanje terapije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latin typeface="+mj-lt"/>
              </a:rPr>
              <a:t>Tretman ojačavanja</a:t>
            </a:r>
            <a:endParaRPr lang="en-US" dirty="0">
              <a:latin typeface="+mj-lt"/>
            </a:endParaRPr>
          </a:p>
          <a:p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95715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1.Procjena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5328592"/>
          </a:xfrm>
        </p:spPr>
        <p:txBody>
          <a:bodyPr>
            <a:normAutofit fontScale="85000" lnSpcReduction="20000"/>
          </a:bodyPr>
          <a:lstStyle/>
          <a:p>
            <a:r>
              <a:rPr lang="hr-HR" dirty="0">
                <a:latin typeface="+mj-lt"/>
              </a:rPr>
              <a:t>Testovi i klinički </a:t>
            </a:r>
            <a:r>
              <a:rPr lang="hr-HR" dirty="0" smtClean="0">
                <a:latin typeface="+mj-lt"/>
              </a:rPr>
              <a:t>intervju</a:t>
            </a:r>
          </a:p>
          <a:p>
            <a:r>
              <a:rPr lang="hr-HR" sz="1900" dirty="0" err="1" smtClean="0">
                <a:latin typeface="+mj-lt"/>
              </a:rPr>
              <a:t>Beckov</a:t>
            </a:r>
            <a:r>
              <a:rPr lang="hr-HR" sz="1900" dirty="0" smtClean="0">
                <a:latin typeface="+mj-lt"/>
              </a:rPr>
              <a:t> inventar depresije (BDI- II)</a:t>
            </a:r>
            <a:endParaRPr lang="hr-HR" sz="1900" dirty="0">
              <a:latin typeface="+mj-lt"/>
            </a:endParaRPr>
          </a:p>
          <a:p>
            <a:r>
              <a:rPr lang="hr-HR" sz="1900" dirty="0" err="1" smtClean="0">
                <a:latin typeface="+mj-lt"/>
              </a:rPr>
              <a:t>Beckov</a:t>
            </a:r>
            <a:r>
              <a:rPr lang="hr-HR" sz="1900" dirty="0" smtClean="0">
                <a:latin typeface="+mj-lt"/>
              </a:rPr>
              <a:t> </a:t>
            </a:r>
            <a:r>
              <a:rPr lang="hr-HR" sz="1900" dirty="0">
                <a:latin typeface="+mj-lt"/>
              </a:rPr>
              <a:t>inventar </a:t>
            </a:r>
            <a:r>
              <a:rPr lang="hr-HR" sz="1900" dirty="0" smtClean="0">
                <a:latin typeface="+mj-lt"/>
              </a:rPr>
              <a:t>anksioznosti (BAI)</a:t>
            </a:r>
            <a:endParaRPr lang="hr-HR" sz="1900" dirty="0">
              <a:latin typeface="+mj-lt"/>
            </a:endParaRPr>
          </a:p>
          <a:p>
            <a:r>
              <a:rPr lang="hr-HR" sz="1900" dirty="0" smtClean="0">
                <a:latin typeface="+mj-lt"/>
              </a:rPr>
              <a:t>Brzi </a:t>
            </a:r>
            <a:r>
              <a:rPr lang="hr-HR" sz="1900" dirty="0">
                <a:latin typeface="+mj-lt"/>
              </a:rPr>
              <a:t>inventar depresivne </a:t>
            </a:r>
            <a:r>
              <a:rPr lang="hr-HR" sz="1900" dirty="0" err="1">
                <a:latin typeface="+mj-lt"/>
              </a:rPr>
              <a:t>simpomatologije</a:t>
            </a:r>
            <a:r>
              <a:rPr lang="hr-HR" sz="1900" dirty="0">
                <a:latin typeface="+mj-lt"/>
              </a:rPr>
              <a:t> – </a:t>
            </a:r>
            <a:r>
              <a:rPr lang="hr-HR" sz="1900" dirty="0" err="1">
                <a:latin typeface="+mj-lt"/>
              </a:rPr>
              <a:t>samoprocjena</a:t>
            </a:r>
            <a:r>
              <a:rPr lang="hr-HR" sz="1900" dirty="0">
                <a:latin typeface="+mj-lt"/>
              </a:rPr>
              <a:t> (QUIDS-SR16</a:t>
            </a:r>
            <a:r>
              <a:rPr lang="hr-HR" sz="1900" dirty="0" smtClean="0">
                <a:latin typeface="+mj-lt"/>
              </a:rPr>
              <a:t>)</a:t>
            </a:r>
            <a:endParaRPr lang="hr-HR" sz="1900" dirty="0">
              <a:latin typeface="+mj-lt"/>
            </a:endParaRPr>
          </a:p>
          <a:p>
            <a:r>
              <a:rPr lang="hr-HR" sz="1900" dirty="0" err="1">
                <a:latin typeface="+mj-lt"/>
              </a:rPr>
              <a:t>Beckova</a:t>
            </a:r>
            <a:r>
              <a:rPr lang="hr-HR" sz="1900" dirty="0">
                <a:latin typeface="+mj-lt"/>
              </a:rPr>
              <a:t> skala za suicidalne misli (BSSI)</a:t>
            </a:r>
          </a:p>
          <a:p>
            <a:r>
              <a:rPr lang="hr-HR" sz="1900" dirty="0" err="1">
                <a:latin typeface="+mj-lt"/>
              </a:rPr>
              <a:t>Beckova</a:t>
            </a:r>
            <a:r>
              <a:rPr lang="hr-HR" sz="1900" dirty="0">
                <a:latin typeface="+mj-lt"/>
              </a:rPr>
              <a:t> skala </a:t>
            </a:r>
            <a:r>
              <a:rPr lang="hr-HR" sz="1900" dirty="0" smtClean="0">
                <a:latin typeface="+mj-lt"/>
              </a:rPr>
              <a:t>očaja</a:t>
            </a:r>
          </a:p>
          <a:p>
            <a:pPr>
              <a:buFont typeface="Wingdings" pitchFamily="2" charset="2"/>
              <a:buChar char="§"/>
            </a:pPr>
            <a:endParaRPr lang="hr-HR" sz="1900" dirty="0">
              <a:latin typeface="+mj-lt"/>
            </a:endParaRPr>
          </a:p>
          <a:p>
            <a:r>
              <a:rPr lang="hr-HR" dirty="0" smtClean="0">
                <a:latin typeface="+mj-lt"/>
              </a:rPr>
              <a:t>Procjena depresije pomoću obrasca </a:t>
            </a:r>
            <a:r>
              <a:rPr lang="hr-HR" sz="1900" dirty="0" smtClean="0">
                <a:latin typeface="+mj-lt"/>
              </a:rPr>
              <a:t>(</a:t>
            </a:r>
            <a:r>
              <a:rPr lang="hr-HR" sz="1800" dirty="0" err="1">
                <a:latin typeface="+mj-lt"/>
              </a:rPr>
              <a:t>Leahy</a:t>
            </a:r>
            <a:r>
              <a:rPr lang="hr-HR" sz="1800" dirty="0">
                <a:latin typeface="+mj-lt"/>
              </a:rPr>
              <a:t>, R. L., </a:t>
            </a:r>
            <a:r>
              <a:rPr lang="hr-HR" sz="1800" dirty="0" err="1">
                <a:latin typeface="+mj-lt"/>
              </a:rPr>
              <a:t>Holland</a:t>
            </a:r>
            <a:r>
              <a:rPr lang="hr-HR" sz="1800" dirty="0">
                <a:latin typeface="+mj-lt"/>
              </a:rPr>
              <a:t>, S. J. i </a:t>
            </a:r>
            <a:r>
              <a:rPr lang="hr-HR" sz="1800" dirty="0" err="1">
                <a:latin typeface="+mj-lt"/>
              </a:rPr>
              <a:t>McGinn</a:t>
            </a:r>
            <a:r>
              <a:rPr lang="hr-HR" sz="1800" dirty="0">
                <a:latin typeface="+mj-lt"/>
              </a:rPr>
              <a:t>, L. K. (2014). Planovi tretmana i intervencije za depresiju i anksiozne poremećaje.  Jastrebarsko: Naklada Slap</a:t>
            </a:r>
            <a:r>
              <a:rPr lang="hr-HR" sz="1800" dirty="0" smtClean="0">
                <a:latin typeface="+mj-lt"/>
              </a:rPr>
              <a:t>.)</a:t>
            </a:r>
            <a:endParaRPr lang="hr-HR" sz="1800" dirty="0">
              <a:latin typeface="+mj-lt"/>
            </a:endParaRPr>
          </a:p>
          <a:p>
            <a:endParaRPr lang="hr-HR" sz="1800" dirty="0">
              <a:latin typeface="+mj-lt"/>
            </a:endParaRPr>
          </a:p>
          <a:p>
            <a:r>
              <a:rPr lang="hr-HR" dirty="0" smtClean="0">
                <a:latin typeface="+mj-lt"/>
              </a:rPr>
              <a:t>Detaljan intervju na naglaskom </a:t>
            </a:r>
            <a:r>
              <a:rPr lang="hr-HR" dirty="0">
                <a:latin typeface="+mj-lt"/>
              </a:rPr>
              <a:t>na prisutnost ranijih depresivnih i maničnih </a:t>
            </a:r>
            <a:r>
              <a:rPr lang="hr-HR" dirty="0" smtClean="0">
                <a:latin typeface="+mj-lt"/>
              </a:rPr>
              <a:t>epizoda, misli </a:t>
            </a:r>
            <a:r>
              <a:rPr lang="hr-HR" dirty="0">
                <a:latin typeface="+mj-lt"/>
              </a:rPr>
              <a:t>o samoubojstvu i suicidalna </a:t>
            </a:r>
            <a:r>
              <a:rPr lang="hr-HR" dirty="0" smtClean="0">
                <a:latin typeface="+mj-lt"/>
              </a:rPr>
              <a:t>ponašanja, zloupotreba </a:t>
            </a:r>
            <a:r>
              <a:rPr lang="hr-HR" dirty="0" err="1">
                <a:latin typeface="+mj-lt"/>
              </a:rPr>
              <a:t>psihoaktivnih</a:t>
            </a:r>
            <a:r>
              <a:rPr lang="hr-HR" dirty="0">
                <a:latin typeface="+mj-lt"/>
              </a:rPr>
              <a:t> </a:t>
            </a:r>
            <a:r>
              <a:rPr lang="hr-HR" dirty="0" smtClean="0">
                <a:latin typeface="+mj-lt"/>
              </a:rPr>
              <a:t>tvari, anksioznost </a:t>
            </a:r>
            <a:r>
              <a:rPr lang="hr-HR" dirty="0">
                <a:latin typeface="+mj-lt"/>
              </a:rPr>
              <a:t>ili drugi </a:t>
            </a:r>
            <a:r>
              <a:rPr lang="hr-HR" dirty="0" smtClean="0">
                <a:latin typeface="+mj-lt"/>
              </a:rPr>
              <a:t>poremećaji, bračni sukobi, precipitirajući stresori/događaji, zdravstvene </a:t>
            </a:r>
            <a:r>
              <a:rPr lang="hr-HR" dirty="0">
                <a:latin typeface="+mj-lt"/>
              </a:rPr>
              <a:t>teškoće (medicinski </a:t>
            </a:r>
            <a:r>
              <a:rPr lang="hr-HR" dirty="0" smtClean="0">
                <a:latin typeface="+mj-lt"/>
              </a:rPr>
              <a:t>faktori), trenutačni </a:t>
            </a:r>
            <a:r>
              <a:rPr lang="hr-HR" dirty="0">
                <a:latin typeface="+mj-lt"/>
              </a:rPr>
              <a:t>rizik od </a:t>
            </a:r>
            <a:r>
              <a:rPr lang="hr-HR" dirty="0" smtClean="0">
                <a:latin typeface="+mj-lt"/>
              </a:rPr>
              <a:t>samoubojstva, pojava </a:t>
            </a:r>
            <a:r>
              <a:rPr lang="hr-HR" dirty="0">
                <a:latin typeface="+mj-lt"/>
              </a:rPr>
              <a:t>i trajanje trenutačne depresivne epizode, prisutni </a:t>
            </a:r>
            <a:r>
              <a:rPr lang="hr-HR" dirty="0" smtClean="0">
                <a:latin typeface="+mj-lt"/>
              </a:rPr>
              <a:t>simptomi</a:t>
            </a:r>
          </a:p>
          <a:p>
            <a:endParaRPr lang="hr-HR" dirty="0" smtClean="0">
              <a:latin typeface="+mj-lt"/>
            </a:endParaRPr>
          </a:p>
          <a:p>
            <a:r>
              <a:rPr lang="hr-HR" dirty="0" smtClean="0">
                <a:latin typeface="+mj-lt"/>
              </a:rPr>
              <a:t> </a:t>
            </a:r>
            <a:r>
              <a:rPr lang="hr-HR" dirty="0" smtClean="0">
                <a:latin typeface="+mj-lt"/>
              </a:rPr>
              <a:t>Evaluacija </a:t>
            </a:r>
            <a:r>
              <a:rPr lang="hr-HR" dirty="0">
                <a:latin typeface="+mj-lt"/>
              </a:rPr>
              <a:t>rizika od </a:t>
            </a:r>
            <a:r>
              <a:rPr lang="hr-HR" dirty="0" smtClean="0">
                <a:latin typeface="+mj-lt"/>
              </a:rPr>
              <a:t>samoubojstva</a:t>
            </a:r>
            <a:endParaRPr lang="hr-HR" dirty="0">
              <a:latin typeface="+mj-lt"/>
            </a:endParaRPr>
          </a:p>
          <a:p>
            <a:pPr lvl="1"/>
            <a:endParaRPr lang="hr-HR" sz="2200" dirty="0">
              <a:latin typeface="+mj-lt"/>
            </a:endParaRPr>
          </a:p>
          <a:p>
            <a:r>
              <a:rPr lang="hr-HR" dirty="0">
                <a:latin typeface="+mj-lt"/>
              </a:rPr>
              <a:t>Razmatranje </a:t>
            </a:r>
            <a:r>
              <a:rPr lang="hr-HR" dirty="0" smtClean="0">
                <a:latin typeface="+mj-lt"/>
              </a:rPr>
              <a:t>lijekova</a:t>
            </a:r>
            <a:endParaRPr lang="hr-HR" dirty="0">
              <a:latin typeface="+mj-lt"/>
            </a:endParaRPr>
          </a:p>
          <a:p>
            <a:pPr marL="0" indent="0">
              <a:buNone/>
            </a:pPr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41378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2. Upoznavanje s tretmanom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err="1" smtClean="0">
                <a:latin typeface="+mj-lt"/>
              </a:rPr>
              <a:t>Psihoedukacija</a:t>
            </a:r>
            <a:endParaRPr lang="hr-HR" dirty="0" smtClean="0">
              <a:latin typeface="+mj-lt"/>
            </a:endParaRPr>
          </a:p>
          <a:p>
            <a:r>
              <a:rPr lang="hr-HR" dirty="0" smtClean="0">
                <a:latin typeface="+mj-lt"/>
              </a:rPr>
              <a:t>Pojasniti i nekoliko modela depresije i naglasiti da se oni međusobno ne isključuju</a:t>
            </a:r>
          </a:p>
          <a:p>
            <a:pPr lvl="1"/>
            <a:r>
              <a:rPr lang="hr-HR" dirty="0" smtClean="0">
                <a:latin typeface="+mj-lt"/>
              </a:rPr>
              <a:t>Usmjeravanje na pojašnjavanje potkrepljenja, vještina i aktivaciju (bihevioralno), negativnih pristranosti u mišljenju i standardima </a:t>
            </a:r>
            <a:r>
              <a:rPr lang="hr-HR" dirty="0" err="1" smtClean="0">
                <a:latin typeface="+mj-lt"/>
              </a:rPr>
              <a:t>perfekcionizma</a:t>
            </a:r>
            <a:r>
              <a:rPr lang="hr-HR" dirty="0" smtClean="0">
                <a:latin typeface="+mj-lt"/>
              </a:rPr>
              <a:t> (kognitivno) kao i važnosti </a:t>
            </a:r>
            <a:r>
              <a:rPr lang="hr-HR" dirty="0" err="1" smtClean="0">
                <a:latin typeface="+mj-lt"/>
              </a:rPr>
              <a:t>interpersonalnih</a:t>
            </a:r>
            <a:r>
              <a:rPr lang="hr-HR" dirty="0" smtClean="0">
                <a:latin typeface="+mj-lt"/>
              </a:rPr>
              <a:t> i bioloških čimbenika</a:t>
            </a:r>
          </a:p>
          <a:p>
            <a:r>
              <a:rPr lang="hr-HR" dirty="0" smtClean="0">
                <a:latin typeface="+mj-lt"/>
              </a:rPr>
              <a:t>Pružiti klijentu uvid u konceptualizaciju slučaja i plan tretmana</a:t>
            </a:r>
          </a:p>
          <a:p>
            <a:endParaRPr lang="hr-HR" dirty="0">
              <a:latin typeface="+mj-lt"/>
            </a:endParaRPr>
          </a:p>
          <a:p>
            <a:pPr marL="0" indent="0">
              <a:buNone/>
            </a:pPr>
            <a:r>
              <a:rPr lang="hr-HR" sz="4000" dirty="0" smtClean="0">
                <a:latin typeface="+mj-lt"/>
              </a:rPr>
              <a:t>3. Utvrđivanje ciljeva</a:t>
            </a:r>
          </a:p>
          <a:p>
            <a:r>
              <a:rPr lang="hr-HR" dirty="0" smtClean="0">
                <a:latin typeface="+mj-lt"/>
              </a:rPr>
              <a:t>Stalno upućivanje na </a:t>
            </a:r>
            <a:r>
              <a:rPr lang="hr-HR" dirty="0" err="1" smtClean="0">
                <a:latin typeface="+mj-lt"/>
              </a:rPr>
              <a:t>proaktivni</a:t>
            </a:r>
            <a:r>
              <a:rPr lang="hr-HR" dirty="0" smtClean="0">
                <a:latin typeface="+mj-lt"/>
              </a:rPr>
              <a:t> stav prema budućnosti</a:t>
            </a:r>
          </a:p>
          <a:p>
            <a:r>
              <a:rPr lang="hr-HR" dirty="0" smtClean="0">
                <a:latin typeface="+mj-lt"/>
              </a:rPr>
              <a:t>Kratkoročni (odlazak na kavu), dugoročni (gubitak tjelesne težine) i dublji ciljevi (svrhe života; </a:t>
            </a:r>
            <a:r>
              <a:rPr lang="hr-HR" dirty="0" err="1" smtClean="0">
                <a:latin typeface="+mj-lt"/>
              </a:rPr>
              <a:t>pronalazk</a:t>
            </a:r>
            <a:r>
              <a:rPr lang="hr-HR" dirty="0" smtClean="0">
                <a:latin typeface="+mj-lt"/>
              </a:rPr>
              <a:t> partnera)</a:t>
            </a:r>
          </a:p>
          <a:p>
            <a:pPr marL="0" indent="0">
              <a:buNone/>
            </a:pPr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163376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snoća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asnoć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1652</TotalTime>
  <Words>1589</Words>
  <Application>Microsoft Office PowerPoint</Application>
  <PresentationFormat>Prikaz na zaslonu (4:3)</PresentationFormat>
  <Paragraphs>225</Paragraphs>
  <Slides>21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21</vt:i4>
      </vt:variant>
    </vt:vector>
  </HeadingPairs>
  <TitlesOfParts>
    <vt:vector size="26" baseType="lpstr">
      <vt:lpstr>Arial</vt:lpstr>
      <vt:lpstr>Baskerville Old Face</vt:lpstr>
      <vt:lpstr>Candara</vt:lpstr>
      <vt:lpstr>Wingdings</vt:lpstr>
      <vt:lpstr>Jasnoća</vt:lpstr>
      <vt:lpstr>Bihevioralno kognitivni tretman depresije</vt:lpstr>
      <vt:lpstr>Depresija; osnovni podaci</vt:lpstr>
      <vt:lpstr>Simptomi</vt:lpstr>
      <vt:lpstr>PowerPoint prezentacija</vt:lpstr>
      <vt:lpstr>Razumijevanje depresije u bihevioralno kognitivnim terminima</vt:lpstr>
      <vt:lpstr>PowerPoint prezentacija</vt:lpstr>
      <vt:lpstr>Tretman</vt:lpstr>
      <vt:lpstr>1.Procjena</vt:lpstr>
      <vt:lpstr>2. Upoznavanje s tretmanom</vt:lpstr>
      <vt:lpstr>4. Bihevioralna aktivacija</vt:lpstr>
      <vt:lpstr>Druge bihevioralne tehnike za depresiju</vt:lpstr>
      <vt:lpstr>PowerPoint prezentacija</vt:lpstr>
      <vt:lpstr>5. Kognitivne intervencije</vt:lpstr>
      <vt:lpstr>6. Cijepljenje protiv budućih depresivnih epizoda</vt:lpstr>
      <vt:lpstr>8. Tretman ojačavanja</vt:lpstr>
      <vt:lpstr>Otkrivanje i otklanjanje problema u terapiji</vt:lpstr>
      <vt:lpstr>PowerPoint prezentacija</vt:lpstr>
      <vt:lpstr>PowerPoint prezentacija</vt:lpstr>
      <vt:lpstr>Mogući ciljevi</vt:lpstr>
      <vt:lpstr>Primjeri domaćih zadaća</vt:lpstr>
      <vt:lpstr>Hvala na pažnji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Bihevioralno kognitivni tretman depresije</dc:title>
  <dc:creator>Blazic</dc:creator>
  <cp:lastModifiedBy>Barbara Blažić</cp:lastModifiedBy>
  <cp:revision>29</cp:revision>
  <dcterms:created xsi:type="dcterms:W3CDTF">2020-02-01T17:33:52Z</dcterms:created>
  <dcterms:modified xsi:type="dcterms:W3CDTF">2020-02-04T08:55:34Z</dcterms:modified>
</cp:coreProperties>
</file>