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79" r:id="rId3"/>
    <p:sldId id="281" r:id="rId4"/>
    <p:sldId id="282" r:id="rId5"/>
    <p:sldId id="276" r:id="rId6"/>
    <p:sldId id="261" r:id="rId7"/>
    <p:sldId id="260" r:id="rId8"/>
    <p:sldId id="262" r:id="rId9"/>
    <p:sldId id="264" r:id="rId10"/>
    <p:sldId id="265" r:id="rId11"/>
    <p:sldId id="258" r:id="rId12"/>
    <p:sldId id="266" r:id="rId13"/>
    <p:sldId id="267" r:id="rId14"/>
    <p:sldId id="283" r:id="rId15"/>
    <p:sldId id="268" r:id="rId16"/>
    <p:sldId id="284" r:id="rId17"/>
    <p:sldId id="269" r:id="rId18"/>
    <p:sldId id="270" r:id="rId19"/>
    <p:sldId id="271" r:id="rId20"/>
    <p:sldId id="277" r:id="rId21"/>
    <p:sldId id="272" r:id="rId22"/>
    <p:sldId id="273" r:id="rId23"/>
    <p:sldId id="278" r:id="rId24"/>
    <p:sldId id="27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F4996-28B0-4270-B60E-83C9312DAFBF}" type="doc">
      <dgm:prSet loTypeId="urn:microsoft.com/office/officeart/2005/8/layout/arrow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40DF602-637D-4212-908F-D846DF57B814}">
      <dgm:prSet phldrT="[Text]" custT="1"/>
      <dgm:spPr/>
      <dgm:t>
        <a:bodyPr/>
        <a:lstStyle/>
        <a:p>
          <a:r>
            <a:rPr lang="hr-HR" sz="1600" b="1" dirty="0" smtClean="0"/>
            <a:t>rana</a:t>
          </a:r>
          <a:r>
            <a:rPr lang="hr-HR" sz="1600" b="0" dirty="0" smtClean="0"/>
            <a:t> </a:t>
          </a:r>
          <a:r>
            <a:rPr lang="hr-HR" sz="1800" b="1" dirty="0" smtClean="0"/>
            <a:t>iskustva</a:t>
          </a:r>
        </a:p>
        <a:p>
          <a:r>
            <a:rPr lang="hr-HR" sz="1800" b="0" i="1" dirty="0" smtClean="0"/>
            <a:t>(stidljivo dijete, maltretiranje s strane vršnjaka)</a:t>
          </a:r>
          <a:endParaRPr lang="hr-HR" sz="1800" b="0" i="1" dirty="0"/>
        </a:p>
      </dgm:t>
    </dgm:pt>
    <dgm:pt modelId="{4E5EB613-D323-460F-9FD7-189860C2211A}" type="parTrans" cxnId="{CC3DE56F-0C39-446A-AC95-0835FC6A43BB}">
      <dgm:prSet/>
      <dgm:spPr/>
      <dgm:t>
        <a:bodyPr/>
        <a:lstStyle/>
        <a:p>
          <a:endParaRPr lang="hr-HR"/>
        </a:p>
      </dgm:t>
    </dgm:pt>
    <dgm:pt modelId="{F603D0EA-D587-4EBF-8F64-88D0A46DE172}" type="sibTrans" cxnId="{CC3DE56F-0C39-446A-AC95-0835FC6A43BB}">
      <dgm:prSet/>
      <dgm:spPr/>
      <dgm:t>
        <a:bodyPr/>
        <a:lstStyle/>
        <a:p>
          <a:endParaRPr lang="hr-HR"/>
        </a:p>
      </dgm:t>
    </dgm:pt>
    <dgm:pt modelId="{3884731B-AD11-4A4B-B0D8-CDB3258605BF}">
      <dgm:prSet phldrT="[Text]" custT="1"/>
      <dgm:spPr/>
      <dgm:t>
        <a:bodyPr/>
        <a:lstStyle/>
        <a:p>
          <a:r>
            <a:rPr lang="hr-HR" sz="1800" b="1" dirty="0" smtClean="0"/>
            <a:t>formiranje disfunkcionalnih pretpostavki </a:t>
          </a:r>
        </a:p>
        <a:p>
          <a:r>
            <a:rPr lang="hr-HR" sz="1800" i="1" dirty="0" smtClean="0"/>
            <a:t>(„Drugi su bolji od mene.”)</a:t>
          </a:r>
          <a:endParaRPr lang="hr-HR" sz="1800" i="1" dirty="0"/>
        </a:p>
      </dgm:t>
    </dgm:pt>
    <dgm:pt modelId="{8D740B43-AD5E-498B-B34A-77C7EA35AA94}" type="parTrans" cxnId="{7E2F609A-02AB-4AF6-8AF5-07D237C6ACAF}">
      <dgm:prSet/>
      <dgm:spPr/>
      <dgm:t>
        <a:bodyPr/>
        <a:lstStyle/>
        <a:p>
          <a:endParaRPr lang="hr-HR"/>
        </a:p>
      </dgm:t>
    </dgm:pt>
    <dgm:pt modelId="{B3436667-8270-4380-9054-FBB080E74683}" type="sibTrans" cxnId="{7E2F609A-02AB-4AF6-8AF5-07D237C6ACAF}">
      <dgm:prSet/>
      <dgm:spPr/>
      <dgm:t>
        <a:bodyPr/>
        <a:lstStyle/>
        <a:p>
          <a:endParaRPr lang="hr-HR"/>
        </a:p>
      </dgm:t>
    </dgm:pt>
    <dgm:pt modelId="{1DBBF398-B1A1-4057-BC76-E137C5F1FF0C}">
      <dgm:prSet phldrT="[Text]" custT="1"/>
      <dgm:spPr/>
      <dgm:t>
        <a:bodyPr/>
        <a:lstStyle/>
        <a:p>
          <a:r>
            <a:rPr lang="hr-HR" sz="1800" b="1" dirty="0" smtClean="0"/>
            <a:t>aktivirane pretpostavke</a:t>
          </a:r>
        </a:p>
      </dgm:t>
    </dgm:pt>
    <dgm:pt modelId="{95ACDF6E-0832-4BB6-9DBD-910E66234CE3}" type="parTrans" cxnId="{E49B69BB-542F-46AC-B7A5-C4A51910EC9A}">
      <dgm:prSet/>
      <dgm:spPr/>
      <dgm:t>
        <a:bodyPr/>
        <a:lstStyle/>
        <a:p>
          <a:endParaRPr lang="hr-HR"/>
        </a:p>
      </dgm:t>
    </dgm:pt>
    <dgm:pt modelId="{21EFE946-2069-465E-B4AA-6CC7CCC90C7E}" type="sibTrans" cxnId="{E49B69BB-542F-46AC-B7A5-C4A51910EC9A}">
      <dgm:prSet/>
      <dgm:spPr/>
      <dgm:t>
        <a:bodyPr/>
        <a:lstStyle/>
        <a:p>
          <a:endParaRPr lang="hr-HR"/>
        </a:p>
      </dgm:t>
    </dgm:pt>
    <dgm:pt modelId="{B742442A-205D-4EB7-967E-253B8AAF1B81}">
      <dgm:prSet custT="1"/>
      <dgm:spPr/>
      <dgm:t>
        <a:bodyPr/>
        <a:lstStyle/>
        <a:p>
          <a:r>
            <a:rPr lang="hr-HR" sz="1800" b="1" dirty="0" smtClean="0"/>
            <a:t>negativne automatske misli</a:t>
          </a:r>
        </a:p>
        <a:p>
          <a:r>
            <a:rPr lang="hr-HR" sz="1800" i="1" dirty="0" smtClean="0"/>
            <a:t>(„Napravit ču budalu od sebe.”</a:t>
          </a:r>
          <a:r>
            <a:rPr lang="hr-HR" sz="1800" b="1" i="0" dirty="0" smtClean="0"/>
            <a:t>)</a:t>
          </a:r>
          <a:endParaRPr lang="hr-HR" sz="1800" b="1" i="0" dirty="0"/>
        </a:p>
      </dgm:t>
    </dgm:pt>
    <dgm:pt modelId="{A5092639-7328-4EDF-9BE2-01FF266F85FF}" type="parTrans" cxnId="{980B4BB7-4C99-47C4-9FDE-8656F9CED7F2}">
      <dgm:prSet/>
      <dgm:spPr/>
      <dgm:t>
        <a:bodyPr/>
        <a:lstStyle/>
        <a:p>
          <a:endParaRPr lang="hr-HR"/>
        </a:p>
      </dgm:t>
    </dgm:pt>
    <dgm:pt modelId="{12077431-CE4B-472D-834D-4F97AC14088B}" type="sibTrans" cxnId="{980B4BB7-4C99-47C4-9FDE-8656F9CED7F2}">
      <dgm:prSet/>
      <dgm:spPr/>
      <dgm:t>
        <a:bodyPr/>
        <a:lstStyle/>
        <a:p>
          <a:endParaRPr lang="hr-HR"/>
        </a:p>
      </dgm:t>
    </dgm:pt>
    <dgm:pt modelId="{957CEE6D-964E-45E0-85C6-ED84566CFFF2}">
      <dgm:prSet phldrT="[Text]" custT="1"/>
      <dgm:spPr/>
      <dgm:t>
        <a:bodyPr/>
        <a:lstStyle/>
        <a:p>
          <a:r>
            <a:rPr lang="hr-HR" sz="1800" b="1" dirty="0" smtClean="0"/>
            <a:t>simptomi depresije</a:t>
          </a:r>
          <a:endParaRPr lang="hr-HR" sz="1800" b="1" dirty="0"/>
        </a:p>
      </dgm:t>
    </dgm:pt>
    <dgm:pt modelId="{DB49B7C8-484A-447C-861F-07943C739538}" type="parTrans" cxnId="{00BA57A7-A8A1-4608-BAE5-BEB827C4D73A}">
      <dgm:prSet/>
      <dgm:spPr/>
      <dgm:t>
        <a:bodyPr/>
        <a:lstStyle/>
        <a:p>
          <a:endParaRPr lang="hr-HR"/>
        </a:p>
      </dgm:t>
    </dgm:pt>
    <dgm:pt modelId="{C589D085-0720-4B96-8330-D5B357586BCD}" type="sibTrans" cxnId="{00BA57A7-A8A1-4608-BAE5-BEB827C4D73A}">
      <dgm:prSet/>
      <dgm:spPr/>
      <dgm:t>
        <a:bodyPr/>
        <a:lstStyle/>
        <a:p>
          <a:endParaRPr lang="hr-HR"/>
        </a:p>
      </dgm:t>
    </dgm:pt>
    <dgm:pt modelId="{FCB2858B-3C61-4730-823C-B64392103EEA}">
      <dgm:prSet phldrT="[Text]" custScaleX="112689" custScaleY="28916" custLinFactNeighborX="12234" custLinFactNeighborY="-34996"/>
      <dgm:spPr/>
      <dgm:t>
        <a:bodyPr/>
        <a:lstStyle/>
        <a:p>
          <a:endParaRPr lang="hr-HR"/>
        </a:p>
      </dgm:t>
    </dgm:pt>
    <dgm:pt modelId="{26EE0110-591E-45DC-AF1B-A2B552A9DC00}" type="parTrans" cxnId="{931B169F-48B3-4452-B980-04D95866F164}">
      <dgm:prSet/>
      <dgm:spPr/>
      <dgm:t>
        <a:bodyPr/>
        <a:lstStyle/>
        <a:p>
          <a:endParaRPr lang="hr-HR"/>
        </a:p>
      </dgm:t>
    </dgm:pt>
    <dgm:pt modelId="{7A80B0C6-A366-47D0-9A8A-D6701BD4EF82}" type="sibTrans" cxnId="{931B169F-48B3-4452-B980-04D95866F164}">
      <dgm:prSet/>
      <dgm:spPr/>
      <dgm:t>
        <a:bodyPr/>
        <a:lstStyle/>
        <a:p>
          <a:endParaRPr lang="hr-HR"/>
        </a:p>
      </dgm:t>
    </dgm:pt>
    <dgm:pt modelId="{2A1EDE87-D74C-4774-8FD8-EB5C0E78796A}" type="pres">
      <dgm:prSet presAssocID="{EE7F4996-28B0-4270-B60E-83C9312DAFBF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E4903AC-96D6-4DAE-9130-2ACC7E14F247}" type="pres">
      <dgm:prSet presAssocID="{EE7F4996-28B0-4270-B60E-83C9312DAFBF}" presName="arrow" presStyleLbl="bgShp" presStyleIdx="0" presStyleCnt="1" custLinFactNeighborX="-577" custLinFactNeighborY="-10140"/>
      <dgm:spPr/>
    </dgm:pt>
    <dgm:pt modelId="{B41D9CCE-8DFD-40A3-9C6E-418C7D0BD073}" type="pres">
      <dgm:prSet presAssocID="{EE7F4996-28B0-4270-B60E-83C9312DAFBF}" presName="arrowDiagram5" presStyleCnt="0"/>
      <dgm:spPr/>
    </dgm:pt>
    <dgm:pt modelId="{B2935845-40DF-4527-84D2-843D00DB0FBA}" type="pres">
      <dgm:prSet presAssocID="{C40DF602-637D-4212-908F-D846DF57B814}" presName="bullet5a" presStyleLbl="node1" presStyleIdx="0" presStyleCnt="5"/>
      <dgm:spPr/>
    </dgm:pt>
    <dgm:pt modelId="{13011D93-2F5B-4D4D-98F2-CF2CA4ED44FB}" type="pres">
      <dgm:prSet presAssocID="{C40DF602-637D-4212-908F-D846DF57B814}" presName="textBox5a" presStyleLbl="revTx" presStyleIdx="0" presStyleCnt="5" custScaleX="259920" custLinFactNeighborX="7253" custLinFactNeighborY="708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A971A9-F3BD-415D-9A49-D9EC3A20E7E1}" type="pres">
      <dgm:prSet presAssocID="{3884731B-AD11-4A4B-B0D8-CDB3258605BF}" presName="bullet5b" presStyleLbl="node1" presStyleIdx="1" presStyleCnt="5"/>
      <dgm:spPr/>
    </dgm:pt>
    <dgm:pt modelId="{B8828DF2-25DE-45CD-ADB4-5667E5176C45}" type="pres">
      <dgm:prSet presAssocID="{3884731B-AD11-4A4B-B0D8-CDB3258605BF}" presName="textBox5b" presStyleLbl="revTx" presStyleIdx="1" presStyleCnt="5" custScaleX="185025" custScaleY="42103" custLinFactNeighborX="24884" custLinFactNeighborY="-2020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329B0C4-419C-44D2-B8F3-473056855F5C}" type="pres">
      <dgm:prSet presAssocID="{1DBBF398-B1A1-4057-BC76-E137C5F1FF0C}" presName="bullet5c" presStyleLbl="node1" presStyleIdx="2" presStyleCnt="5"/>
      <dgm:spPr/>
    </dgm:pt>
    <dgm:pt modelId="{203A8134-F085-4ACF-8B99-4119C9E3E3D0}" type="pres">
      <dgm:prSet presAssocID="{1DBBF398-B1A1-4057-BC76-E137C5F1FF0C}" presName="textBox5c" presStyleLbl="revTx" presStyleIdx="2" presStyleCnt="5" custScaleX="112689" custScaleY="28916" custLinFactNeighborX="4888" custLinFactNeighborY="-3158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5C34D0-60D8-4E9D-8F21-6A45623EFD33}" type="pres">
      <dgm:prSet presAssocID="{B742442A-205D-4EB7-967E-253B8AAF1B81}" presName="bullet5d" presStyleLbl="node1" presStyleIdx="3" presStyleCnt="5"/>
      <dgm:spPr/>
    </dgm:pt>
    <dgm:pt modelId="{510D4AC1-7F67-4BB3-AEFA-7746BBD65594}" type="pres">
      <dgm:prSet presAssocID="{B742442A-205D-4EB7-967E-253B8AAF1B81}" presName="textBox5d" presStyleLbl="revTx" presStyleIdx="3" presStyleCnt="5" custScaleX="120186" custScaleY="23968" custLinFactNeighborX="1659" custLinFactNeighborY="-3309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99D976-3C44-4152-90AA-20B54B7B34F6}" type="pres">
      <dgm:prSet presAssocID="{957CEE6D-964E-45E0-85C6-ED84566CFFF2}" presName="bullet5e" presStyleLbl="node1" presStyleIdx="4" presStyleCnt="5"/>
      <dgm:spPr/>
    </dgm:pt>
    <dgm:pt modelId="{F68B317C-EA9A-4D12-8133-DBA065D18B3D}" type="pres">
      <dgm:prSet presAssocID="{957CEE6D-964E-45E0-85C6-ED84566CFFF2}" presName="textBox5e" presStyleLbl="revTx" presStyleIdx="4" presStyleCnt="5" custScaleX="112689" custScaleY="18670" custLinFactNeighborX="2524" custLinFactNeighborY="-337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E2F609A-02AB-4AF6-8AF5-07D237C6ACAF}" srcId="{EE7F4996-28B0-4270-B60E-83C9312DAFBF}" destId="{3884731B-AD11-4A4B-B0D8-CDB3258605BF}" srcOrd="1" destOrd="0" parTransId="{8D740B43-AD5E-498B-B34A-77C7EA35AA94}" sibTransId="{B3436667-8270-4380-9054-FBB080E74683}"/>
    <dgm:cxn modelId="{00BA57A7-A8A1-4608-BAE5-BEB827C4D73A}" srcId="{EE7F4996-28B0-4270-B60E-83C9312DAFBF}" destId="{957CEE6D-964E-45E0-85C6-ED84566CFFF2}" srcOrd="4" destOrd="0" parTransId="{DB49B7C8-484A-447C-861F-07943C739538}" sibTransId="{C589D085-0720-4B96-8330-D5B357586BCD}"/>
    <dgm:cxn modelId="{8E700898-43EB-4F9C-B795-5F63401C796F}" type="presOf" srcId="{C40DF602-637D-4212-908F-D846DF57B814}" destId="{13011D93-2F5B-4D4D-98F2-CF2CA4ED44FB}" srcOrd="0" destOrd="0" presId="urn:microsoft.com/office/officeart/2005/8/layout/arrow2"/>
    <dgm:cxn modelId="{1069232F-EA2B-4C8F-B6C2-14CC19771489}" type="presOf" srcId="{EE7F4996-28B0-4270-B60E-83C9312DAFBF}" destId="{2A1EDE87-D74C-4774-8FD8-EB5C0E78796A}" srcOrd="0" destOrd="0" presId="urn:microsoft.com/office/officeart/2005/8/layout/arrow2"/>
    <dgm:cxn modelId="{B672CBAB-2CD3-4DC2-B35E-AADA3279E737}" type="presOf" srcId="{3884731B-AD11-4A4B-B0D8-CDB3258605BF}" destId="{B8828DF2-25DE-45CD-ADB4-5667E5176C45}" srcOrd="0" destOrd="0" presId="urn:microsoft.com/office/officeart/2005/8/layout/arrow2"/>
    <dgm:cxn modelId="{E49B69BB-542F-46AC-B7A5-C4A51910EC9A}" srcId="{EE7F4996-28B0-4270-B60E-83C9312DAFBF}" destId="{1DBBF398-B1A1-4057-BC76-E137C5F1FF0C}" srcOrd="2" destOrd="0" parTransId="{95ACDF6E-0832-4BB6-9DBD-910E66234CE3}" sibTransId="{21EFE946-2069-465E-B4AA-6CC7CCC90C7E}"/>
    <dgm:cxn modelId="{980B4BB7-4C99-47C4-9FDE-8656F9CED7F2}" srcId="{EE7F4996-28B0-4270-B60E-83C9312DAFBF}" destId="{B742442A-205D-4EB7-967E-253B8AAF1B81}" srcOrd="3" destOrd="0" parTransId="{A5092639-7328-4EDF-9BE2-01FF266F85FF}" sibTransId="{12077431-CE4B-472D-834D-4F97AC14088B}"/>
    <dgm:cxn modelId="{A890B67A-B983-4003-AE53-9778BE7841AD}" type="presOf" srcId="{957CEE6D-964E-45E0-85C6-ED84566CFFF2}" destId="{F68B317C-EA9A-4D12-8133-DBA065D18B3D}" srcOrd="0" destOrd="0" presId="urn:microsoft.com/office/officeart/2005/8/layout/arrow2"/>
    <dgm:cxn modelId="{5FE5284C-8FD2-48D7-9849-DD956C8248C5}" type="presOf" srcId="{1DBBF398-B1A1-4057-BC76-E137C5F1FF0C}" destId="{203A8134-F085-4ACF-8B99-4119C9E3E3D0}" srcOrd="0" destOrd="0" presId="urn:microsoft.com/office/officeart/2005/8/layout/arrow2"/>
    <dgm:cxn modelId="{CC3DE56F-0C39-446A-AC95-0835FC6A43BB}" srcId="{EE7F4996-28B0-4270-B60E-83C9312DAFBF}" destId="{C40DF602-637D-4212-908F-D846DF57B814}" srcOrd="0" destOrd="0" parTransId="{4E5EB613-D323-460F-9FD7-189860C2211A}" sibTransId="{F603D0EA-D587-4EBF-8F64-88D0A46DE172}"/>
    <dgm:cxn modelId="{FCFFC90D-878F-4AF5-ABE7-22A90264B244}" type="presOf" srcId="{B742442A-205D-4EB7-967E-253B8AAF1B81}" destId="{510D4AC1-7F67-4BB3-AEFA-7746BBD65594}" srcOrd="0" destOrd="0" presId="urn:microsoft.com/office/officeart/2005/8/layout/arrow2"/>
    <dgm:cxn modelId="{931B169F-48B3-4452-B980-04D95866F164}" srcId="{EE7F4996-28B0-4270-B60E-83C9312DAFBF}" destId="{FCB2858B-3C61-4730-823C-B64392103EEA}" srcOrd="5" destOrd="0" parTransId="{26EE0110-591E-45DC-AF1B-A2B552A9DC00}" sibTransId="{7A80B0C6-A366-47D0-9A8A-D6701BD4EF82}"/>
    <dgm:cxn modelId="{CBAF65C5-821E-4F47-8D27-DCE9C2975128}" type="presParOf" srcId="{2A1EDE87-D74C-4774-8FD8-EB5C0E78796A}" destId="{4E4903AC-96D6-4DAE-9130-2ACC7E14F247}" srcOrd="0" destOrd="0" presId="urn:microsoft.com/office/officeart/2005/8/layout/arrow2"/>
    <dgm:cxn modelId="{9005EE86-16C4-4697-9CBC-9017E0A5EF85}" type="presParOf" srcId="{2A1EDE87-D74C-4774-8FD8-EB5C0E78796A}" destId="{B41D9CCE-8DFD-40A3-9C6E-418C7D0BD073}" srcOrd="1" destOrd="0" presId="urn:microsoft.com/office/officeart/2005/8/layout/arrow2"/>
    <dgm:cxn modelId="{20E242D0-CB86-41CA-AB72-7DD65FCDEF9B}" type="presParOf" srcId="{B41D9CCE-8DFD-40A3-9C6E-418C7D0BD073}" destId="{B2935845-40DF-4527-84D2-843D00DB0FBA}" srcOrd="0" destOrd="0" presId="urn:microsoft.com/office/officeart/2005/8/layout/arrow2"/>
    <dgm:cxn modelId="{34180B8F-94D2-43B5-BF91-26AA0F766104}" type="presParOf" srcId="{B41D9CCE-8DFD-40A3-9C6E-418C7D0BD073}" destId="{13011D93-2F5B-4D4D-98F2-CF2CA4ED44FB}" srcOrd="1" destOrd="0" presId="urn:microsoft.com/office/officeart/2005/8/layout/arrow2"/>
    <dgm:cxn modelId="{7DF39EB2-4B85-4751-8DCB-B79FFDE4A877}" type="presParOf" srcId="{B41D9CCE-8DFD-40A3-9C6E-418C7D0BD073}" destId="{0EA971A9-F3BD-415D-9A49-D9EC3A20E7E1}" srcOrd="2" destOrd="0" presId="urn:microsoft.com/office/officeart/2005/8/layout/arrow2"/>
    <dgm:cxn modelId="{6AC23C44-3DCF-4AC0-9686-DB0225E9C1CE}" type="presParOf" srcId="{B41D9CCE-8DFD-40A3-9C6E-418C7D0BD073}" destId="{B8828DF2-25DE-45CD-ADB4-5667E5176C45}" srcOrd="3" destOrd="0" presId="urn:microsoft.com/office/officeart/2005/8/layout/arrow2"/>
    <dgm:cxn modelId="{4BF405F5-9302-463F-AB8C-DCBC4132254C}" type="presParOf" srcId="{B41D9CCE-8DFD-40A3-9C6E-418C7D0BD073}" destId="{3329B0C4-419C-44D2-B8F3-473056855F5C}" srcOrd="4" destOrd="0" presId="urn:microsoft.com/office/officeart/2005/8/layout/arrow2"/>
    <dgm:cxn modelId="{0A69305C-C0F2-411E-94CA-D99DE9E46282}" type="presParOf" srcId="{B41D9CCE-8DFD-40A3-9C6E-418C7D0BD073}" destId="{203A8134-F085-4ACF-8B99-4119C9E3E3D0}" srcOrd="5" destOrd="0" presId="urn:microsoft.com/office/officeart/2005/8/layout/arrow2"/>
    <dgm:cxn modelId="{8C328391-B94B-434D-89BF-89487294EE79}" type="presParOf" srcId="{B41D9CCE-8DFD-40A3-9C6E-418C7D0BD073}" destId="{DB5C34D0-60D8-4E9D-8F21-6A45623EFD33}" srcOrd="6" destOrd="0" presId="urn:microsoft.com/office/officeart/2005/8/layout/arrow2"/>
    <dgm:cxn modelId="{44A6C769-0970-4AF3-9178-1E67FCD880C1}" type="presParOf" srcId="{B41D9CCE-8DFD-40A3-9C6E-418C7D0BD073}" destId="{510D4AC1-7F67-4BB3-AEFA-7746BBD65594}" srcOrd="7" destOrd="0" presId="urn:microsoft.com/office/officeart/2005/8/layout/arrow2"/>
    <dgm:cxn modelId="{54BBC528-BC9C-4C91-8C34-300F9D334887}" type="presParOf" srcId="{B41D9CCE-8DFD-40A3-9C6E-418C7D0BD073}" destId="{A399D976-3C44-4152-90AA-20B54B7B34F6}" srcOrd="8" destOrd="0" presId="urn:microsoft.com/office/officeart/2005/8/layout/arrow2"/>
    <dgm:cxn modelId="{E7648D97-897D-4934-8226-D1FA4EBCE7D7}" type="presParOf" srcId="{B41D9CCE-8DFD-40A3-9C6E-418C7D0BD073}" destId="{F68B317C-EA9A-4D12-8133-DBA065D18B3D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903AC-96D6-4DAE-9130-2ACC7E14F247}">
      <dsp:nvSpPr>
        <dsp:cNvPr id="0" name=""/>
        <dsp:cNvSpPr/>
      </dsp:nvSpPr>
      <dsp:spPr>
        <a:xfrm>
          <a:off x="-54682" y="0"/>
          <a:ext cx="8618852" cy="538678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935845-40DF-4527-84D2-843D00DB0FBA}">
      <dsp:nvSpPr>
        <dsp:cNvPr id="0" name=""/>
        <dsp:cNvSpPr/>
      </dsp:nvSpPr>
      <dsp:spPr>
        <a:xfrm>
          <a:off x="794274" y="4238857"/>
          <a:ext cx="198233" cy="19823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011D93-2F5B-4D4D-98F2-CF2CA4ED44FB}">
      <dsp:nvSpPr>
        <dsp:cNvPr id="0" name=""/>
        <dsp:cNvSpPr/>
      </dsp:nvSpPr>
      <dsp:spPr>
        <a:xfrm>
          <a:off x="72478" y="4428794"/>
          <a:ext cx="2934677" cy="1282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040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rana</a:t>
          </a:r>
          <a:r>
            <a:rPr lang="hr-HR" sz="1600" b="0" kern="1200" dirty="0" smtClean="0"/>
            <a:t> </a:t>
          </a:r>
          <a:r>
            <a:rPr lang="hr-HR" sz="1800" b="1" kern="1200" dirty="0" smtClean="0"/>
            <a:t>iskustva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1" kern="1200" dirty="0" smtClean="0"/>
            <a:t>(stidljivo dijete, maltretiranje s strane vršnjaka)</a:t>
          </a:r>
          <a:endParaRPr lang="hr-HR" sz="1800" b="0" i="1" kern="1200" dirty="0"/>
        </a:p>
      </dsp:txBody>
      <dsp:txXfrm>
        <a:off x="72478" y="4428794"/>
        <a:ext cx="2934677" cy="1282054"/>
      </dsp:txXfrm>
    </dsp:sp>
    <dsp:sp modelId="{0EA971A9-F3BD-415D-9A49-D9EC3A20E7E1}">
      <dsp:nvSpPr>
        <dsp:cNvPr id="0" name=""/>
        <dsp:cNvSpPr/>
      </dsp:nvSpPr>
      <dsp:spPr>
        <a:xfrm>
          <a:off x="1867321" y="3207827"/>
          <a:ext cx="310278" cy="31027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828DF2-25DE-45CD-ADB4-5667E5176C45}">
      <dsp:nvSpPr>
        <dsp:cNvPr id="0" name=""/>
        <dsp:cNvSpPr/>
      </dsp:nvSpPr>
      <dsp:spPr>
        <a:xfrm>
          <a:off x="1770244" y="3560402"/>
          <a:ext cx="2647207" cy="950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1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formiranje disfunkcionalnih pretpostavki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(„Drugi su bolji od mene.”)</a:t>
          </a:r>
          <a:endParaRPr lang="hr-HR" sz="1800" i="1" kern="1200" dirty="0"/>
        </a:p>
      </dsp:txBody>
      <dsp:txXfrm>
        <a:off x="1770244" y="3560402"/>
        <a:ext cx="2647207" cy="950290"/>
      </dsp:txXfrm>
    </dsp:sp>
    <dsp:sp modelId="{3329B0C4-419C-44D2-B8F3-473056855F5C}">
      <dsp:nvSpPr>
        <dsp:cNvPr id="0" name=""/>
        <dsp:cNvSpPr/>
      </dsp:nvSpPr>
      <dsp:spPr>
        <a:xfrm>
          <a:off x="3246338" y="2385804"/>
          <a:ext cx="413704" cy="4137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3A8134-F085-4ACF-8B99-4119C9E3E3D0}">
      <dsp:nvSpPr>
        <dsp:cNvPr id="0" name=""/>
        <dsp:cNvSpPr/>
      </dsp:nvSpPr>
      <dsp:spPr>
        <a:xfrm>
          <a:off x="3428962" y="2712358"/>
          <a:ext cx="1874512" cy="8753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214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aktivirane pretpostavke</a:t>
          </a:r>
        </a:p>
      </dsp:txBody>
      <dsp:txXfrm>
        <a:off x="3428962" y="2712358"/>
        <a:ext cx="1874512" cy="875394"/>
      </dsp:txXfrm>
    </dsp:sp>
    <dsp:sp modelId="{DB5C34D0-60D8-4E9D-8F21-6A45623EFD33}">
      <dsp:nvSpPr>
        <dsp:cNvPr id="0" name=""/>
        <dsp:cNvSpPr/>
      </dsp:nvSpPr>
      <dsp:spPr>
        <a:xfrm>
          <a:off x="4849444" y="1743699"/>
          <a:ext cx="534368" cy="5343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0D4AC1-7F67-4BB3-AEFA-7746BBD65594}">
      <dsp:nvSpPr>
        <dsp:cNvPr id="0" name=""/>
        <dsp:cNvSpPr/>
      </dsp:nvSpPr>
      <dsp:spPr>
        <a:xfrm>
          <a:off x="4971246" y="2188345"/>
          <a:ext cx="2071730" cy="865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151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negativne automatske misli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(„Napravit ču budalu od sebe.”</a:t>
          </a:r>
          <a:r>
            <a:rPr lang="hr-HR" sz="1800" b="1" i="0" kern="1200" dirty="0" smtClean="0"/>
            <a:t>)</a:t>
          </a:r>
          <a:endParaRPr lang="hr-HR" sz="1800" b="1" i="0" kern="1200" dirty="0"/>
        </a:p>
      </dsp:txBody>
      <dsp:txXfrm>
        <a:off x="4971246" y="2188345"/>
        <a:ext cx="2071730" cy="865039"/>
      </dsp:txXfrm>
    </dsp:sp>
    <dsp:sp modelId="{A399D976-3C44-4152-90AA-20B54B7B34F6}">
      <dsp:nvSpPr>
        <dsp:cNvPr id="0" name=""/>
        <dsp:cNvSpPr/>
      </dsp:nvSpPr>
      <dsp:spPr>
        <a:xfrm>
          <a:off x="6499954" y="1314911"/>
          <a:ext cx="680889" cy="6808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8B317C-EA9A-4D12-8133-DBA065D18B3D}">
      <dsp:nvSpPr>
        <dsp:cNvPr id="0" name=""/>
        <dsp:cNvSpPr/>
      </dsp:nvSpPr>
      <dsp:spPr>
        <a:xfrm>
          <a:off x="6731034" y="1931059"/>
          <a:ext cx="1942499" cy="740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789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simptomi depresije</a:t>
          </a:r>
          <a:endParaRPr lang="hr-HR" sz="1800" b="1" kern="1200" dirty="0"/>
        </a:p>
      </dsp:txBody>
      <dsp:txXfrm>
        <a:off x="6731034" y="1931059"/>
        <a:ext cx="1942499" cy="740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739425"/>
            <a:ext cx="8229600" cy="1931831"/>
          </a:xfrm>
        </p:spPr>
        <p:txBody>
          <a:bodyPr>
            <a:normAutofit fontScale="90000"/>
          </a:bodyPr>
          <a:lstStyle/>
          <a:p>
            <a:r>
              <a:rPr lang="sl-SI" sz="6000" dirty="0" err="1"/>
              <a:t>Bkt</a:t>
            </a:r>
            <a:r>
              <a:rPr lang="sl-SI" sz="6000" dirty="0"/>
              <a:t> depresije</a:t>
            </a:r>
            <a:br>
              <a:rPr lang="sl-SI" sz="6000" dirty="0"/>
            </a:br>
            <a:r>
              <a:rPr lang="sl-SI" sz="4000" dirty="0" err="1"/>
              <a:t>preporuke</a:t>
            </a:r>
            <a:r>
              <a:rPr lang="sl-SI" sz="4000" dirty="0"/>
              <a:t> za </a:t>
            </a:r>
            <a:r>
              <a:rPr lang="sl-SI" sz="4000" dirty="0" err="1"/>
              <a:t>procjenu</a:t>
            </a:r>
            <a:r>
              <a:rPr lang="sl-SI" sz="4000" dirty="0"/>
              <a:t> i </a:t>
            </a:r>
            <a:r>
              <a:rPr lang="sl-SI" sz="4000" dirty="0" err="1"/>
              <a:t>tretman</a:t>
            </a:r>
            <a:r>
              <a:rPr lang="sl-SI" sz="4000" dirty="0"/>
              <a:t/>
            </a:r>
            <a:br>
              <a:rPr lang="sl-SI" sz="4000" dirty="0"/>
            </a:br>
            <a:r>
              <a:rPr lang="sl-SI" sz="4000" dirty="0" err="1"/>
              <a:t>Otkrivanje</a:t>
            </a:r>
            <a:r>
              <a:rPr lang="sl-SI" sz="4000" dirty="0"/>
              <a:t> i </a:t>
            </a:r>
            <a:r>
              <a:rPr lang="sl-SI" sz="4000" dirty="0" err="1"/>
              <a:t>otklanjanje</a:t>
            </a:r>
            <a:r>
              <a:rPr lang="sl-SI" sz="4000" dirty="0"/>
              <a:t> problema u terapiji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l-SI" sz="3200" dirty="0"/>
              <a:t>Tina Rehberger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3944" y="1184856"/>
            <a:ext cx="104190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Preuzeto</a:t>
            </a:r>
            <a:r>
              <a:rPr lang="sl-SI" sz="2000" dirty="0">
                <a:latin typeface="Calibri" panose="020F0502020204030204" pitchFamily="34" charset="0"/>
                <a:cs typeface="Calibri" panose="020F0502020204030204" pitchFamily="34" charset="0"/>
              </a:rPr>
              <a:t> iz:</a:t>
            </a:r>
          </a:p>
          <a:p>
            <a:pPr algn="just"/>
            <a:r>
              <a:rPr lang="sl-SI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Leahy</a:t>
            </a:r>
            <a:r>
              <a:rPr lang="sl-SI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R. L., Holland, S. J. i </a:t>
            </a:r>
            <a:r>
              <a:rPr lang="sl-SI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McGinn</a:t>
            </a:r>
            <a:r>
              <a:rPr lang="sl-SI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L. K. (2014). </a:t>
            </a:r>
            <a:r>
              <a:rPr lang="sl-SI" sz="2000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Planovi</a:t>
            </a:r>
            <a:r>
              <a:rPr lang="sl-SI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tretmana</a:t>
            </a:r>
            <a:r>
              <a:rPr lang="sl-SI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intervencije za </a:t>
            </a:r>
            <a:r>
              <a:rPr lang="sl-SI" sz="2000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depresiju</a:t>
            </a:r>
            <a:r>
              <a:rPr lang="sl-SI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sl-SI" sz="2000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anksiozne</a:t>
            </a:r>
            <a:r>
              <a:rPr lang="sl-SI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poremećaje</a:t>
            </a:r>
            <a:r>
              <a:rPr lang="sl-SI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sl-SI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Jastrebarsko</a:t>
            </a:r>
            <a:r>
              <a:rPr lang="sl-SI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Naklada Slap. </a:t>
            </a:r>
            <a:r>
              <a:rPr lang="sl-SI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(2. </a:t>
            </a:r>
            <a:r>
              <a:rPr lang="sl-SI" sz="20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poglavlje</a:t>
            </a:r>
            <a:r>
              <a:rPr lang="sl-SI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str. 32 – 63)	</a:t>
            </a:r>
          </a:p>
          <a:p>
            <a:pPr algn="just"/>
            <a:endParaRPr lang="sl-SI" dirty="0"/>
          </a:p>
          <a:p>
            <a:endParaRPr lang="sl-SI" dirty="0"/>
          </a:p>
          <a:p>
            <a:r>
              <a:rPr lang="sl-SI" sz="2400" b="1" dirty="0"/>
              <a:t>6. </a:t>
            </a:r>
            <a:r>
              <a:rPr lang="sl-SI" sz="2400" b="1" dirty="0" err="1"/>
              <a:t>radionica</a:t>
            </a:r>
            <a:r>
              <a:rPr lang="sl-SI" sz="2400" b="1" dirty="0"/>
              <a:t>, Praktikum II</a:t>
            </a:r>
          </a:p>
          <a:p>
            <a:r>
              <a:rPr lang="sl-SI" sz="2400" dirty="0"/>
              <a:t>Zagreb, 08.02.2020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0111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Upoznavanje</a:t>
            </a:r>
            <a:r>
              <a:rPr lang="sl-SI" sz="4400" dirty="0"/>
              <a:t> s </a:t>
            </a:r>
            <a:r>
              <a:rPr lang="sl-SI" sz="4400" dirty="0" err="1"/>
              <a:t>tretmanom</a:t>
            </a:r>
            <a:endParaRPr lang="sl-S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60996"/>
            <a:ext cx="10154735" cy="4887533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 err="1" smtClean="0"/>
              <a:t>psihoedukacija</a:t>
            </a:r>
            <a:r>
              <a:rPr lang="sl-SI" sz="2400" dirty="0" smtClean="0"/>
              <a:t>; depresija </a:t>
            </a:r>
            <a:r>
              <a:rPr lang="sl-SI" sz="2400" dirty="0"/>
              <a:t>se može pripisati: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smanjivanju</a:t>
            </a:r>
            <a:r>
              <a:rPr lang="sl-SI" sz="2400" dirty="0"/>
              <a:t> </a:t>
            </a:r>
            <a:r>
              <a:rPr lang="sl-SI" sz="2400" dirty="0" err="1"/>
              <a:t>potkrepljenja</a:t>
            </a:r>
            <a:r>
              <a:rPr lang="sl-SI" sz="2400" dirty="0"/>
              <a:t> i </a:t>
            </a:r>
            <a:r>
              <a:rPr lang="sl-SI" sz="2400" dirty="0" err="1"/>
              <a:t>povećanju</a:t>
            </a:r>
            <a:r>
              <a:rPr lang="sl-SI" sz="2400" dirty="0"/>
              <a:t> negativnih </a:t>
            </a:r>
            <a:r>
              <a:rPr lang="sl-SI" sz="2400" dirty="0" err="1"/>
              <a:t>događaja</a:t>
            </a:r>
            <a:r>
              <a:rPr lang="sl-SI" sz="2400" dirty="0"/>
              <a:t>, </a:t>
            </a:r>
            <a:r>
              <a:rPr lang="sl-SI" sz="2400" dirty="0" err="1"/>
              <a:t>problemima</a:t>
            </a:r>
            <a:r>
              <a:rPr lang="sl-SI" sz="2400" dirty="0"/>
              <a:t> u </a:t>
            </a:r>
            <a:r>
              <a:rPr lang="sl-SI" sz="2400" dirty="0" err="1"/>
              <a:t>izvršavanju</a:t>
            </a:r>
            <a:r>
              <a:rPr lang="sl-SI" sz="2400" dirty="0"/>
              <a:t> potrebnih </a:t>
            </a:r>
            <a:r>
              <a:rPr lang="sl-SI" sz="2400" dirty="0" err="1"/>
              <a:t>vještina</a:t>
            </a:r>
            <a:r>
              <a:rPr lang="sl-SI" sz="2400" dirty="0"/>
              <a:t> i ponašanja i </a:t>
            </a:r>
            <a:r>
              <a:rPr lang="sl-SI" sz="2400" dirty="0" err="1"/>
              <a:t>nedostatku</a:t>
            </a:r>
            <a:r>
              <a:rPr lang="sl-SI" sz="2400" dirty="0"/>
              <a:t> afirmacije (</a:t>
            </a:r>
            <a:r>
              <a:rPr lang="sl-SI" sz="2400" b="1" dirty="0" err="1"/>
              <a:t>bihevioralni</a:t>
            </a:r>
            <a:r>
              <a:rPr lang="sl-SI" sz="2400" b="1" dirty="0"/>
              <a:t> model</a:t>
            </a:r>
            <a:r>
              <a:rPr lang="sl-SI" sz="2400" dirty="0"/>
              <a:t>)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400" dirty="0"/>
              <a:t> negativnim </a:t>
            </a:r>
            <a:r>
              <a:rPr lang="sl-SI" sz="2400" dirty="0" err="1"/>
              <a:t>pristranostima</a:t>
            </a:r>
            <a:r>
              <a:rPr lang="sl-SI" sz="2400" dirty="0"/>
              <a:t> u mišljenju i nerealnim </a:t>
            </a:r>
            <a:r>
              <a:rPr lang="sl-SI" sz="2400" dirty="0" err="1"/>
              <a:t>standardima</a:t>
            </a:r>
            <a:r>
              <a:rPr lang="sl-SI" sz="2400" dirty="0"/>
              <a:t> perfekcionizma i </a:t>
            </a:r>
            <a:r>
              <a:rPr lang="sl-SI" sz="2400" dirty="0" err="1"/>
              <a:t>traženja</a:t>
            </a:r>
            <a:r>
              <a:rPr lang="sl-SI" sz="2400" dirty="0"/>
              <a:t> </a:t>
            </a:r>
            <a:r>
              <a:rPr lang="sl-SI" sz="2400" dirty="0" err="1"/>
              <a:t>odobrenja</a:t>
            </a:r>
            <a:r>
              <a:rPr lang="sl-SI" sz="2400" dirty="0"/>
              <a:t> (</a:t>
            </a:r>
            <a:r>
              <a:rPr lang="sl-SI" sz="2400" b="1" dirty="0"/>
              <a:t>kognitivni model</a:t>
            </a:r>
            <a:r>
              <a:rPr lang="sl-SI" sz="2400" dirty="0"/>
              <a:t>)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sukobima</a:t>
            </a:r>
            <a:r>
              <a:rPr lang="sl-SI" sz="2400" dirty="0"/>
              <a:t> i </a:t>
            </a:r>
            <a:r>
              <a:rPr lang="sl-SI" sz="2400" dirty="0" err="1"/>
              <a:t>gubicima</a:t>
            </a:r>
            <a:r>
              <a:rPr lang="sl-SI" sz="2400" dirty="0"/>
              <a:t> u </a:t>
            </a:r>
            <a:r>
              <a:rPr lang="sl-SI" sz="2400" dirty="0" err="1"/>
              <a:t>odnosima</a:t>
            </a:r>
            <a:r>
              <a:rPr lang="sl-SI" sz="2400" dirty="0"/>
              <a:t> (</a:t>
            </a:r>
            <a:r>
              <a:rPr lang="sl-SI" sz="2400" b="1" dirty="0" err="1"/>
              <a:t>interpersonalni</a:t>
            </a:r>
            <a:r>
              <a:rPr lang="sl-SI" sz="2400" b="1" dirty="0"/>
              <a:t> model</a:t>
            </a:r>
            <a:r>
              <a:rPr lang="sl-SI" sz="2400" dirty="0"/>
              <a:t>) 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400" dirty="0"/>
              <a:t> biološkim </a:t>
            </a:r>
            <a:r>
              <a:rPr lang="sl-SI" sz="2400" dirty="0" err="1"/>
              <a:t>faktorima</a:t>
            </a:r>
            <a:r>
              <a:rPr lang="sl-SI" sz="2400" dirty="0"/>
              <a:t> </a:t>
            </a:r>
            <a:r>
              <a:rPr lang="sl-SI" sz="2400" dirty="0" err="1"/>
              <a:t>koji</a:t>
            </a:r>
            <a:r>
              <a:rPr lang="sl-SI" sz="2400" dirty="0"/>
              <a:t> </a:t>
            </a:r>
            <a:r>
              <a:rPr lang="sl-SI" sz="2400" dirty="0" err="1"/>
              <a:t>utječu</a:t>
            </a:r>
            <a:r>
              <a:rPr lang="sl-SI" sz="2400" dirty="0"/>
              <a:t> na </a:t>
            </a:r>
            <a:r>
              <a:rPr lang="sl-SI" sz="2400" dirty="0" err="1"/>
              <a:t>kemiju</a:t>
            </a:r>
            <a:r>
              <a:rPr lang="sl-SI" sz="2400" dirty="0"/>
              <a:t> mozga i obiteljskim predispozicijama prema depresiji (</a:t>
            </a:r>
            <a:r>
              <a:rPr lang="sl-SI" sz="2400" b="1" dirty="0"/>
              <a:t>biološki model</a:t>
            </a:r>
            <a:r>
              <a:rPr lang="sl-SI" sz="24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informiranje o karakteristikama KBT</a:t>
            </a:r>
            <a:r>
              <a:rPr lang="sl-SI" sz="2400" dirty="0"/>
              <a:t>: aktivna, terapija sada i ovdje, zahtijeva predanost, </a:t>
            </a:r>
            <a:r>
              <a:rPr lang="sl-SI" sz="2400" dirty="0" smtClean="0"/>
              <a:t>suradnička</a:t>
            </a: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osnova za </a:t>
            </a:r>
            <a:r>
              <a:rPr lang="sl-SI" sz="2400" b="1" dirty="0" err="1"/>
              <a:t>tretman</a:t>
            </a:r>
            <a:r>
              <a:rPr lang="sl-SI" sz="2400" b="1" dirty="0"/>
              <a:t>: </a:t>
            </a:r>
            <a:r>
              <a:rPr lang="sl-SI" sz="2400" b="1" dirty="0" err="1"/>
              <a:t>konceptualizacija</a:t>
            </a:r>
            <a:r>
              <a:rPr lang="sl-SI" sz="2400" b="1" dirty="0"/>
              <a:t> </a:t>
            </a:r>
            <a:r>
              <a:rPr lang="sl-SI" sz="2400" b="1" dirty="0" err="1"/>
              <a:t>trenutačno</a:t>
            </a:r>
            <a:r>
              <a:rPr lang="sl-SI" sz="2400" b="1" dirty="0"/>
              <a:t> </a:t>
            </a:r>
            <a:r>
              <a:rPr lang="sl-SI" sz="2400" b="1" dirty="0" err="1"/>
              <a:t>prisutnih</a:t>
            </a:r>
            <a:r>
              <a:rPr lang="sl-SI" sz="2400" b="1" dirty="0"/>
              <a:t> simptoma</a:t>
            </a:r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57587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5400" dirty="0" err="1" smtClean="0"/>
              <a:t>ciljevi</a:t>
            </a:r>
            <a:r>
              <a:rPr lang="sl-SI" sz="5400" dirty="0" smtClean="0"/>
              <a:t> (1)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glavni prioritetni cilj za </a:t>
            </a:r>
            <a:r>
              <a:rPr lang="sl-SI" sz="2400" dirty="0" err="1"/>
              <a:t>tretman</a:t>
            </a:r>
            <a:r>
              <a:rPr lang="sl-SI" sz="2400" dirty="0"/>
              <a:t>: vezan za misli o </a:t>
            </a:r>
            <a:r>
              <a:rPr lang="sl-SI" sz="2400" dirty="0" err="1"/>
              <a:t>samoubojstvu</a:t>
            </a: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 smtClean="0"/>
              <a:t>opći</a:t>
            </a:r>
            <a:r>
              <a:rPr lang="sl-SI" sz="2400" dirty="0" smtClean="0"/>
              <a:t> </a:t>
            </a:r>
            <a:r>
              <a:rPr lang="sl-SI" sz="2400" dirty="0" err="1" smtClean="0"/>
              <a:t>ciljevi</a:t>
            </a:r>
            <a:r>
              <a:rPr lang="sl-SI" sz="2400" dirty="0" smtClean="0"/>
              <a:t> </a:t>
            </a:r>
            <a:r>
              <a:rPr lang="sl-SI" sz="2400" dirty="0" err="1"/>
              <a:t>tretmana</a:t>
            </a:r>
            <a:endParaRPr lang="sl-SI" sz="2400" dirty="0"/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smanjiti</a:t>
            </a:r>
            <a:r>
              <a:rPr lang="sl-SI" sz="2400" dirty="0"/>
              <a:t> ili ukloniti rizik od </a:t>
            </a:r>
            <a:r>
              <a:rPr lang="sl-SI" sz="2400" dirty="0" err="1"/>
              <a:t>samoubojstva</a:t>
            </a:r>
            <a:endParaRPr lang="sl-SI" sz="2400" dirty="0"/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povećati</a:t>
            </a:r>
            <a:r>
              <a:rPr lang="sl-SI" sz="2400" dirty="0"/>
              <a:t> </a:t>
            </a:r>
            <a:r>
              <a:rPr lang="sl-SI" sz="2400" dirty="0" err="1"/>
              <a:t>razinu</a:t>
            </a:r>
            <a:r>
              <a:rPr lang="sl-SI" sz="2400" dirty="0"/>
              <a:t> aktivnosti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povećati</a:t>
            </a:r>
            <a:r>
              <a:rPr lang="sl-SI" sz="2400" dirty="0"/>
              <a:t> ugodna i </a:t>
            </a:r>
            <a:r>
              <a:rPr lang="sl-SI" sz="2400" dirty="0" err="1"/>
              <a:t>potkrepljujoća</a:t>
            </a:r>
            <a:r>
              <a:rPr lang="sl-SI" sz="2400" dirty="0"/>
              <a:t> ponašanja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povećati</a:t>
            </a:r>
            <a:r>
              <a:rPr lang="sl-SI" sz="2400" dirty="0"/>
              <a:t> i poboljšati </a:t>
            </a:r>
            <a:r>
              <a:rPr lang="sl-SI" sz="2400" dirty="0" err="1"/>
              <a:t>socijalne</a:t>
            </a:r>
            <a:r>
              <a:rPr lang="sl-SI" sz="2400" dirty="0"/>
              <a:t> odnose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poboljšati </a:t>
            </a:r>
            <a:r>
              <a:rPr lang="sl-SI" sz="2400" dirty="0" err="1"/>
              <a:t>samopoštovanje</a:t>
            </a:r>
            <a:endParaRPr lang="sl-SI" sz="2400" dirty="0"/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smanjiti</a:t>
            </a:r>
            <a:r>
              <a:rPr lang="sl-SI" sz="2400" dirty="0"/>
              <a:t> samokritičnost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pomoći</a:t>
            </a:r>
            <a:r>
              <a:rPr lang="sl-SI" sz="2400" dirty="0"/>
              <a:t> </a:t>
            </a:r>
            <a:r>
              <a:rPr lang="sl-SI" sz="2400" dirty="0" err="1"/>
              <a:t>klijentu</a:t>
            </a:r>
            <a:r>
              <a:rPr lang="sl-SI" sz="2400" dirty="0"/>
              <a:t> u razvoju kratkoročnih i </a:t>
            </a:r>
            <a:r>
              <a:rPr lang="sl-SI" sz="2400" dirty="0" err="1"/>
              <a:t>dugoročnih</a:t>
            </a:r>
            <a:r>
              <a:rPr lang="sl-SI" sz="2400" dirty="0"/>
              <a:t> pozitivnih perspektiva</a:t>
            </a:r>
          </a:p>
        </p:txBody>
      </p:sp>
    </p:spTree>
    <p:extLst>
      <p:ext uri="{BB962C8B-B14F-4D97-AF65-F5344CB8AC3E}">
        <p14:creationId xmlns:p14="http://schemas.microsoft.com/office/powerpoint/2010/main" val="194513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 smtClean="0"/>
              <a:t>ciljevi</a:t>
            </a:r>
            <a:r>
              <a:rPr lang="sl-SI" sz="4400" dirty="0" smtClean="0"/>
              <a:t> (2)</a:t>
            </a:r>
            <a:endParaRPr lang="sl-S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38270"/>
            <a:ext cx="9720073" cy="4023360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postavljanje </a:t>
            </a:r>
            <a:r>
              <a:rPr lang="sl-SI" sz="2400" dirty="0" err="1"/>
              <a:t>ciljeva</a:t>
            </a:r>
            <a:r>
              <a:rPr lang="sl-SI" sz="2400" dirty="0"/>
              <a:t> je posebno važno za depresivne </a:t>
            </a:r>
            <a:r>
              <a:rPr lang="sl-SI" sz="2400" dirty="0" err="1"/>
              <a:t>klijente</a:t>
            </a:r>
            <a:r>
              <a:rPr lang="sl-SI" sz="2400" dirty="0"/>
              <a:t> </a:t>
            </a:r>
            <a:r>
              <a:rPr lang="sl-SI" sz="2400" dirty="0" err="1"/>
              <a:t>koji</a:t>
            </a:r>
            <a:r>
              <a:rPr lang="sl-SI" sz="2400" dirty="0"/>
              <a:t> su </a:t>
            </a:r>
            <a:r>
              <a:rPr lang="sl-SI" sz="2400" dirty="0" err="1"/>
              <a:t>bez</a:t>
            </a:r>
            <a:r>
              <a:rPr lang="sl-SI" sz="2400" dirty="0"/>
              <a:t> nade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kratkoročni </a:t>
            </a:r>
            <a:r>
              <a:rPr lang="sl-SI" sz="2400" dirty="0" err="1"/>
              <a:t>ciljevi</a:t>
            </a:r>
            <a:r>
              <a:rPr lang="sl-SI" sz="2400" dirty="0"/>
              <a:t>: npr. </a:t>
            </a:r>
            <a:r>
              <a:rPr lang="sl-SI" sz="2400" dirty="0" err="1"/>
              <a:t>povećanje</a:t>
            </a:r>
            <a:r>
              <a:rPr lang="sl-SI" sz="2400" dirty="0"/>
              <a:t> </a:t>
            </a:r>
            <a:r>
              <a:rPr lang="sl-SI" sz="2400" dirty="0" err="1"/>
              <a:t>bihevioralne</a:t>
            </a:r>
            <a:r>
              <a:rPr lang="sl-SI" sz="2400" dirty="0"/>
              <a:t> aktivnosti, druženje s </a:t>
            </a:r>
            <a:r>
              <a:rPr lang="sl-SI" sz="2400" dirty="0" err="1"/>
              <a:t>prijateljima</a:t>
            </a:r>
            <a:r>
              <a:rPr lang="sl-SI" sz="2400" dirty="0"/>
              <a:t>, </a:t>
            </a:r>
            <a:r>
              <a:rPr lang="sl-SI" sz="2400" dirty="0" err="1"/>
              <a:t>povećanje</a:t>
            </a:r>
            <a:r>
              <a:rPr lang="sl-SI" sz="2400" dirty="0"/>
              <a:t> </a:t>
            </a:r>
            <a:r>
              <a:rPr lang="sl-SI" sz="2400" dirty="0" err="1"/>
              <a:t>tjelesnog</a:t>
            </a:r>
            <a:r>
              <a:rPr lang="sl-SI" sz="2400" dirty="0"/>
              <a:t> </a:t>
            </a:r>
            <a:r>
              <a:rPr lang="sl-SI" sz="2400" dirty="0" err="1"/>
              <a:t>vježbanja</a:t>
            </a:r>
            <a:r>
              <a:rPr lang="sl-SI" sz="2400" dirty="0"/>
              <a:t> (na </a:t>
            </a:r>
            <a:r>
              <a:rPr lang="sl-SI" sz="2400" dirty="0" err="1"/>
              <a:t>početku</a:t>
            </a:r>
            <a:r>
              <a:rPr lang="sl-SI" sz="2400" dirty="0"/>
              <a:t>: </a:t>
            </a:r>
            <a:r>
              <a:rPr lang="sl-SI" sz="2400" dirty="0" err="1"/>
              <a:t>ispunjavanje</a:t>
            </a:r>
            <a:r>
              <a:rPr lang="sl-SI" sz="2400" dirty="0"/>
              <a:t> </a:t>
            </a:r>
            <a:r>
              <a:rPr lang="sl-SI" sz="2400" dirty="0" err="1"/>
              <a:t>formulara</a:t>
            </a:r>
            <a:r>
              <a:rPr lang="sl-SI" sz="2400" dirty="0"/>
              <a:t> za </a:t>
            </a:r>
            <a:r>
              <a:rPr lang="sl-SI" sz="2400" dirty="0" err="1"/>
              <a:t>terapiju</a:t>
            </a:r>
            <a:r>
              <a:rPr lang="sl-SI" sz="2400" dirty="0"/>
              <a:t> ili </a:t>
            </a:r>
            <a:r>
              <a:rPr lang="sl-SI" sz="2400" dirty="0" err="1"/>
              <a:t>dolazak</a:t>
            </a:r>
            <a:r>
              <a:rPr lang="sl-SI" sz="2400" dirty="0"/>
              <a:t> na </a:t>
            </a:r>
            <a:r>
              <a:rPr lang="sl-SI" sz="2400" dirty="0" err="1"/>
              <a:t>sljedeću</a:t>
            </a:r>
            <a:r>
              <a:rPr lang="sl-SI" sz="2400" dirty="0"/>
              <a:t> </a:t>
            </a:r>
            <a:r>
              <a:rPr lang="sl-SI" sz="2400" dirty="0" err="1"/>
              <a:t>seansu</a:t>
            </a:r>
            <a:r>
              <a:rPr lang="sl-SI" sz="24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dugoročni</a:t>
            </a:r>
            <a:r>
              <a:rPr lang="sl-SI" sz="2400" dirty="0"/>
              <a:t> </a:t>
            </a:r>
            <a:r>
              <a:rPr lang="sl-SI" sz="2400" dirty="0" err="1"/>
              <a:t>ciljevi</a:t>
            </a:r>
            <a:r>
              <a:rPr lang="sl-SI" sz="2400" dirty="0"/>
              <a:t>: npr. </a:t>
            </a:r>
            <a:r>
              <a:rPr lang="sl-SI" sz="2400" dirty="0" err="1"/>
              <a:t>pohađanje</a:t>
            </a:r>
            <a:r>
              <a:rPr lang="sl-SI" sz="2400" dirty="0"/>
              <a:t> tečaja, dobivanje </a:t>
            </a:r>
            <a:r>
              <a:rPr lang="sl-SI" sz="2400" dirty="0" err="1"/>
              <a:t>potvrda</a:t>
            </a:r>
            <a:r>
              <a:rPr lang="sl-SI" sz="2400" dirty="0"/>
              <a:t>, </a:t>
            </a:r>
            <a:r>
              <a:rPr lang="sl-SI" sz="2400" dirty="0" err="1"/>
              <a:t>gubitak</a:t>
            </a:r>
            <a:r>
              <a:rPr lang="sl-SI" sz="2400" dirty="0"/>
              <a:t> </a:t>
            </a:r>
            <a:r>
              <a:rPr lang="sl-SI" sz="2400" dirty="0" err="1"/>
              <a:t>tjelesne</a:t>
            </a:r>
            <a:r>
              <a:rPr lang="sl-SI" sz="2400" dirty="0"/>
              <a:t> težine, </a:t>
            </a:r>
            <a:r>
              <a:rPr lang="sl-SI" sz="2400" dirty="0" err="1"/>
              <a:t>promjena</a:t>
            </a:r>
            <a:r>
              <a:rPr lang="sl-SI" sz="2400" dirty="0"/>
              <a:t> posla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najdublji</a:t>
            </a:r>
            <a:r>
              <a:rPr lang="sl-SI" sz="2400" dirty="0"/>
              <a:t> </a:t>
            </a:r>
            <a:r>
              <a:rPr lang="sl-SI" sz="2400" dirty="0" err="1"/>
              <a:t>dugoročni</a:t>
            </a:r>
            <a:r>
              <a:rPr lang="sl-SI" sz="2400" dirty="0"/>
              <a:t> </a:t>
            </a:r>
            <a:r>
              <a:rPr lang="sl-SI" sz="2400" dirty="0" err="1"/>
              <a:t>ciljevi</a:t>
            </a:r>
            <a:r>
              <a:rPr lang="sl-SI" sz="2400" dirty="0"/>
              <a:t> (</a:t>
            </a:r>
            <a:r>
              <a:rPr lang="sl-SI" sz="2400" dirty="0" err="1"/>
              <a:t>uspostavljanje</a:t>
            </a:r>
            <a:r>
              <a:rPr lang="sl-SI" sz="2400" dirty="0"/>
              <a:t> života </a:t>
            </a:r>
            <a:r>
              <a:rPr lang="sl-SI" sz="2400" dirty="0" err="1"/>
              <a:t>vrijednog</a:t>
            </a:r>
            <a:r>
              <a:rPr lang="sl-SI" sz="2400" dirty="0"/>
              <a:t> življenja): npr. </a:t>
            </a:r>
            <a:r>
              <a:rPr lang="sl-SI" sz="2400" dirty="0" err="1"/>
              <a:t>bolji</a:t>
            </a:r>
            <a:r>
              <a:rPr lang="sl-SI" sz="2400" dirty="0"/>
              <a:t> partner, </a:t>
            </a:r>
            <a:r>
              <a:rPr lang="sl-SI" sz="2400" dirty="0" err="1"/>
              <a:t>bolji</a:t>
            </a:r>
            <a:r>
              <a:rPr lang="sl-SI" sz="2400" dirty="0"/>
              <a:t> prijatelj, razvoj karakternih snaga (integritet, hrabrost, dobrota)</a:t>
            </a:r>
          </a:p>
        </p:txBody>
      </p:sp>
    </p:spTree>
    <p:extLst>
      <p:ext uri="{BB962C8B-B14F-4D97-AF65-F5344CB8AC3E}">
        <p14:creationId xmlns:p14="http://schemas.microsoft.com/office/powerpoint/2010/main" val="3174628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066" y="258351"/>
            <a:ext cx="9720072" cy="1499616"/>
          </a:xfrm>
        </p:spPr>
        <p:txBody>
          <a:bodyPr/>
          <a:lstStyle/>
          <a:p>
            <a:r>
              <a:rPr lang="sl-SI" dirty="0" err="1"/>
              <a:t>Bihevioralna</a:t>
            </a:r>
            <a:r>
              <a:rPr lang="sl-SI" dirty="0"/>
              <a:t> aktivacija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097" y="1616299"/>
            <a:ext cx="1039943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b="1" dirty="0"/>
              <a:t>kombinira planiranje </a:t>
            </a:r>
            <a:r>
              <a:rPr lang="sl-SI" b="1" dirty="0" err="1"/>
              <a:t>potkrepljenja</a:t>
            </a:r>
            <a:r>
              <a:rPr lang="sl-SI" b="1" dirty="0"/>
              <a:t> i </a:t>
            </a:r>
            <a:r>
              <a:rPr lang="sl-SI" b="1" dirty="0" err="1"/>
              <a:t>raspored</a:t>
            </a:r>
            <a:r>
              <a:rPr lang="sl-SI" b="1" dirty="0"/>
              <a:t> aktivnosti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200" dirty="0"/>
              <a:t> 1. Klijent prati aktivnosti u koje je uključen u svakom satu dana i količinu ugode i savladanja aktivnošću (osjećaji učinkovitosti); to omogućuje klijentu i </a:t>
            </a:r>
            <a:r>
              <a:rPr lang="sl-SI" sz="2200" dirty="0" smtClean="0"/>
              <a:t>terapeutu </a:t>
            </a:r>
            <a:r>
              <a:rPr lang="sl-SI" sz="2200" dirty="0"/>
              <a:t>da pregledaju kako se koristi klijentovo vrijeme i jesu li mnoge ili većina trenutačnih aktivnosti monotone, ruminirajuće, asocijalne i bez potkrepljenja.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200" dirty="0"/>
              <a:t> 2. Terapeut s klijentom pregledava aktivnosti koje su nekada pružale užitak </a:t>
            </a:r>
            <a:r>
              <a:rPr lang="sl-SI" sz="2200" dirty="0" smtClean="0"/>
              <a:t>i </a:t>
            </a:r>
            <a:r>
              <a:rPr lang="sl-SI" sz="2200" dirty="0"/>
              <a:t>aktivnosti za koje klijent misli da bi u njima mogao uživati iako ih nikada nije isprobao. </a:t>
            </a:r>
            <a:r>
              <a:rPr lang="sl-SI" sz="2200" dirty="0" err="1"/>
              <a:t>Klijenta</a:t>
            </a:r>
            <a:r>
              <a:rPr lang="sl-SI" sz="2200" dirty="0"/>
              <a:t> se </a:t>
            </a:r>
            <a:r>
              <a:rPr lang="sl-SI" sz="2200" dirty="0" err="1"/>
              <a:t>potiče</a:t>
            </a:r>
            <a:r>
              <a:rPr lang="sl-SI" sz="2200" dirty="0"/>
              <a:t> da počne planirati više </a:t>
            </a:r>
            <a:r>
              <a:rPr lang="sl-SI" sz="2200" dirty="0" err="1"/>
              <a:t>takvih</a:t>
            </a:r>
            <a:r>
              <a:rPr lang="sl-SI" sz="2200" dirty="0"/>
              <a:t> aktivnosti i </a:t>
            </a:r>
            <a:r>
              <a:rPr lang="sl-SI" sz="2200" dirty="0" err="1"/>
              <a:t>manje</a:t>
            </a:r>
            <a:r>
              <a:rPr lang="sl-SI" sz="2200" dirty="0"/>
              <a:t> onih </a:t>
            </a:r>
            <a:r>
              <a:rPr lang="sl-SI" sz="2200" dirty="0" err="1"/>
              <a:t>koje</a:t>
            </a:r>
            <a:r>
              <a:rPr lang="sl-SI" sz="2200" dirty="0"/>
              <a:t> ne donose </a:t>
            </a:r>
            <a:r>
              <a:rPr lang="sl-SI" sz="2200" dirty="0" err="1"/>
              <a:t>potkrepljenje</a:t>
            </a:r>
            <a:r>
              <a:rPr lang="sl-SI" sz="2200" dirty="0"/>
              <a:t> (gledanje televizije, ležanje u </a:t>
            </a:r>
            <a:r>
              <a:rPr lang="sl-SI" sz="2200" dirty="0" err="1"/>
              <a:t>krevetu</a:t>
            </a:r>
            <a:r>
              <a:rPr lang="sl-SI" sz="2200" dirty="0"/>
              <a:t>).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200" dirty="0"/>
              <a:t> 3. Klijent bilježi i često usporedi očekivanu i ostvarenu procjenu ugode od svake aktivnosti u koju se stvarno uključuje: pomogne </a:t>
            </a:r>
            <a:r>
              <a:rPr lang="sl-SI" sz="2200" dirty="0" smtClean="0"/>
              <a:t>mu se </a:t>
            </a:r>
            <a:r>
              <a:rPr lang="sl-SI" sz="2200" dirty="0"/>
              <a:t>da ispita negativne automatske misli povezane s različitim aktivnostima i uvidi kako se ugoda u aktivnostima razlikuje i da on može kontrolirati količinu ostvarene ugode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dirty="0"/>
              <a:t>  </a:t>
            </a:r>
            <a:r>
              <a:rPr lang="sl-SI" b="1" dirty="0" err="1"/>
              <a:t>otpor</a:t>
            </a:r>
            <a:r>
              <a:rPr lang="sl-SI" b="1" dirty="0"/>
              <a:t>: koristimo </a:t>
            </a:r>
            <a:r>
              <a:rPr lang="sl-SI" b="1" dirty="0" err="1"/>
              <a:t>analogiju</a:t>
            </a:r>
            <a:r>
              <a:rPr lang="sl-SI" b="1" dirty="0"/>
              <a:t> s </a:t>
            </a:r>
            <a:r>
              <a:rPr lang="sl-SI" b="1" dirty="0" err="1"/>
              <a:t>tjelesnim</a:t>
            </a:r>
            <a:r>
              <a:rPr lang="sl-SI" b="1" dirty="0"/>
              <a:t> </a:t>
            </a:r>
            <a:r>
              <a:rPr lang="sl-SI" b="1" dirty="0" err="1" smtClean="0"/>
              <a:t>vježbanjem</a:t>
            </a:r>
            <a:endParaRPr lang="sl-SI" b="1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b="1" dirty="0"/>
              <a:t> </a:t>
            </a:r>
            <a:r>
              <a:rPr lang="sl-SI" dirty="0" smtClean="0"/>
              <a:t>ne </a:t>
            </a:r>
            <a:r>
              <a:rPr lang="sl-SI" dirty="0" err="1" smtClean="0"/>
              <a:t>zaboravimo</a:t>
            </a:r>
            <a:r>
              <a:rPr lang="sl-SI" dirty="0" smtClean="0"/>
              <a:t>: </a:t>
            </a:r>
            <a:r>
              <a:rPr lang="sl-SI" dirty="0" err="1" smtClean="0"/>
              <a:t>radimo</a:t>
            </a:r>
            <a:r>
              <a:rPr lang="sl-SI" dirty="0" smtClean="0"/>
              <a:t> </a:t>
            </a:r>
            <a:r>
              <a:rPr lang="sl-SI" b="1" dirty="0" err="1" smtClean="0"/>
              <a:t>postupno</a:t>
            </a:r>
            <a:r>
              <a:rPr lang="sl-SI" b="1" dirty="0" smtClean="0"/>
              <a:t>, naglasimo važnost </a:t>
            </a:r>
            <a:r>
              <a:rPr lang="sl-SI" b="1" dirty="0" err="1" smtClean="0"/>
              <a:t>tjelesnog</a:t>
            </a:r>
            <a:r>
              <a:rPr lang="sl-SI" b="1" dirty="0" smtClean="0"/>
              <a:t> </a:t>
            </a:r>
            <a:r>
              <a:rPr lang="sl-SI" b="1" dirty="0" err="1" smtClean="0"/>
              <a:t>kretanja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915230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Druge </a:t>
            </a:r>
            <a:r>
              <a:rPr lang="sl-SI" dirty="0" err="1" smtClean="0">
                <a:solidFill>
                  <a:schemeClr val="tx1"/>
                </a:solidFill>
              </a:rPr>
              <a:t>bihevioralne</a:t>
            </a:r>
            <a:r>
              <a:rPr lang="sl-SI" dirty="0" smtClean="0">
                <a:solidFill>
                  <a:schemeClr val="tx1"/>
                </a:solidFill>
              </a:rPr>
              <a:t> tehnike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674" y="1904527"/>
            <a:ext cx="9720073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dirty="0" err="1" smtClean="0"/>
              <a:t>Sukladno</a:t>
            </a:r>
            <a:r>
              <a:rPr lang="sl-SI" dirty="0" smtClean="0"/>
              <a:t> </a:t>
            </a:r>
            <a:r>
              <a:rPr lang="sl-SI" dirty="0" err="1"/>
              <a:t>klijentovim</a:t>
            </a:r>
            <a:r>
              <a:rPr lang="sl-SI" dirty="0"/>
              <a:t> </a:t>
            </a:r>
            <a:r>
              <a:rPr lang="sl-SI" dirty="0" err="1"/>
              <a:t>problemima</a:t>
            </a:r>
            <a:r>
              <a:rPr lang="sl-SI" dirty="0"/>
              <a:t> i </a:t>
            </a:r>
            <a:r>
              <a:rPr lang="sl-SI" dirty="0" err="1"/>
              <a:t>ciljevima</a:t>
            </a:r>
            <a:r>
              <a:rPr lang="sl-SI" dirty="0"/>
              <a:t>, često </a:t>
            </a:r>
            <a:r>
              <a:rPr lang="sl-SI" dirty="0" smtClean="0"/>
              <a:t>se </a:t>
            </a:r>
            <a:r>
              <a:rPr lang="sl-SI" dirty="0" err="1" smtClean="0"/>
              <a:t>koriste</a:t>
            </a:r>
            <a:r>
              <a:rPr lang="sl-SI" dirty="0" smtClean="0"/>
              <a:t> i: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dirty="0" err="1" smtClean="0"/>
              <a:t>distrakcija</a:t>
            </a:r>
            <a:r>
              <a:rPr lang="sl-SI" dirty="0" smtClean="0"/>
              <a:t> (svrha je </a:t>
            </a:r>
            <a:r>
              <a:rPr lang="sl-SI" dirty="0" err="1" smtClean="0"/>
              <a:t>prekinuti</a:t>
            </a:r>
            <a:r>
              <a:rPr lang="sl-SI" dirty="0" smtClean="0"/>
              <a:t> </a:t>
            </a:r>
            <a:r>
              <a:rPr lang="sl-SI" dirty="0" err="1" smtClean="0"/>
              <a:t>tijek</a:t>
            </a:r>
            <a:r>
              <a:rPr lang="sl-SI" dirty="0" smtClean="0"/>
              <a:t> negativnih misli; koristi se samo </a:t>
            </a:r>
            <a:r>
              <a:rPr lang="sl-SI" dirty="0" err="1" smtClean="0"/>
              <a:t>kao</a:t>
            </a:r>
            <a:r>
              <a:rPr lang="sl-SI" dirty="0" smtClean="0"/>
              <a:t> </a:t>
            </a:r>
            <a:r>
              <a:rPr lang="sl-SI" dirty="0" err="1" smtClean="0"/>
              <a:t>privremeno</a:t>
            </a:r>
            <a:r>
              <a:rPr lang="sl-SI" dirty="0" smtClean="0"/>
              <a:t> </a:t>
            </a:r>
            <a:r>
              <a:rPr lang="sl-SI" dirty="0" err="1" smtClean="0"/>
              <a:t>rješenje</a:t>
            </a:r>
            <a:r>
              <a:rPr lang="sl-SI" dirty="0" smtClean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dirty="0" smtClean="0"/>
              <a:t>zadavanje postupnih zadataka (</a:t>
            </a:r>
            <a:r>
              <a:rPr lang="sl-SI" dirty="0" smtClean="0"/>
              <a:t>terapeut pomaže  </a:t>
            </a:r>
            <a:r>
              <a:rPr lang="sl-SI" dirty="0" smtClean="0"/>
              <a:t>klijentu da podijeli zadatak u manje dijelove i pokuša samo jedan mali korak u određenom trenutku)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/>
              <a:t> trening </a:t>
            </a:r>
            <a:r>
              <a:rPr lang="sl-SI" dirty="0" err="1" smtClean="0"/>
              <a:t>asertivnosti</a:t>
            </a:r>
            <a:r>
              <a:rPr lang="sl-SI" dirty="0" smtClean="0"/>
              <a:t> (</a:t>
            </a:r>
            <a:r>
              <a:rPr lang="sl-SI" dirty="0" err="1" smtClean="0"/>
              <a:t>asertivno</a:t>
            </a:r>
            <a:r>
              <a:rPr lang="sl-SI" dirty="0" smtClean="0"/>
              <a:t> </a:t>
            </a:r>
            <a:r>
              <a:rPr lang="sl-SI" dirty="0" err="1" smtClean="0"/>
              <a:t>ponašaje</a:t>
            </a:r>
            <a:r>
              <a:rPr lang="sl-SI" dirty="0" smtClean="0"/>
              <a:t> </a:t>
            </a:r>
            <a:r>
              <a:rPr lang="sl-SI" dirty="0" err="1" smtClean="0"/>
              <a:t>uključuje</a:t>
            </a:r>
            <a:r>
              <a:rPr lang="sl-SI" dirty="0" smtClean="0"/>
              <a:t> da </a:t>
            </a:r>
            <a:r>
              <a:rPr lang="sl-SI" dirty="0" err="1" smtClean="0"/>
              <a:t>osoba</a:t>
            </a:r>
            <a:r>
              <a:rPr lang="sl-SI" dirty="0" smtClean="0"/>
              <a:t> jasno </a:t>
            </a:r>
            <a:r>
              <a:rPr lang="sl-SI" dirty="0" err="1" smtClean="0"/>
              <a:t>iskaže</a:t>
            </a:r>
            <a:r>
              <a:rPr lang="sl-SI" dirty="0" smtClean="0"/>
              <a:t> svoje želje, </a:t>
            </a:r>
            <a:r>
              <a:rPr lang="sl-SI" dirty="0" err="1" smtClean="0"/>
              <a:t>izražavanje</a:t>
            </a:r>
            <a:r>
              <a:rPr lang="sl-SI" dirty="0" smtClean="0"/>
              <a:t> </a:t>
            </a:r>
            <a:r>
              <a:rPr lang="sl-SI" dirty="0" err="1" smtClean="0"/>
              <a:t>osjećaja</a:t>
            </a:r>
            <a:r>
              <a:rPr lang="sl-SI" dirty="0" smtClean="0"/>
              <a:t> i mišljenja, odbijanje </a:t>
            </a:r>
            <a:r>
              <a:rPr lang="sl-SI" dirty="0" err="1" smtClean="0"/>
              <a:t>zahtjeva</a:t>
            </a:r>
            <a:r>
              <a:rPr lang="sl-SI" dirty="0" smtClean="0"/>
              <a:t> </a:t>
            </a:r>
            <a:r>
              <a:rPr lang="sl-SI" dirty="0" err="1" smtClean="0"/>
              <a:t>kojima</a:t>
            </a:r>
            <a:r>
              <a:rPr lang="sl-SI" dirty="0" smtClean="0"/>
              <a:t> se </a:t>
            </a:r>
            <a:r>
              <a:rPr lang="sl-SI" dirty="0" err="1" smtClean="0"/>
              <a:t>osoba</a:t>
            </a:r>
            <a:r>
              <a:rPr lang="sl-SI" dirty="0" smtClean="0"/>
              <a:t> ne želi pokoriti, postavljanje </a:t>
            </a:r>
            <a:r>
              <a:rPr lang="sl-SI" dirty="0" err="1" smtClean="0"/>
              <a:t>zahtjeva</a:t>
            </a:r>
            <a:r>
              <a:rPr lang="sl-SI" dirty="0" smtClean="0"/>
              <a:t> drugima i </a:t>
            </a:r>
            <a:r>
              <a:rPr lang="sl-SI" dirty="0" err="1" smtClean="0"/>
              <a:t>nedopuštanje</a:t>
            </a:r>
            <a:r>
              <a:rPr lang="sl-SI" dirty="0" smtClean="0"/>
              <a:t> </a:t>
            </a:r>
            <a:r>
              <a:rPr lang="sl-SI" dirty="0" err="1" smtClean="0"/>
              <a:t>iskorištavanja</a:t>
            </a:r>
            <a:r>
              <a:rPr lang="sl-SI" dirty="0" smtClean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/>
              <a:t> trening </a:t>
            </a:r>
            <a:r>
              <a:rPr lang="sl-SI" dirty="0" err="1" smtClean="0"/>
              <a:t>rješavanja</a:t>
            </a:r>
            <a:r>
              <a:rPr lang="sl-SI" dirty="0" smtClean="0"/>
              <a:t> problema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 trening </a:t>
            </a:r>
            <a:r>
              <a:rPr lang="sl-SI" dirty="0" err="1"/>
              <a:t>socijalnih</a:t>
            </a:r>
            <a:r>
              <a:rPr lang="sl-SI" dirty="0"/>
              <a:t> </a:t>
            </a:r>
            <a:r>
              <a:rPr lang="sl-SI" dirty="0" err="1" smtClean="0"/>
              <a:t>vještina</a:t>
            </a:r>
            <a:endParaRPr lang="sl-SI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dirty="0" err="1" smtClean="0"/>
              <a:t>samonagrađivanje</a:t>
            </a:r>
            <a:r>
              <a:rPr lang="sl-SI" dirty="0" smtClean="0"/>
              <a:t> za pozitivna ponašanja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dirty="0" smtClean="0"/>
              <a:t>vizualizacija…</a:t>
            </a:r>
          </a:p>
        </p:txBody>
      </p:sp>
    </p:spTree>
    <p:extLst>
      <p:ext uri="{BB962C8B-B14F-4D97-AF65-F5344CB8AC3E}">
        <p14:creationId xmlns:p14="http://schemas.microsoft.com/office/powerpoint/2010/main" val="327979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Kognitivne </a:t>
            </a:r>
            <a:r>
              <a:rPr lang="sl-SI" dirty="0" smtClean="0"/>
              <a:t>tehnike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73875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dirty="0"/>
              <a:t>obučavanje klijenta o različitim vrstama kognitivnih distorzija i </a:t>
            </a:r>
            <a:r>
              <a:rPr lang="sl-SI" dirty="0" smtClean="0"/>
              <a:t>pomoć </a:t>
            </a:r>
            <a:r>
              <a:rPr lang="sl-SI" dirty="0"/>
              <a:t>da utvrdi i kategorizira negativne automatske misli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dirty="0"/>
              <a:t> nakon toga: </a:t>
            </a:r>
            <a:r>
              <a:rPr lang="sl-SI" dirty="0" smtClean="0"/>
              <a:t>propitivanje </a:t>
            </a:r>
            <a:r>
              <a:rPr lang="sl-SI" dirty="0"/>
              <a:t>misli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200" dirty="0"/>
              <a:t> </a:t>
            </a:r>
            <a:r>
              <a:rPr lang="sl-SI" sz="2200" dirty="0" err="1"/>
              <a:t>ispitavanje</a:t>
            </a:r>
            <a:r>
              <a:rPr lang="sl-SI" sz="2200" dirty="0"/>
              <a:t> dokaza za i </a:t>
            </a:r>
            <a:r>
              <a:rPr lang="sl-SI" sz="2200" dirty="0" err="1"/>
              <a:t>protiv</a:t>
            </a:r>
            <a:r>
              <a:rPr lang="sl-SI" sz="2200" dirty="0"/>
              <a:t> misli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200" dirty="0"/>
              <a:t> </a:t>
            </a:r>
            <a:r>
              <a:rPr lang="sl-SI" sz="2200" dirty="0" err="1"/>
              <a:t>korištenje</a:t>
            </a:r>
            <a:r>
              <a:rPr lang="sl-SI" sz="2200" dirty="0"/>
              <a:t> „</a:t>
            </a:r>
            <a:r>
              <a:rPr lang="sl-SI" sz="2200" dirty="0" err="1"/>
              <a:t>vertikalnog</a:t>
            </a:r>
            <a:r>
              <a:rPr lang="sl-SI" sz="2200" dirty="0"/>
              <a:t> </a:t>
            </a:r>
            <a:r>
              <a:rPr lang="sl-SI" sz="2200" dirty="0" err="1"/>
              <a:t>spuštanja</a:t>
            </a:r>
            <a:r>
              <a:rPr lang="sl-SI" sz="2200" dirty="0"/>
              <a:t>“ (npr. „</a:t>
            </a:r>
            <a:r>
              <a:rPr lang="sl-SI" sz="2200" i="1" dirty="0" err="1"/>
              <a:t>Zašto</a:t>
            </a:r>
            <a:r>
              <a:rPr lang="sl-SI" sz="2200" i="1" dirty="0"/>
              <a:t> bi vam </a:t>
            </a:r>
            <a:r>
              <a:rPr lang="sl-SI" sz="2200" i="1" dirty="0" err="1"/>
              <a:t>smetalo</a:t>
            </a:r>
            <a:r>
              <a:rPr lang="sl-SI" sz="2200" i="1" dirty="0"/>
              <a:t> </a:t>
            </a:r>
            <a:r>
              <a:rPr lang="sl-SI" sz="2200" i="1" dirty="0" err="1"/>
              <a:t>kada</a:t>
            </a:r>
            <a:r>
              <a:rPr lang="sl-SI" sz="2200" i="1" dirty="0"/>
              <a:t> bi to bilo točno? </a:t>
            </a:r>
            <a:r>
              <a:rPr lang="sl-SI" sz="2200" i="1" dirty="0" err="1"/>
              <a:t>Što</a:t>
            </a:r>
            <a:r>
              <a:rPr lang="sl-SI" sz="2200" i="1" dirty="0"/>
              <a:t> bi se </a:t>
            </a:r>
            <a:r>
              <a:rPr lang="sl-SI" sz="2200" i="1" dirty="0" err="1"/>
              <a:t>zatim</a:t>
            </a:r>
            <a:r>
              <a:rPr lang="sl-SI" sz="2200" i="1" dirty="0"/>
              <a:t> dogodilo? </a:t>
            </a:r>
            <a:r>
              <a:rPr lang="sl-SI" sz="2200" i="1" dirty="0" err="1"/>
              <a:t>Zašto</a:t>
            </a:r>
            <a:r>
              <a:rPr lang="sl-SI" sz="2200" i="1" dirty="0"/>
              <a:t> bi vam to </a:t>
            </a:r>
            <a:r>
              <a:rPr lang="sl-SI" sz="2200" i="1" dirty="0" err="1"/>
              <a:t>smetalo</a:t>
            </a:r>
            <a:r>
              <a:rPr lang="sl-SI" sz="2200" i="1" dirty="0"/>
              <a:t>?“ …</a:t>
            </a:r>
            <a:r>
              <a:rPr lang="sl-SI" sz="2200" dirty="0"/>
              <a:t>)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200" b="1" dirty="0">
                <a:solidFill>
                  <a:srgbClr val="FF0000"/>
                </a:solidFill>
              </a:rPr>
              <a:t> </a:t>
            </a:r>
            <a:r>
              <a:rPr lang="sl-SI" sz="2200" dirty="0" err="1"/>
              <a:t>primjena</a:t>
            </a:r>
            <a:r>
              <a:rPr lang="sl-SI" sz="2200" dirty="0"/>
              <a:t> „</a:t>
            </a:r>
            <a:r>
              <a:rPr lang="sl-SI" sz="2200" dirty="0" err="1"/>
              <a:t>dvostrukih</a:t>
            </a:r>
            <a:r>
              <a:rPr lang="sl-SI" sz="2200" dirty="0"/>
              <a:t> standarda“ </a:t>
            </a:r>
            <a:r>
              <a:rPr lang="sl-SI" sz="2200" i="1" dirty="0"/>
              <a:t>(</a:t>
            </a:r>
            <a:r>
              <a:rPr lang="sl-SI" sz="2200" dirty="0"/>
              <a:t>npr. </a:t>
            </a:r>
            <a:r>
              <a:rPr lang="sl-SI" sz="2200" i="1" dirty="0"/>
              <a:t>„Biste li iste standarde, koje primjenjujete na sebi, </a:t>
            </a:r>
            <a:r>
              <a:rPr lang="sl-SI" sz="2200" i="1" dirty="0" smtClean="0"/>
              <a:t>upotrijebili </a:t>
            </a:r>
            <a:r>
              <a:rPr lang="sl-SI" sz="2200" i="1" dirty="0"/>
              <a:t>i za druge ljude</a:t>
            </a:r>
            <a:r>
              <a:rPr lang="sl-SI" sz="2200" i="1" dirty="0" smtClean="0"/>
              <a:t>?“</a:t>
            </a:r>
            <a:r>
              <a:rPr lang="sl-SI" sz="2200" dirty="0" smtClean="0"/>
              <a:t>)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sl-SI" sz="2200" dirty="0"/>
              <a:t> </a:t>
            </a:r>
            <a:r>
              <a:rPr lang="sl-SI" sz="2200" dirty="0" smtClean="0"/>
              <a:t>razne </a:t>
            </a:r>
            <a:r>
              <a:rPr lang="sl-SI" sz="2200" dirty="0"/>
              <a:t>druge tehnike za kognitivno </a:t>
            </a:r>
            <a:r>
              <a:rPr lang="sl-SI" sz="2200" dirty="0" err="1"/>
              <a:t>restrukturiranje</a:t>
            </a:r>
            <a:r>
              <a:rPr lang="sl-SI" sz="2200" dirty="0"/>
              <a:t> (</a:t>
            </a:r>
            <a:r>
              <a:rPr lang="sl-SI" sz="2200" dirty="0" err="1"/>
              <a:t>istraživanje</a:t>
            </a:r>
            <a:r>
              <a:rPr lang="sl-SI" sz="2200" dirty="0"/>
              <a:t> dokaza za i </a:t>
            </a:r>
            <a:r>
              <a:rPr lang="sl-SI" sz="2200" dirty="0" err="1"/>
              <a:t>protiv</a:t>
            </a:r>
            <a:r>
              <a:rPr lang="sl-SI" sz="2200" dirty="0"/>
              <a:t> misli, </a:t>
            </a:r>
            <a:r>
              <a:rPr lang="sl-SI" sz="2200" dirty="0" err="1"/>
              <a:t>istraživanje</a:t>
            </a:r>
            <a:r>
              <a:rPr lang="sl-SI" sz="2200" dirty="0"/>
              <a:t> </a:t>
            </a:r>
            <a:r>
              <a:rPr lang="sl-SI" sz="2200" dirty="0" err="1"/>
              <a:t>cijene</a:t>
            </a:r>
            <a:r>
              <a:rPr lang="sl-SI" sz="2200" dirty="0"/>
              <a:t> i dobiti, pobijanje stalne samokritičnosti, „pita-tehnika“, </a:t>
            </a:r>
            <a:r>
              <a:rPr lang="sl-SI" sz="2200" dirty="0" err="1"/>
              <a:t>bihevioralni</a:t>
            </a:r>
            <a:r>
              <a:rPr lang="sl-SI" sz="2200" dirty="0"/>
              <a:t> eksperiment, </a:t>
            </a:r>
            <a:r>
              <a:rPr lang="sl-SI" sz="2200" dirty="0" err="1"/>
              <a:t>ispitivanje</a:t>
            </a:r>
            <a:r>
              <a:rPr lang="sl-SI" sz="2200" dirty="0"/>
              <a:t> mišljenja drugih, trening </a:t>
            </a:r>
            <a:r>
              <a:rPr lang="sl-SI" sz="2200" dirty="0" err="1"/>
              <a:t>primjene</a:t>
            </a:r>
            <a:r>
              <a:rPr lang="sl-SI" sz="2200" dirty="0"/>
              <a:t> </a:t>
            </a:r>
            <a:r>
              <a:rPr lang="sl-SI" sz="2200" dirty="0" smtClean="0"/>
              <a:t>atribucija </a:t>
            </a:r>
            <a:r>
              <a:rPr lang="sl-SI" sz="2200" dirty="0"/>
              <a:t>i druge kognitivne intervencije za rad na </a:t>
            </a:r>
            <a:r>
              <a:rPr lang="sl-SI" sz="2200" dirty="0" smtClean="0"/>
              <a:t>NAM)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dirty="0"/>
              <a:t> </a:t>
            </a:r>
            <a:r>
              <a:rPr lang="sl-SI" dirty="0" smtClean="0"/>
              <a:t>razne </a:t>
            </a:r>
            <a:r>
              <a:rPr lang="sl-SI" dirty="0"/>
              <a:t>kognitivne intervencije za </a:t>
            </a:r>
            <a:r>
              <a:rPr lang="sl-SI" dirty="0" err="1"/>
              <a:t>identifikaciju</a:t>
            </a:r>
            <a:r>
              <a:rPr lang="sl-SI" dirty="0"/>
              <a:t> i rad na </a:t>
            </a:r>
            <a:r>
              <a:rPr lang="sl-SI" dirty="0" err="1"/>
              <a:t>posredujućim</a:t>
            </a:r>
            <a:r>
              <a:rPr lang="sl-SI" dirty="0"/>
              <a:t> i bazičnim </a:t>
            </a:r>
            <a:r>
              <a:rPr lang="sl-SI" dirty="0" err="1" smtClean="0"/>
              <a:t>vjerovanjima</a:t>
            </a:r>
            <a:r>
              <a:rPr lang="sl-SI" dirty="0" smtClean="0"/>
              <a:t> (rad na tome je </a:t>
            </a:r>
            <a:r>
              <a:rPr lang="sl-SI" dirty="0" err="1" smtClean="0"/>
              <a:t>važan</a:t>
            </a:r>
            <a:r>
              <a:rPr lang="sl-SI" dirty="0" smtClean="0"/>
              <a:t> radi prevencije </a:t>
            </a:r>
            <a:r>
              <a:rPr lang="sl-SI" dirty="0" err="1" smtClean="0"/>
              <a:t>povrata</a:t>
            </a:r>
            <a:r>
              <a:rPr lang="sl-SI" dirty="0" smtClean="0"/>
              <a:t> simptoma)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0966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4246" y="174636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sl-SI" sz="3200" dirty="0" err="1" smtClean="0"/>
              <a:t>intervenciju</a:t>
            </a:r>
            <a:r>
              <a:rPr lang="sl-SI" sz="3200" dirty="0" smtClean="0"/>
              <a:t> </a:t>
            </a:r>
            <a:r>
              <a:rPr lang="sl-SI" sz="3200" dirty="0" err="1" smtClean="0"/>
              <a:t>uvjek</a:t>
            </a:r>
            <a:r>
              <a:rPr lang="sl-SI" sz="3200" dirty="0" smtClean="0"/>
              <a:t> </a:t>
            </a:r>
            <a:r>
              <a:rPr lang="sl-SI" sz="3200" dirty="0" err="1" smtClean="0"/>
              <a:t>izaberemo</a:t>
            </a:r>
            <a:r>
              <a:rPr lang="sl-SI" sz="3200" dirty="0" smtClean="0"/>
              <a:t> s obzirom na </a:t>
            </a:r>
            <a:r>
              <a:rPr lang="sl-SI" sz="3200" dirty="0" err="1" smtClean="0"/>
              <a:t>ciljeve</a:t>
            </a:r>
            <a:endParaRPr lang="sl-SI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209026"/>
              </p:ext>
            </p:extLst>
          </p:nvPr>
        </p:nvGraphicFramePr>
        <p:xfrm>
          <a:off x="759854" y="1442432"/>
          <a:ext cx="10792496" cy="5009885"/>
        </p:xfrm>
        <a:graphic>
          <a:graphicData uri="http://schemas.openxmlformats.org/drawingml/2006/table">
            <a:tbl>
              <a:tblPr/>
              <a:tblGrid>
                <a:gridCol w="4131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1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9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Ciljevi</a:t>
                      </a:r>
                      <a:r>
                        <a:rPr lang="sl-SI" sz="20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tretmana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69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Intervencije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6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8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eliminacija </a:t>
                      </a: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suicidalnih</a:t>
                      </a:r>
                      <a:r>
                        <a:rPr lang="sl-SI" sz="20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misli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tehnike</a:t>
                      </a:r>
                      <a:r>
                        <a:rPr lang="sl-SI" sz="20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za kognitivno </a:t>
                      </a:r>
                      <a:r>
                        <a:rPr lang="sl-SI" sz="2000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restrukturiranje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onemogućavanje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pristupa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sredstvima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sklapanje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ugovora o kontaktiranju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terapeuta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razvoj strategija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suočavanja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suicidalnim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impulsima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razvoj kratkoročnih i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dugoročnih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ciljeva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umanjivanje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osjećaja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beznađa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ispitivanje </a:t>
                      </a: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dokaza „za” i „protiv”, bihevioralni </a:t>
                      </a:r>
                      <a:r>
                        <a:rPr lang="it-IT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eksperiment, 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planiranje</a:t>
                      </a:r>
                      <a:r>
                        <a:rPr lang="sl-SI" sz="20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aktivnosti</a:t>
                      </a:r>
                      <a:endParaRPr lang="it-IT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uključivanje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jednu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ugodnu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aktivnost dnevno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planiranje 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aktivnosti, </a:t>
                      </a:r>
                      <a:r>
                        <a:rPr lang="sl-SI" sz="2000" dirty="0" err="1" smtClean="0">
                          <a:latin typeface="+mn-lt"/>
                        </a:rPr>
                        <a:t>zadavanje</a:t>
                      </a:r>
                      <a:r>
                        <a:rPr lang="sl-SI" sz="2000" dirty="0" smtClean="0">
                          <a:latin typeface="+mn-lt"/>
                        </a:rPr>
                        <a:t> </a:t>
                      </a:r>
                      <a:r>
                        <a:rPr lang="sl-SI" sz="2000" dirty="0" err="1" smtClean="0">
                          <a:latin typeface="+mn-lt"/>
                        </a:rPr>
                        <a:t>postupnih</a:t>
                      </a:r>
                      <a:r>
                        <a:rPr lang="sl-SI" sz="2000" dirty="0" smtClean="0">
                          <a:latin typeface="+mn-lt"/>
                        </a:rPr>
                        <a:t> </a:t>
                      </a:r>
                      <a:r>
                        <a:rPr lang="sl-SI" sz="2000" dirty="0" err="1" smtClean="0">
                          <a:latin typeface="+mn-lt"/>
                        </a:rPr>
                        <a:t>zadataka</a:t>
                      </a:r>
                      <a:r>
                        <a:rPr lang="sl-SI" sz="2000" dirty="0" smtClean="0">
                          <a:latin typeface="+mn-lt"/>
                        </a:rPr>
                        <a:t>,</a:t>
                      </a:r>
                      <a:r>
                        <a:rPr lang="sl-SI" sz="2000" baseline="0" dirty="0" smtClean="0">
                          <a:latin typeface="+mn-lt"/>
                        </a:rPr>
                        <a:t> </a:t>
                      </a:r>
                      <a:r>
                        <a:rPr lang="sl-SI" sz="2000" dirty="0" err="1" smtClean="0">
                          <a:latin typeface="+mn-lt"/>
                        </a:rPr>
                        <a:t>samonagrađivanje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smanjenje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NAM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distrakcija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tehnike</a:t>
                      </a:r>
                      <a:r>
                        <a:rPr lang="sl-SI" sz="20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za kognitivno </a:t>
                      </a:r>
                      <a:r>
                        <a:rPr lang="sl-SI" sz="2000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restrukturiranje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20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spavanje</a:t>
                      </a:r>
                      <a:r>
                        <a:rPr lang="sl-SI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7-8 sati </a:t>
                      </a:r>
                      <a:r>
                        <a:rPr lang="sl-SI" sz="2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noću</a:t>
                      </a:r>
                      <a:endParaRPr lang="sl-SI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vizualizacija, </a:t>
                      </a:r>
                      <a:r>
                        <a:rPr lang="pl-PL" sz="2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 tretmana za </a:t>
                      </a:r>
                      <a:r>
                        <a:rPr lang="pl-PL" sz="2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insomniju</a:t>
                      </a:r>
                      <a:endParaRPr lang="pl-PL" sz="20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81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l-SI" sz="4400" dirty="0" err="1"/>
              <a:t>Cijepljenje</a:t>
            </a:r>
            <a:r>
              <a:rPr lang="sl-SI" sz="4400" dirty="0"/>
              <a:t> (inokulacija) </a:t>
            </a:r>
            <a:r>
              <a:rPr lang="sl-SI" sz="4400" dirty="0" err="1"/>
              <a:t>protiv</a:t>
            </a:r>
            <a:r>
              <a:rPr lang="sl-SI" sz="4400" dirty="0"/>
              <a:t> </a:t>
            </a:r>
            <a:r>
              <a:rPr lang="sl-SI" sz="4400" dirty="0" err="1"/>
              <a:t>budućih</a:t>
            </a:r>
            <a:r>
              <a:rPr lang="sl-SI" sz="4400" dirty="0"/>
              <a:t> depresivnih epizoda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značajan broj depresivnih klijenata je </a:t>
            </a:r>
            <a:r>
              <a:rPr lang="sl-SI" sz="2400" dirty="0" smtClean="0"/>
              <a:t>ranjiv </a:t>
            </a:r>
            <a:r>
              <a:rPr lang="sl-SI" sz="2400" dirty="0"/>
              <a:t>za ponovne depresivne epizode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 smtClean="0"/>
              <a:t> </a:t>
            </a:r>
            <a:r>
              <a:rPr lang="sl-SI" sz="2400" b="1" dirty="0" smtClean="0"/>
              <a:t>važno je poznavanje </a:t>
            </a:r>
            <a:r>
              <a:rPr lang="sl-SI" sz="2400" b="1" dirty="0" smtClean="0"/>
              <a:t>precipitirajućih </a:t>
            </a:r>
            <a:r>
              <a:rPr lang="sl-SI" sz="2400" b="1" dirty="0"/>
              <a:t>faktora </a:t>
            </a:r>
            <a:r>
              <a:rPr lang="sl-SI" sz="2400" dirty="0"/>
              <a:t>(npr. neki </a:t>
            </a:r>
            <a:r>
              <a:rPr lang="sl-SI" sz="2400" dirty="0" err="1"/>
              <a:t>klijenti</a:t>
            </a:r>
            <a:r>
              <a:rPr lang="sl-SI" sz="2400" dirty="0"/>
              <a:t> su posebno </a:t>
            </a:r>
            <a:r>
              <a:rPr lang="sl-SI" sz="2400" dirty="0" err="1"/>
              <a:t>osjetljivi</a:t>
            </a:r>
            <a:r>
              <a:rPr lang="sl-SI" sz="2400" dirty="0"/>
              <a:t> na </a:t>
            </a:r>
            <a:r>
              <a:rPr lang="sl-SI" sz="2400" dirty="0" err="1"/>
              <a:t>interpersonalne</a:t>
            </a:r>
            <a:r>
              <a:rPr lang="sl-SI" sz="2400" dirty="0"/>
              <a:t> </a:t>
            </a:r>
            <a:r>
              <a:rPr lang="sl-SI" sz="2400" dirty="0" err="1"/>
              <a:t>gubitke</a:t>
            </a:r>
            <a:r>
              <a:rPr lang="sl-SI" sz="2400" dirty="0"/>
              <a:t>, </a:t>
            </a:r>
            <a:r>
              <a:rPr lang="sl-SI" sz="2400" dirty="0" err="1"/>
              <a:t>koji</a:t>
            </a:r>
            <a:r>
              <a:rPr lang="sl-SI" sz="2400" dirty="0"/>
              <a:t> </a:t>
            </a:r>
            <a:r>
              <a:rPr lang="sl-SI" sz="2400" dirty="0" err="1"/>
              <a:t>mogu</a:t>
            </a:r>
            <a:r>
              <a:rPr lang="sl-SI" sz="2400" dirty="0"/>
              <a:t> aktivirati </a:t>
            </a:r>
            <a:r>
              <a:rPr lang="sl-SI" sz="2400" dirty="0" err="1"/>
              <a:t>idiosinkratične</a:t>
            </a:r>
            <a:r>
              <a:rPr lang="sl-SI" sz="2400" dirty="0"/>
              <a:t> sheme </a:t>
            </a:r>
            <a:r>
              <a:rPr lang="sl-SI" sz="2400" dirty="0" err="1"/>
              <a:t>kao</a:t>
            </a:r>
            <a:r>
              <a:rPr lang="sl-SI" sz="2400" dirty="0"/>
              <a:t> </a:t>
            </a:r>
            <a:r>
              <a:rPr lang="sl-SI" sz="2400" dirty="0" err="1"/>
              <a:t>što</a:t>
            </a:r>
            <a:r>
              <a:rPr lang="sl-SI" sz="2400" dirty="0"/>
              <a:t> je </a:t>
            </a:r>
            <a:r>
              <a:rPr lang="sl-SI" sz="2400" dirty="0" err="1"/>
              <a:t>bezvrijednost</a:t>
            </a:r>
            <a:r>
              <a:rPr lang="sl-SI" sz="2400" dirty="0" smtClean="0"/>
              <a:t>)</a:t>
            </a:r>
            <a:r>
              <a:rPr lang="sl-SI" sz="2400" b="1" dirty="0" smtClean="0"/>
              <a:t> </a:t>
            </a:r>
            <a:r>
              <a:rPr lang="sl-SI" sz="2400" b="1" dirty="0"/>
              <a:t>i </a:t>
            </a:r>
            <a:r>
              <a:rPr lang="sl-SI" sz="2400" b="1" dirty="0" err="1"/>
              <a:t>priprema</a:t>
            </a:r>
            <a:r>
              <a:rPr lang="sl-SI" sz="2400" b="1" dirty="0"/>
              <a:t> za </a:t>
            </a:r>
            <a:r>
              <a:rPr lang="sl-SI" sz="2400" b="1" dirty="0" err="1"/>
              <a:t>buduće</a:t>
            </a:r>
            <a:r>
              <a:rPr lang="sl-SI" sz="2400" b="1" dirty="0"/>
              <a:t> </a:t>
            </a:r>
            <a:r>
              <a:rPr lang="sl-SI" sz="2400" b="1" dirty="0" smtClean="0"/>
              <a:t>epizode</a:t>
            </a:r>
            <a:endParaRPr lang="sl-SI" sz="2400" b="1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inokulacijska</a:t>
            </a:r>
            <a:r>
              <a:rPr lang="sl-SI" sz="2400" dirty="0"/>
              <a:t> faza </a:t>
            </a:r>
            <a:r>
              <a:rPr lang="sl-SI" sz="2400" dirty="0" err="1"/>
              <a:t>uključuje</a:t>
            </a:r>
            <a:r>
              <a:rPr lang="sl-SI" sz="2400" dirty="0"/>
              <a:t> rad na razvoju strategija za svaki </a:t>
            </a:r>
            <a:r>
              <a:rPr lang="sl-SI" sz="2400" dirty="0" err="1"/>
              <a:t>tipičan</a:t>
            </a:r>
            <a:r>
              <a:rPr lang="sl-SI" sz="2400" dirty="0"/>
              <a:t> skup simptoma depresije (npr. </a:t>
            </a:r>
            <a:r>
              <a:rPr lang="sl-SI" sz="2400" dirty="0" err="1"/>
              <a:t>klijent</a:t>
            </a:r>
            <a:r>
              <a:rPr lang="sl-SI" sz="2400" dirty="0"/>
              <a:t> </a:t>
            </a:r>
            <a:r>
              <a:rPr lang="sl-SI" sz="2400" dirty="0" err="1"/>
              <a:t>koji</a:t>
            </a:r>
            <a:r>
              <a:rPr lang="sl-SI" sz="2400" dirty="0"/>
              <a:t> se povlači i postaje </a:t>
            </a:r>
            <a:r>
              <a:rPr lang="sl-SI" sz="2400" dirty="0" err="1"/>
              <a:t>pasivan</a:t>
            </a:r>
            <a:r>
              <a:rPr lang="sl-SI" sz="2400" dirty="0"/>
              <a:t> </a:t>
            </a:r>
            <a:r>
              <a:rPr lang="sl-SI" sz="2400" dirty="0" err="1"/>
              <a:t>tijekom</a:t>
            </a:r>
            <a:r>
              <a:rPr lang="sl-SI" sz="2400" dirty="0"/>
              <a:t> rane faze depresije, može se </a:t>
            </a:r>
            <a:r>
              <a:rPr lang="sl-SI" sz="2400" dirty="0" err="1"/>
              <a:t>složiti</a:t>
            </a:r>
            <a:r>
              <a:rPr lang="sl-SI" sz="2400" dirty="0"/>
              <a:t> da </a:t>
            </a:r>
            <a:r>
              <a:rPr lang="sl-SI" sz="2400" dirty="0" err="1"/>
              <a:t>prihvati</a:t>
            </a:r>
            <a:r>
              <a:rPr lang="sl-SI" sz="2400" dirty="0"/>
              <a:t> </a:t>
            </a:r>
            <a:r>
              <a:rPr lang="sl-SI" sz="2400" dirty="0" err="1"/>
              <a:t>strategiju</a:t>
            </a:r>
            <a:r>
              <a:rPr lang="sl-SI" sz="2400" dirty="0"/>
              <a:t> </a:t>
            </a:r>
            <a:r>
              <a:rPr lang="sl-SI" sz="2400" dirty="0" err="1"/>
              <a:t>bihevioralne</a:t>
            </a:r>
            <a:r>
              <a:rPr lang="sl-SI" sz="2400" dirty="0"/>
              <a:t> aktivacije </a:t>
            </a:r>
            <a:r>
              <a:rPr lang="sl-SI" sz="2400" dirty="0" err="1"/>
              <a:t>kao</a:t>
            </a:r>
            <a:r>
              <a:rPr lang="sl-SI" sz="2400" dirty="0"/>
              <a:t> </a:t>
            </a:r>
            <a:r>
              <a:rPr lang="sl-SI" sz="2400" dirty="0" err="1"/>
              <a:t>strategiju</a:t>
            </a:r>
            <a:r>
              <a:rPr lang="sl-SI" sz="2400" dirty="0"/>
              <a:t> </a:t>
            </a:r>
            <a:r>
              <a:rPr lang="sl-SI" sz="2400" dirty="0" err="1"/>
              <a:t>suočavanja</a:t>
            </a:r>
            <a:r>
              <a:rPr lang="sl-SI" sz="2400" dirty="0"/>
              <a:t>, kontaktiranje </a:t>
            </a:r>
            <a:r>
              <a:rPr lang="sl-SI" sz="2400" dirty="0" err="1"/>
              <a:t>terapeuta</a:t>
            </a:r>
            <a:r>
              <a:rPr lang="sl-SI" sz="2400" dirty="0"/>
              <a:t> i </a:t>
            </a:r>
            <a:r>
              <a:rPr lang="sl-SI" sz="2400" dirty="0" err="1"/>
              <a:t>izlazak</a:t>
            </a:r>
            <a:r>
              <a:rPr lang="sl-SI" sz="2400" dirty="0"/>
              <a:t> iz </a:t>
            </a:r>
            <a:r>
              <a:rPr lang="sl-SI" sz="2400" dirty="0" err="1"/>
              <a:t>svog</a:t>
            </a:r>
            <a:r>
              <a:rPr lang="sl-SI" sz="2400" dirty="0"/>
              <a:t> stana)</a:t>
            </a:r>
          </a:p>
        </p:txBody>
      </p:sp>
    </p:spTree>
    <p:extLst>
      <p:ext uri="{BB962C8B-B14F-4D97-AF65-F5344CB8AC3E}">
        <p14:creationId xmlns:p14="http://schemas.microsoft.com/office/powerpoint/2010/main" val="23544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Prorjeđivanje</a:t>
            </a:r>
            <a:r>
              <a:rPr lang="sl-SI" sz="4400" dirty="0"/>
              <a:t> terapije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25392"/>
            <a:ext cx="9720073" cy="4023360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nagli </a:t>
            </a:r>
            <a:r>
              <a:rPr lang="sl-SI" sz="2400" b="1" dirty="0" err="1"/>
              <a:t>prekid</a:t>
            </a:r>
            <a:r>
              <a:rPr lang="sl-SI" sz="2400" b="1" dirty="0"/>
              <a:t> </a:t>
            </a:r>
            <a:r>
              <a:rPr lang="sl-SI" sz="2400" b="1" dirty="0" err="1"/>
              <a:t>tjedne</a:t>
            </a:r>
            <a:r>
              <a:rPr lang="sl-SI" sz="2400" b="1" dirty="0"/>
              <a:t> terapije je </a:t>
            </a:r>
            <a:r>
              <a:rPr lang="sl-SI" sz="2400" b="1" dirty="0" err="1"/>
              <a:t>manje</a:t>
            </a:r>
            <a:r>
              <a:rPr lang="sl-SI" sz="2400" b="1" dirty="0"/>
              <a:t> </a:t>
            </a:r>
            <a:r>
              <a:rPr lang="sl-SI" sz="2400" b="1" dirty="0" err="1"/>
              <a:t>poželjan</a:t>
            </a:r>
            <a:r>
              <a:rPr lang="sl-SI" sz="2400" b="1" dirty="0"/>
              <a:t> od </a:t>
            </a:r>
            <a:r>
              <a:rPr lang="sl-SI" sz="2400" b="1" dirty="0" err="1"/>
              <a:t>postupnog</a:t>
            </a:r>
            <a:r>
              <a:rPr lang="sl-SI" sz="2400" b="1" dirty="0"/>
              <a:t> </a:t>
            </a:r>
            <a:r>
              <a:rPr lang="sl-SI" sz="2400" b="1" dirty="0" err="1"/>
              <a:t>prorjeđivanja</a:t>
            </a:r>
            <a:r>
              <a:rPr lang="sl-SI" sz="2400" b="1" dirty="0"/>
              <a:t> na </a:t>
            </a:r>
            <a:r>
              <a:rPr lang="sl-SI" sz="2400" b="1" dirty="0" err="1"/>
              <a:t>manje</a:t>
            </a:r>
            <a:r>
              <a:rPr lang="sl-SI" sz="2400" b="1" dirty="0"/>
              <a:t> česte, ali </a:t>
            </a:r>
            <a:r>
              <a:rPr lang="sl-SI" sz="2400" b="1" dirty="0" err="1"/>
              <a:t>redovite</a:t>
            </a:r>
            <a:r>
              <a:rPr lang="sl-SI" sz="2400" b="1" dirty="0"/>
              <a:t> seanse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u </a:t>
            </a:r>
            <a:r>
              <a:rPr lang="sl-SI" sz="2400" dirty="0" err="1"/>
              <a:t>početku</a:t>
            </a:r>
            <a:r>
              <a:rPr lang="sl-SI" sz="2400" dirty="0"/>
              <a:t> </a:t>
            </a:r>
            <a:r>
              <a:rPr lang="sl-SI" sz="2400" dirty="0" err="1"/>
              <a:t>jednom</a:t>
            </a:r>
            <a:r>
              <a:rPr lang="sl-SI" sz="2400" dirty="0"/>
              <a:t> u dva </a:t>
            </a:r>
            <a:r>
              <a:rPr lang="sl-SI" sz="2400" dirty="0" err="1"/>
              <a:t>tjedna</a:t>
            </a:r>
            <a:r>
              <a:rPr lang="sl-SI" sz="2400" dirty="0"/>
              <a:t>, </a:t>
            </a:r>
            <a:r>
              <a:rPr lang="sl-SI" sz="2400" dirty="0" err="1"/>
              <a:t>zatim</a:t>
            </a:r>
            <a:r>
              <a:rPr lang="sl-SI" sz="2400" dirty="0"/>
              <a:t> </a:t>
            </a:r>
            <a:r>
              <a:rPr lang="sl-SI" sz="2400" dirty="0" err="1"/>
              <a:t>jednom</a:t>
            </a:r>
            <a:r>
              <a:rPr lang="sl-SI" sz="2400" dirty="0"/>
              <a:t> </a:t>
            </a:r>
            <a:r>
              <a:rPr lang="sl-SI" sz="2400" dirty="0" err="1"/>
              <a:t>mjesečno</a:t>
            </a:r>
            <a:r>
              <a:rPr lang="sl-SI" sz="2400" dirty="0"/>
              <a:t> i </a:t>
            </a:r>
            <a:r>
              <a:rPr lang="sl-SI" sz="2400" dirty="0" err="1"/>
              <a:t>zatim</a:t>
            </a:r>
            <a:r>
              <a:rPr lang="sl-SI" sz="2400" dirty="0"/>
              <a:t> svaka tri </a:t>
            </a:r>
            <a:r>
              <a:rPr lang="sl-SI" sz="2400" dirty="0" err="1"/>
              <a:t>mjeseca</a:t>
            </a: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klijenta</a:t>
            </a:r>
            <a:r>
              <a:rPr lang="sl-SI" sz="2400" dirty="0"/>
              <a:t> bi </a:t>
            </a:r>
            <a:r>
              <a:rPr lang="sl-SI" sz="2400" dirty="0" err="1"/>
              <a:t>trebalo</a:t>
            </a:r>
            <a:r>
              <a:rPr lang="sl-SI" sz="2400" dirty="0"/>
              <a:t> </a:t>
            </a:r>
            <a:r>
              <a:rPr lang="sl-SI" sz="2400" dirty="0" err="1"/>
              <a:t>potaknuti</a:t>
            </a:r>
            <a:r>
              <a:rPr lang="sl-SI" sz="2400" dirty="0"/>
              <a:t> da si sam zadaje </a:t>
            </a:r>
            <a:r>
              <a:rPr lang="sl-SI" sz="2400" dirty="0" err="1"/>
              <a:t>domaće</a:t>
            </a:r>
            <a:r>
              <a:rPr lang="sl-SI" sz="2400" dirty="0"/>
              <a:t> </a:t>
            </a:r>
            <a:r>
              <a:rPr lang="sl-SI" sz="2400" dirty="0" err="1"/>
              <a:t>zadaće</a:t>
            </a:r>
            <a:r>
              <a:rPr lang="sl-SI" sz="2400" dirty="0"/>
              <a:t> (</a:t>
            </a:r>
            <a:r>
              <a:rPr lang="sl-SI" sz="2400" dirty="0" err="1"/>
              <a:t>dobar</a:t>
            </a:r>
            <a:r>
              <a:rPr lang="sl-SI" sz="2400" dirty="0"/>
              <a:t> </a:t>
            </a:r>
            <a:r>
              <a:rPr lang="sl-SI" sz="2400" dirty="0" err="1"/>
              <a:t>prediktor</a:t>
            </a:r>
            <a:r>
              <a:rPr lang="sl-SI" sz="2400" dirty="0"/>
              <a:t> </a:t>
            </a:r>
            <a:r>
              <a:rPr lang="sl-SI" sz="2400" dirty="0" err="1"/>
              <a:t>održavanja</a:t>
            </a:r>
            <a:r>
              <a:rPr lang="sl-SI" sz="2400" dirty="0"/>
              <a:t> poboljšanja)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klijentu</a:t>
            </a:r>
            <a:r>
              <a:rPr lang="sl-SI" sz="2400" dirty="0"/>
              <a:t> se kaže da može nazvati </a:t>
            </a:r>
            <a:r>
              <a:rPr lang="sl-SI" sz="2400" dirty="0" err="1"/>
              <a:t>terapeuta</a:t>
            </a:r>
            <a:r>
              <a:rPr lang="sl-SI" sz="2400" dirty="0"/>
              <a:t> i </a:t>
            </a:r>
            <a:r>
              <a:rPr lang="sl-SI" sz="2400" dirty="0" err="1"/>
              <a:t>vratiti</a:t>
            </a:r>
            <a:r>
              <a:rPr lang="sl-SI" sz="2400" dirty="0"/>
              <a:t> se na </a:t>
            </a:r>
            <a:r>
              <a:rPr lang="sl-SI" sz="2400" dirty="0" err="1"/>
              <a:t>terapiju</a:t>
            </a:r>
            <a:r>
              <a:rPr lang="sl-SI" sz="2400" dirty="0"/>
              <a:t> ako se depresija ponovno pojavi</a:t>
            </a:r>
          </a:p>
        </p:txBody>
      </p:sp>
    </p:spTree>
    <p:extLst>
      <p:ext uri="{BB962C8B-B14F-4D97-AF65-F5344CB8AC3E}">
        <p14:creationId xmlns:p14="http://schemas.microsoft.com/office/powerpoint/2010/main" val="8199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Tretman</a:t>
            </a:r>
            <a:r>
              <a:rPr lang="sl-SI" sz="4400" dirty="0"/>
              <a:t> </a:t>
            </a:r>
            <a:r>
              <a:rPr lang="sl-SI" sz="4400" dirty="0" err="1"/>
              <a:t>ojačavanja</a:t>
            </a:r>
            <a:endParaRPr lang="sl-S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27254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posebno za klijente koji su imali ponavljajuće </a:t>
            </a:r>
            <a:r>
              <a:rPr lang="sl-SI" sz="2400" dirty="0" smtClean="0"/>
              <a:t>epizode </a:t>
            </a:r>
            <a:r>
              <a:rPr lang="sl-SI" sz="2400" dirty="0"/>
              <a:t>velikog depresivnog poremećaja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za </a:t>
            </a:r>
            <a:r>
              <a:rPr lang="sl-SI" sz="2400" dirty="0" err="1"/>
              <a:t>ojačavanje</a:t>
            </a:r>
            <a:r>
              <a:rPr lang="sl-SI" sz="2400" dirty="0"/>
              <a:t> su </a:t>
            </a:r>
            <a:r>
              <a:rPr lang="sl-SI" sz="2400" dirty="0" err="1"/>
              <a:t>raspoložive</a:t>
            </a:r>
            <a:r>
              <a:rPr lang="sl-SI" sz="2400" dirty="0"/>
              <a:t> tri alternative: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400" dirty="0"/>
              <a:t> kontinuirani </a:t>
            </a:r>
            <a:r>
              <a:rPr lang="sl-SI" sz="2400" dirty="0" err="1"/>
              <a:t>tretman</a:t>
            </a:r>
            <a:r>
              <a:rPr lang="sl-SI" sz="2400" dirty="0"/>
              <a:t> s </a:t>
            </a:r>
            <a:r>
              <a:rPr lang="sl-SI" sz="2400" dirty="0" err="1"/>
              <a:t>antidepresivima</a:t>
            </a:r>
            <a:endParaRPr lang="sl-SI" sz="2400" dirty="0"/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periodički</a:t>
            </a:r>
            <a:r>
              <a:rPr lang="sl-SI" sz="2400" dirty="0"/>
              <a:t> </a:t>
            </a:r>
            <a:r>
              <a:rPr lang="sl-SI" sz="2400" dirty="0" err="1"/>
              <a:t>raspoređene</a:t>
            </a:r>
            <a:r>
              <a:rPr lang="sl-SI" sz="2400" dirty="0"/>
              <a:t> seanse </a:t>
            </a:r>
            <a:r>
              <a:rPr lang="sl-SI" sz="2400" dirty="0" err="1"/>
              <a:t>osnaživanja</a:t>
            </a:r>
            <a:r>
              <a:rPr lang="sl-SI" sz="2400" dirty="0"/>
              <a:t> KBT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en-US" sz="2400" dirty="0"/>
              <a:t>MBCT - Mindfulness Based Cognitive Therapy</a:t>
            </a:r>
            <a:r>
              <a:rPr lang="sl-SI" sz="2400" b="1" dirty="0" smtClean="0"/>
              <a:t> </a:t>
            </a:r>
            <a:r>
              <a:rPr lang="sl-SI" sz="2400" dirty="0"/>
              <a:t>= program </a:t>
            </a:r>
            <a:r>
              <a:rPr lang="sl-SI" sz="2400" dirty="0" err="1"/>
              <a:t>koji</a:t>
            </a:r>
            <a:r>
              <a:rPr lang="sl-SI" sz="2400" dirty="0"/>
              <a:t> je </a:t>
            </a:r>
            <a:r>
              <a:rPr lang="sl-SI" sz="2400" dirty="0" err="1"/>
              <a:t>inicijalno</a:t>
            </a:r>
            <a:r>
              <a:rPr lang="sl-SI" sz="2400" dirty="0"/>
              <a:t> osmišljen baš radi prevencije </a:t>
            </a:r>
            <a:r>
              <a:rPr lang="sl-SI" sz="2400" dirty="0" err="1"/>
              <a:t>povrata</a:t>
            </a:r>
            <a:r>
              <a:rPr lang="sl-SI" sz="2400" dirty="0"/>
              <a:t> depresivnih epizoda ali po </a:t>
            </a:r>
            <a:r>
              <a:rPr lang="sl-SI" sz="2400" dirty="0" err="1"/>
              <a:t>novijim</a:t>
            </a:r>
            <a:r>
              <a:rPr lang="sl-SI" sz="2400" dirty="0"/>
              <a:t> </a:t>
            </a:r>
            <a:r>
              <a:rPr lang="sl-SI" sz="2400" dirty="0" err="1"/>
              <a:t>istraživanjima</a:t>
            </a:r>
            <a:r>
              <a:rPr lang="sl-SI" sz="2400" dirty="0"/>
              <a:t> </a:t>
            </a:r>
            <a:r>
              <a:rPr lang="sl-SI" sz="2400" dirty="0" err="1"/>
              <a:t>efikasan</a:t>
            </a:r>
            <a:r>
              <a:rPr lang="sl-SI" sz="2400" dirty="0"/>
              <a:t> je i u </a:t>
            </a:r>
            <a:r>
              <a:rPr lang="sl-SI" sz="2400" dirty="0" err="1"/>
              <a:t>tretmanu</a:t>
            </a:r>
            <a:r>
              <a:rPr lang="sl-SI" sz="2400" dirty="0"/>
              <a:t> akutnih depresivnih epizoda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200" dirty="0"/>
              <a:t> </a:t>
            </a:r>
            <a:r>
              <a:rPr lang="sl-SI" sz="2200" dirty="0" smtClean="0"/>
              <a:t>pomaže </a:t>
            </a:r>
            <a:r>
              <a:rPr lang="sl-SI" sz="2200" dirty="0" err="1" smtClean="0"/>
              <a:t>klijentu</a:t>
            </a:r>
            <a:r>
              <a:rPr lang="sl-SI" sz="2200" dirty="0" smtClean="0"/>
              <a:t> </a:t>
            </a:r>
            <a:r>
              <a:rPr lang="sl-SI" sz="2200" dirty="0"/>
              <a:t>u </a:t>
            </a:r>
            <a:r>
              <a:rPr lang="sl-SI" sz="2200" dirty="0" err="1"/>
              <a:t>usmjeravanju</a:t>
            </a:r>
            <a:r>
              <a:rPr lang="sl-SI" sz="2200" dirty="0"/>
              <a:t> pažnje na </a:t>
            </a:r>
            <a:r>
              <a:rPr lang="sl-SI" sz="2200" dirty="0" err="1"/>
              <a:t>sadašnji</a:t>
            </a:r>
            <a:r>
              <a:rPr lang="sl-SI" sz="2200" dirty="0"/>
              <a:t> </a:t>
            </a:r>
            <a:r>
              <a:rPr lang="sl-SI" sz="2200" dirty="0" err="1"/>
              <a:t>trenutak</a:t>
            </a:r>
            <a:r>
              <a:rPr lang="sl-SI" sz="2200" dirty="0"/>
              <a:t> na </a:t>
            </a:r>
            <a:r>
              <a:rPr lang="sl-SI" sz="2200" dirty="0" err="1"/>
              <a:t>neprosuđujući</a:t>
            </a:r>
            <a:r>
              <a:rPr lang="sl-SI" sz="2200" dirty="0"/>
              <a:t>  način, </a:t>
            </a:r>
            <a:r>
              <a:rPr lang="sl-SI" sz="2200" dirty="0" err="1"/>
              <a:t>prepuštanjem</a:t>
            </a:r>
            <a:r>
              <a:rPr lang="sl-SI" sz="2200" dirty="0"/>
              <a:t> kontrole nad </a:t>
            </a:r>
            <a:r>
              <a:rPr lang="sl-SI" sz="2200" dirty="0" err="1"/>
              <a:t>situacijom</a:t>
            </a:r>
            <a:r>
              <a:rPr lang="sl-SI" sz="2200" dirty="0"/>
              <a:t> i doživljanjem </a:t>
            </a:r>
            <a:r>
              <a:rPr lang="sl-SI" sz="2200" dirty="0" err="1"/>
              <a:t>ponovljenog</a:t>
            </a:r>
            <a:r>
              <a:rPr lang="sl-SI" sz="2200" dirty="0"/>
              <a:t> </a:t>
            </a:r>
            <a:r>
              <a:rPr lang="sl-SI" sz="2200" dirty="0" err="1"/>
              <a:t>osjećaja</a:t>
            </a:r>
            <a:r>
              <a:rPr lang="sl-SI" sz="2200" dirty="0"/>
              <a:t> </a:t>
            </a:r>
            <a:r>
              <a:rPr lang="sl-SI" sz="2200" dirty="0" err="1"/>
              <a:t>otpuštanja</a:t>
            </a:r>
            <a:r>
              <a:rPr lang="sl-SI" sz="2200" dirty="0"/>
              <a:t> </a:t>
            </a:r>
            <a:r>
              <a:rPr lang="sl-SI" sz="2200" dirty="0" err="1"/>
              <a:t>onoga</a:t>
            </a:r>
            <a:r>
              <a:rPr lang="sl-SI" sz="2200" dirty="0"/>
              <a:t> </a:t>
            </a:r>
            <a:r>
              <a:rPr lang="sl-SI" sz="2200" dirty="0" err="1"/>
              <a:t>što</a:t>
            </a:r>
            <a:r>
              <a:rPr lang="sl-SI" sz="2200" dirty="0"/>
              <a:t> je </a:t>
            </a:r>
            <a:r>
              <a:rPr lang="sl-SI" sz="2200" dirty="0" err="1"/>
              <a:t>teško</a:t>
            </a:r>
            <a:r>
              <a:rPr lang="sl-SI" sz="2200" dirty="0"/>
              <a:t> u svakom </a:t>
            </a:r>
            <a:r>
              <a:rPr lang="sl-SI" sz="2200" dirty="0" err="1"/>
              <a:t>pojedinom</a:t>
            </a:r>
            <a:r>
              <a:rPr lang="sl-SI" sz="2200" dirty="0"/>
              <a:t> trenutku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200" dirty="0"/>
              <a:t> </a:t>
            </a:r>
            <a:r>
              <a:rPr lang="sl-SI" sz="2200" dirty="0" err="1"/>
              <a:t>proizlazi</a:t>
            </a:r>
            <a:r>
              <a:rPr lang="sl-SI" sz="2200" dirty="0"/>
              <a:t> iz opažanja da </a:t>
            </a:r>
            <a:r>
              <a:rPr lang="sl-SI" sz="2200" dirty="0" err="1"/>
              <a:t>pojedinci</a:t>
            </a:r>
            <a:r>
              <a:rPr lang="sl-SI" sz="2200" dirty="0"/>
              <a:t> </a:t>
            </a:r>
            <a:r>
              <a:rPr lang="sl-SI" sz="2200" dirty="0" err="1"/>
              <a:t>koji</a:t>
            </a:r>
            <a:r>
              <a:rPr lang="sl-SI" sz="2200" dirty="0"/>
              <a:t> </a:t>
            </a:r>
            <a:r>
              <a:rPr lang="sl-SI" sz="2200" dirty="0" err="1"/>
              <a:t>imaju</a:t>
            </a:r>
            <a:r>
              <a:rPr lang="sl-SI" sz="2200" dirty="0"/>
              <a:t> rizik od ponovne pojave </a:t>
            </a:r>
            <a:r>
              <a:rPr lang="sl-SI" sz="2200" dirty="0" err="1"/>
              <a:t>velikog</a:t>
            </a:r>
            <a:r>
              <a:rPr lang="sl-SI" sz="2200" dirty="0"/>
              <a:t> </a:t>
            </a:r>
            <a:r>
              <a:rPr lang="sl-SI" sz="2200" dirty="0" err="1"/>
              <a:t>depresivnog</a:t>
            </a:r>
            <a:r>
              <a:rPr lang="sl-SI" sz="2200" dirty="0"/>
              <a:t> </a:t>
            </a:r>
            <a:r>
              <a:rPr lang="sl-SI" sz="2200" dirty="0" err="1"/>
              <a:t>poremećaja</a:t>
            </a:r>
            <a:r>
              <a:rPr lang="sl-SI" sz="2200" dirty="0"/>
              <a:t>, </a:t>
            </a:r>
            <a:r>
              <a:rPr lang="sl-SI" sz="2200" dirty="0" err="1"/>
              <a:t>imaju</a:t>
            </a:r>
            <a:r>
              <a:rPr lang="sl-SI" sz="2200" dirty="0"/>
              <a:t> </a:t>
            </a:r>
            <a:r>
              <a:rPr lang="sl-SI" sz="2200" dirty="0" err="1"/>
              <a:t>pretjerano</a:t>
            </a:r>
            <a:r>
              <a:rPr lang="sl-SI" sz="2200" dirty="0"/>
              <a:t> </a:t>
            </a:r>
            <a:r>
              <a:rPr lang="sl-SI" sz="2200" dirty="0" err="1"/>
              <a:t>poopćavanje</a:t>
            </a:r>
            <a:r>
              <a:rPr lang="sl-SI" sz="2200" dirty="0"/>
              <a:t> </a:t>
            </a:r>
            <a:r>
              <a:rPr lang="sl-SI" sz="2200" dirty="0" err="1"/>
              <a:t>sjećanja</a:t>
            </a:r>
            <a:r>
              <a:rPr lang="sl-SI" sz="2200" dirty="0"/>
              <a:t> i skloni su </a:t>
            </a:r>
            <a:r>
              <a:rPr lang="sl-SI" sz="2200" dirty="0" err="1"/>
              <a:t>ruminiranju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5050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Ponovimo: o depresiji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7" y="1775739"/>
            <a:ext cx="9720073" cy="4023360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300" dirty="0" err="1" smtClean="0"/>
              <a:t>dijagnozu</a:t>
            </a:r>
            <a:r>
              <a:rPr lang="sl-SI" sz="2300" dirty="0" smtClean="0"/>
              <a:t> </a:t>
            </a:r>
            <a:r>
              <a:rPr lang="sl-SI" sz="2300" dirty="0" err="1"/>
              <a:t>depresivnog</a:t>
            </a:r>
            <a:r>
              <a:rPr lang="sl-SI" sz="2300" dirty="0"/>
              <a:t> </a:t>
            </a:r>
            <a:r>
              <a:rPr lang="sl-SI" sz="2300" dirty="0" err="1" smtClean="0"/>
              <a:t>poremećaja</a:t>
            </a:r>
            <a:r>
              <a:rPr lang="sl-SI" sz="2300" dirty="0" smtClean="0"/>
              <a:t> </a:t>
            </a:r>
            <a:r>
              <a:rPr lang="sl-SI" sz="2300" dirty="0"/>
              <a:t>postavljamo s </a:t>
            </a:r>
            <a:r>
              <a:rPr lang="sl-SI" sz="2300" dirty="0" err="1" smtClean="0"/>
              <a:t>pomoću</a:t>
            </a:r>
            <a:r>
              <a:rPr lang="sl-SI" sz="2300" dirty="0" smtClean="0"/>
              <a:t> kriterija </a:t>
            </a:r>
            <a:r>
              <a:rPr lang="sl-SI" sz="2300" dirty="0"/>
              <a:t>MKB 10 ili DSM 5; </a:t>
            </a:r>
            <a:r>
              <a:rPr lang="sl-SI" sz="2300" dirty="0" smtClean="0"/>
              <a:t>prema </a:t>
            </a:r>
            <a:r>
              <a:rPr lang="sl-SI" sz="2300" dirty="0"/>
              <a:t>klasifikaciji MKB 10, </a:t>
            </a:r>
            <a:r>
              <a:rPr lang="sl-SI" sz="2300" dirty="0" err="1" smtClean="0"/>
              <a:t>osoba</a:t>
            </a:r>
            <a:r>
              <a:rPr lang="sl-SI" sz="2300" dirty="0" smtClean="0"/>
              <a:t> </a:t>
            </a:r>
            <a:r>
              <a:rPr lang="sl-SI" sz="2300" dirty="0"/>
              <a:t>treba </a:t>
            </a:r>
            <a:r>
              <a:rPr lang="sl-SI" sz="2300" dirty="0" err="1" smtClean="0"/>
              <a:t>imati</a:t>
            </a:r>
            <a:r>
              <a:rPr lang="sl-SI" sz="2300" dirty="0" smtClean="0"/>
              <a:t> </a:t>
            </a:r>
            <a:r>
              <a:rPr lang="sl-SI" sz="2300" b="1" dirty="0" err="1" smtClean="0"/>
              <a:t>prisutne</a:t>
            </a:r>
            <a:r>
              <a:rPr lang="sl-SI" sz="2300" b="1" dirty="0" smtClean="0"/>
              <a:t> </a:t>
            </a:r>
            <a:r>
              <a:rPr lang="sl-SI" sz="2300" b="1" dirty="0"/>
              <a:t>simptome </a:t>
            </a:r>
            <a:r>
              <a:rPr lang="sl-SI" sz="2300" b="1" dirty="0" err="1"/>
              <a:t>lošijeg</a:t>
            </a:r>
            <a:r>
              <a:rPr lang="sl-SI" sz="2300" b="1" dirty="0"/>
              <a:t> </a:t>
            </a:r>
            <a:r>
              <a:rPr lang="sl-SI" sz="2300" b="1" dirty="0" err="1"/>
              <a:t>raspoloženja</a:t>
            </a:r>
            <a:r>
              <a:rPr lang="sl-SI" sz="2300" b="1" dirty="0"/>
              <a:t>, </a:t>
            </a:r>
            <a:r>
              <a:rPr lang="sl-SI" sz="2300" b="1" dirty="0" err="1"/>
              <a:t>gubitka</a:t>
            </a:r>
            <a:r>
              <a:rPr lang="sl-SI" sz="2300" b="1" dirty="0"/>
              <a:t> interesa </a:t>
            </a:r>
            <a:r>
              <a:rPr lang="sl-SI" sz="2300" b="1" dirty="0" smtClean="0"/>
              <a:t>i uživanja </a:t>
            </a:r>
            <a:r>
              <a:rPr lang="sl-SI" sz="2300" b="1" dirty="0"/>
              <a:t>te </a:t>
            </a:r>
            <a:r>
              <a:rPr lang="sl-SI" sz="2300" b="1" dirty="0" err="1"/>
              <a:t>smanjenja</a:t>
            </a:r>
            <a:r>
              <a:rPr lang="sl-SI" sz="2300" b="1" dirty="0"/>
              <a:t> energije </a:t>
            </a:r>
            <a:r>
              <a:rPr lang="sl-SI" sz="2300" dirty="0" err="1"/>
              <a:t>kao</a:t>
            </a:r>
            <a:r>
              <a:rPr lang="sl-SI" sz="2300" dirty="0"/>
              <a:t> </a:t>
            </a:r>
            <a:r>
              <a:rPr lang="sl-SI" sz="2300" dirty="0" err="1"/>
              <a:t>obvezatne</a:t>
            </a:r>
            <a:r>
              <a:rPr lang="sl-SI" sz="2300" dirty="0"/>
              <a:t>, dok DSM </a:t>
            </a:r>
            <a:r>
              <a:rPr lang="sl-SI" sz="2300" dirty="0" smtClean="0"/>
              <a:t>5 </a:t>
            </a:r>
            <a:r>
              <a:rPr lang="sl-SI" sz="2300" dirty="0" err="1" smtClean="0"/>
              <a:t>traži</a:t>
            </a:r>
            <a:r>
              <a:rPr lang="sl-SI" sz="2300" dirty="0" smtClean="0"/>
              <a:t> </a:t>
            </a:r>
            <a:r>
              <a:rPr lang="sl-SI" sz="2300" dirty="0" err="1"/>
              <a:t>prisutnost</a:t>
            </a:r>
            <a:r>
              <a:rPr lang="sl-SI" sz="2300" dirty="0"/>
              <a:t> ili samo </a:t>
            </a:r>
            <a:r>
              <a:rPr lang="sl-SI" sz="2300" dirty="0" err="1"/>
              <a:t>depresivnog</a:t>
            </a:r>
            <a:r>
              <a:rPr lang="sl-SI" sz="2300" dirty="0"/>
              <a:t> </a:t>
            </a:r>
            <a:r>
              <a:rPr lang="sl-SI" sz="2300" dirty="0" err="1"/>
              <a:t>raspoloženja</a:t>
            </a:r>
            <a:r>
              <a:rPr lang="sl-SI" sz="2300" dirty="0"/>
              <a:t> ili </a:t>
            </a:r>
            <a:r>
              <a:rPr lang="sl-SI" sz="2300" dirty="0" smtClean="0"/>
              <a:t>samo </a:t>
            </a:r>
            <a:r>
              <a:rPr lang="sl-SI" sz="2300" dirty="0" err="1" smtClean="0"/>
              <a:t>gubitka</a:t>
            </a:r>
            <a:r>
              <a:rPr lang="sl-SI" sz="2300" dirty="0" smtClean="0"/>
              <a:t> </a:t>
            </a:r>
            <a:r>
              <a:rPr lang="sl-SI" sz="2300" dirty="0"/>
              <a:t>interesa i </a:t>
            </a:r>
            <a:r>
              <a:rPr lang="sl-SI" sz="2300" dirty="0" smtClean="0"/>
              <a:t>uživanja; </a:t>
            </a:r>
            <a:r>
              <a:rPr lang="sl-SI" sz="2300" dirty="0"/>
              <a:t>u</a:t>
            </a:r>
            <a:r>
              <a:rPr lang="sl-SI" sz="2300" dirty="0" smtClean="0"/>
              <a:t> </a:t>
            </a:r>
            <a:r>
              <a:rPr lang="sl-SI" sz="2300" dirty="0"/>
              <a:t>obje klasifikacije simptomi </a:t>
            </a:r>
            <a:r>
              <a:rPr lang="sl-SI" sz="2300" dirty="0" err="1"/>
              <a:t>trebaju</a:t>
            </a:r>
            <a:r>
              <a:rPr lang="sl-SI" sz="2300" dirty="0"/>
              <a:t> trajati </a:t>
            </a:r>
            <a:r>
              <a:rPr lang="sl-SI" sz="2300" dirty="0" smtClean="0"/>
              <a:t>dva </a:t>
            </a:r>
            <a:r>
              <a:rPr lang="sl-SI" sz="2300" dirty="0" err="1" smtClean="0"/>
              <a:t>tjedna</a:t>
            </a:r>
            <a:r>
              <a:rPr lang="sl-SI" sz="2300" dirty="0" smtClean="0"/>
              <a:t> </a:t>
            </a:r>
            <a:r>
              <a:rPr lang="sl-SI" sz="2300" dirty="0"/>
              <a:t>da bi se postavila </a:t>
            </a:r>
            <a:r>
              <a:rPr lang="sl-SI" sz="2300" dirty="0" err="1" smtClean="0"/>
              <a:t>dijagnoza</a:t>
            </a:r>
            <a:endParaRPr lang="sl-SI" sz="23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300" dirty="0"/>
              <a:t> </a:t>
            </a:r>
            <a:r>
              <a:rPr lang="sl-SI" sz="2300" dirty="0" err="1"/>
              <a:t>pojedinu</a:t>
            </a:r>
            <a:r>
              <a:rPr lang="sl-SI" sz="2300" dirty="0"/>
              <a:t> </a:t>
            </a:r>
            <a:r>
              <a:rPr lang="sl-SI" sz="2300" dirty="0" err="1"/>
              <a:t>epizodu</a:t>
            </a:r>
            <a:r>
              <a:rPr lang="sl-SI" sz="2300" dirty="0"/>
              <a:t> </a:t>
            </a:r>
            <a:r>
              <a:rPr lang="sl-SI" sz="2300" dirty="0" err="1"/>
              <a:t>možemo</a:t>
            </a:r>
            <a:r>
              <a:rPr lang="sl-SI" sz="2300" dirty="0"/>
              <a:t> </a:t>
            </a:r>
            <a:r>
              <a:rPr lang="sl-SI" sz="2300" dirty="0" smtClean="0"/>
              <a:t>označiti </a:t>
            </a:r>
            <a:r>
              <a:rPr lang="sl-SI" sz="2300" dirty="0"/>
              <a:t>s obzirom na </a:t>
            </a:r>
            <a:r>
              <a:rPr lang="sl-SI" sz="2300" dirty="0" err="1"/>
              <a:t>težinu</a:t>
            </a:r>
            <a:r>
              <a:rPr lang="sl-SI" sz="2300" dirty="0"/>
              <a:t> simptoma </a:t>
            </a:r>
            <a:r>
              <a:rPr lang="sl-SI" sz="2300" dirty="0" err="1"/>
              <a:t>kao</a:t>
            </a:r>
            <a:r>
              <a:rPr lang="sl-SI" sz="2300" dirty="0"/>
              <a:t> blagu, </a:t>
            </a:r>
            <a:r>
              <a:rPr lang="sl-SI" sz="2300" dirty="0" err="1" smtClean="0"/>
              <a:t>umjerenu</a:t>
            </a:r>
            <a:r>
              <a:rPr lang="sl-SI" sz="2300" dirty="0" smtClean="0"/>
              <a:t> ili </a:t>
            </a:r>
            <a:r>
              <a:rPr lang="sl-SI" sz="2300" dirty="0" err="1"/>
              <a:t>tešku</a:t>
            </a:r>
            <a:endParaRPr lang="sl-SI" sz="23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300" dirty="0" smtClean="0"/>
              <a:t>15–20</a:t>
            </a:r>
            <a:r>
              <a:rPr lang="sl-SI" sz="2300" dirty="0"/>
              <a:t>% odraslih </a:t>
            </a:r>
            <a:r>
              <a:rPr lang="sl-SI" sz="2300" dirty="0" err="1"/>
              <a:t>osoba</a:t>
            </a:r>
            <a:r>
              <a:rPr lang="sl-SI" sz="2300" dirty="0"/>
              <a:t> ima značajne depresivne simptome </a:t>
            </a:r>
            <a:endParaRPr lang="sl-SI" sz="23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300" dirty="0"/>
              <a:t> </a:t>
            </a:r>
            <a:r>
              <a:rPr lang="pl-PL" sz="2300" dirty="0" smtClean="0"/>
              <a:t>životni </a:t>
            </a:r>
            <a:r>
              <a:rPr lang="pl-PL" sz="2300" dirty="0"/>
              <a:t>rizik za veliku depresivnu epizodu: 10-25% za </a:t>
            </a:r>
            <a:r>
              <a:rPr lang="pl-PL" sz="2300" dirty="0" smtClean="0"/>
              <a:t>žene i </a:t>
            </a:r>
            <a:r>
              <a:rPr lang="pl-PL" sz="2300" dirty="0"/>
              <a:t>5-12% za </a:t>
            </a:r>
            <a:r>
              <a:rPr lang="pl-PL" sz="2300" dirty="0" smtClean="0"/>
              <a:t>muškarce</a:t>
            </a:r>
            <a:endParaRPr lang="sl-SI" sz="23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300" dirty="0"/>
              <a:t> </a:t>
            </a:r>
            <a:r>
              <a:rPr lang="sl-SI" sz="2300" dirty="0" smtClean="0"/>
              <a:t>ima visoki </a:t>
            </a:r>
            <a:r>
              <a:rPr lang="sl-SI" sz="2300" dirty="0" err="1" smtClean="0"/>
              <a:t>komorbiditet</a:t>
            </a:r>
            <a:r>
              <a:rPr lang="sl-SI" sz="2300" dirty="0" smtClean="0"/>
              <a:t> s drugim </a:t>
            </a:r>
            <a:r>
              <a:rPr lang="sl-SI" sz="2300" dirty="0" err="1" smtClean="0"/>
              <a:t>poremećajima</a:t>
            </a:r>
            <a:r>
              <a:rPr lang="sl-SI" sz="2300" dirty="0"/>
              <a:t>, </a:t>
            </a:r>
            <a:r>
              <a:rPr lang="sl-SI" sz="2300" b="1" dirty="0"/>
              <a:t>samo 44% “čistih” </a:t>
            </a:r>
            <a:r>
              <a:rPr lang="sl-SI" sz="2300" b="1" dirty="0" err="1" smtClean="0"/>
              <a:t>dijagnoza</a:t>
            </a:r>
            <a:r>
              <a:rPr lang="sl-SI" sz="2300" dirty="0" smtClean="0"/>
              <a:t>; </a:t>
            </a:r>
            <a:r>
              <a:rPr lang="sl-SI" sz="2300" dirty="0" err="1"/>
              <a:t>većina</a:t>
            </a:r>
            <a:r>
              <a:rPr lang="sl-SI" sz="2300" dirty="0"/>
              <a:t> ima pridruženi </a:t>
            </a:r>
            <a:r>
              <a:rPr lang="sl-SI" sz="2300" dirty="0" smtClean="0"/>
              <a:t>neki </a:t>
            </a:r>
            <a:r>
              <a:rPr lang="sl-SI" sz="2300" dirty="0" err="1"/>
              <a:t>anksiozni</a:t>
            </a:r>
            <a:r>
              <a:rPr lang="sl-SI" sz="2300" dirty="0"/>
              <a:t> </a:t>
            </a:r>
            <a:r>
              <a:rPr lang="sl-SI" sz="2300" dirty="0" err="1"/>
              <a:t>poremećaj</a:t>
            </a:r>
            <a:r>
              <a:rPr lang="sl-SI" sz="2300" dirty="0"/>
              <a:t> ili </a:t>
            </a:r>
            <a:r>
              <a:rPr lang="sl-SI" sz="2300" dirty="0" err="1"/>
              <a:t>poremećaj</a:t>
            </a:r>
            <a:r>
              <a:rPr lang="sl-SI" sz="2300" dirty="0"/>
              <a:t> </a:t>
            </a:r>
            <a:r>
              <a:rPr lang="sl-SI" sz="2300" dirty="0" smtClean="0"/>
              <a:t>ličnosti</a:t>
            </a:r>
            <a:endParaRPr lang="sl-SI" sz="2300" dirty="0"/>
          </a:p>
        </p:txBody>
      </p:sp>
    </p:spTree>
    <p:extLst>
      <p:ext uri="{BB962C8B-B14F-4D97-AF65-F5344CB8AC3E}">
        <p14:creationId xmlns:p14="http://schemas.microsoft.com/office/powerpoint/2010/main" val="1838153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8338" y="2305318"/>
            <a:ext cx="107152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6000" cap="all" spc="200" dirty="0" err="1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  <a:ea typeface="+mj-ea"/>
                <a:cs typeface="+mj-cs"/>
              </a:rPr>
              <a:t>Otkrivanje</a:t>
            </a:r>
            <a:r>
              <a:rPr lang="sl-SI" sz="6000" cap="all" spc="200" dirty="0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  <a:ea typeface="+mj-ea"/>
                <a:cs typeface="+mj-cs"/>
              </a:rPr>
              <a:t> i </a:t>
            </a:r>
            <a:r>
              <a:rPr lang="sl-SI" sz="6000" cap="all" spc="200" dirty="0" err="1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  <a:ea typeface="+mj-ea"/>
                <a:cs typeface="+mj-cs"/>
              </a:rPr>
              <a:t>otklanjanje</a:t>
            </a:r>
            <a:r>
              <a:rPr lang="sl-SI" sz="6000" cap="all" spc="200" dirty="0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  <a:ea typeface="+mj-ea"/>
                <a:cs typeface="+mj-cs"/>
              </a:rPr>
              <a:t> problema u terapiji</a:t>
            </a:r>
            <a:endParaRPr lang="sl-SI" sz="6000" dirty="0"/>
          </a:p>
        </p:txBody>
      </p:sp>
    </p:spTree>
    <p:extLst>
      <p:ext uri="{BB962C8B-B14F-4D97-AF65-F5344CB8AC3E}">
        <p14:creationId xmlns:p14="http://schemas.microsoft.com/office/powerpoint/2010/main" val="121282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Otkrivanje</a:t>
            </a:r>
            <a:r>
              <a:rPr lang="sl-SI" sz="4400" dirty="0"/>
              <a:t> i </a:t>
            </a:r>
            <a:r>
              <a:rPr lang="sl-SI" sz="4400" dirty="0" err="1"/>
              <a:t>otklanjanje</a:t>
            </a:r>
            <a:r>
              <a:rPr lang="sl-SI" sz="4400" dirty="0"/>
              <a:t> problema u terapiji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12512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b="1" dirty="0"/>
              <a:t>deficiti u </a:t>
            </a:r>
            <a:r>
              <a:rPr lang="sl-SI" sz="2000" b="1" dirty="0" err="1"/>
              <a:t>rješavanju</a:t>
            </a:r>
            <a:r>
              <a:rPr lang="sl-SI" sz="2000" b="1" dirty="0"/>
              <a:t> problema</a:t>
            </a:r>
            <a:r>
              <a:rPr lang="sl-SI" sz="2000" dirty="0"/>
              <a:t>: tehnike </a:t>
            </a:r>
            <a:r>
              <a:rPr lang="sl-SI" sz="2000" dirty="0" err="1"/>
              <a:t>rješavanja</a:t>
            </a:r>
            <a:r>
              <a:rPr lang="sl-SI" sz="2000" dirty="0"/>
              <a:t> problema (pojačati </a:t>
            </a:r>
            <a:r>
              <a:rPr lang="sl-SI" sz="2000" dirty="0" err="1"/>
              <a:t>klijentovu</a:t>
            </a:r>
            <a:r>
              <a:rPr lang="sl-SI" sz="2000" dirty="0"/>
              <a:t> sposobnost </a:t>
            </a:r>
            <a:r>
              <a:rPr lang="sl-SI" sz="2000" dirty="0" err="1"/>
              <a:t>prepozavanja</a:t>
            </a:r>
            <a:r>
              <a:rPr lang="sl-SI" sz="2000" dirty="0"/>
              <a:t> problema, </a:t>
            </a:r>
            <a:r>
              <a:rPr lang="sl-SI" sz="2000" dirty="0" err="1"/>
              <a:t>sagledovanje</a:t>
            </a:r>
            <a:r>
              <a:rPr lang="sl-SI" sz="2000" dirty="0"/>
              <a:t> problema </a:t>
            </a:r>
            <a:r>
              <a:rPr lang="sl-SI" sz="2000" dirty="0" err="1"/>
              <a:t>kao</a:t>
            </a:r>
            <a:r>
              <a:rPr lang="sl-SI" sz="2000" dirty="0"/>
              <a:t> </a:t>
            </a:r>
            <a:r>
              <a:rPr lang="sl-SI" sz="2000" dirty="0" err="1"/>
              <a:t>izazova</a:t>
            </a:r>
            <a:r>
              <a:rPr lang="sl-SI" sz="2000" dirty="0"/>
              <a:t>, </a:t>
            </a:r>
            <a:r>
              <a:rPr lang="sl-SI" sz="2000" dirty="0" err="1"/>
              <a:t>olakšati</a:t>
            </a:r>
            <a:r>
              <a:rPr lang="sl-SI" sz="2000" dirty="0"/>
              <a:t> </a:t>
            </a:r>
            <a:r>
              <a:rPr lang="sl-SI" sz="2000" dirty="0" err="1"/>
              <a:t>klijentovu</a:t>
            </a:r>
            <a:r>
              <a:rPr lang="sl-SI" sz="2000" dirty="0"/>
              <a:t> sposobnost </a:t>
            </a:r>
            <a:r>
              <a:rPr lang="sl-SI" sz="2000" dirty="0" err="1"/>
              <a:t>produciranja</a:t>
            </a:r>
            <a:r>
              <a:rPr lang="sl-SI" sz="2000" dirty="0"/>
              <a:t> </a:t>
            </a:r>
            <a:r>
              <a:rPr lang="sl-SI" sz="2000" dirty="0" err="1"/>
              <a:t>širokog</a:t>
            </a:r>
            <a:r>
              <a:rPr lang="sl-SI" sz="2000" dirty="0"/>
              <a:t> </a:t>
            </a:r>
            <a:r>
              <a:rPr lang="sl-SI" sz="2000" dirty="0" err="1"/>
              <a:t>raspona</a:t>
            </a:r>
            <a:r>
              <a:rPr lang="sl-SI" sz="2000" dirty="0"/>
              <a:t> </a:t>
            </a:r>
            <a:r>
              <a:rPr lang="sl-SI" sz="2000" dirty="0" err="1"/>
              <a:t>različitih</a:t>
            </a:r>
            <a:r>
              <a:rPr lang="sl-SI" sz="2000" dirty="0"/>
              <a:t> </a:t>
            </a:r>
            <a:r>
              <a:rPr lang="sl-SI" sz="2000" dirty="0" err="1"/>
              <a:t>mogućih</a:t>
            </a:r>
            <a:r>
              <a:rPr lang="sl-SI" sz="2000" dirty="0"/>
              <a:t> ideja i ojačati sposobnost </a:t>
            </a:r>
            <a:r>
              <a:rPr lang="sl-SI" sz="2000" dirty="0" err="1"/>
              <a:t>donošenja</a:t>
            </a:r>
            <a:r>
              <a:rPr lang="sl-SI" sz="2000" dirty="0"/>
              <a:t> učinkovitih </a:t>
            </a:r>
            <a:r>
              <a:rPr lang="sl-SI" sz="2000" dirty="0" err="1"/>
              <a:t>odluka</a:t>
            </a:r>
            <a:r>
              <a:rPr lang="sl-SI" sz="2000" dirty="0"/>
              <a:t>…)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b="1" dirty="0"/>
              <a:t>bazično održavanje zdravlja</a:t>
            </a:r>
            <a:r>
              <a:rPr lang="sl-SI" sz="2000" dirty="0"/>
              <a:t>:  terapeut </a:t>
            </a:r>
            <a:r>
              <a:rPr lang="sl-SI" sz="2000" dirty="0" smtClean="0"/>
              <a:t>se može </a:t>
            </a:r>
            <a:r>
              <a:rPr lang="sl-SI" sz="2000" dirty="0"/>
              <a:t>usmjeriti na temeljne bihevioralne vještine, kao što su održavanje higijene, pravilne navike spavanja, adekvatan režim prehrane i posvećivanje pažnje medicinskim problemima; nedostatak posvećivanja pažnje zdravstvenim problemima može odražavati nesvjesne misli o samoubojstvu i trebalo </a:t>
            </a:r>
            <a:r>
              <a:rPr lang="sl-SI" sz="2000" dirty="0" smtClean="0"/>
              <a:t>bi se, sukladno tome, </a:t>
            </a:r>
            <a:r>
              <a:rPr lang="sl-SI" sz="2000" dirty="0"/>
              <a:t>s </a:t>
            </a:r>
            <a:r>
              <a:rPr lang="sl-SI" sz="2000" dirty="0" smtClean="0"/>
              <a:t>njima </a:t>
            </a:r>
            <a:r>
              <a:rPr lang="sl-SI" sz="2000" dirty="0"/>
              <a:t>baviti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000" dirty="0"/>
              <a:t> mnogi depresivni </a:t>
            </a:r>
            <a:r>
              <a:rPr lang="sl-SI" sz="2000" dirty="0" err="1"/>
              <a:t>pacijenti</a:t>
            </a:r>
            <a:r>
              <a:rPr lang="sl-SI" sz="2000" dirty="0"/>
              <a:t> ne </a:t>
            </a:r>
            <a:r>
              <a:rPr lang="sl-SI" sz="2000" dirty="0" err="1"/>
              <a:t>slijede</a:t>
            </a:r>
            <a:r>
              <a:rPr lang="sl-SI" sz="2000" dirty="0"/>
              <a:t> </a:t>
            </a:r>
            <a:r>
              <a:rPr lang="sl-SI" sz="2000" dirty="0" err="1"/>
              <a:t>upute</a:t>
            </a:r>
            <a:r>
              <a:rPr lang="sl-SI" sz="2000" dirty="0"/>
              <a:t> </a:t>
            </a:r>
            <a:r>
              <a:rPr lang="sl-SI" sz="2000" dirty="0" err="1"/>
              <a:t>liječnika</a:t>
            </a:r>
            <a:r>
              <a:rPr lang="sl-SI" sz="2000" dirty="0"/>
              <a:t> (</a:t>
            </a:r>
            <a:r>
              <a:rPr lang="sl-SI" sz="2000" dirty="0" err="1"/>
              <a:t>uzimanje</a:t>
            </a:r>
            <a:r>
              <a:rPr lang="sl-SI" sz="2000" dirty="0"/>
              <a:t> </a:t>
            </a:r>
            <a:r>
              <a:rPr lang="sl-SI" sz="2000" dirty="0" err="1"/>
              <a:t>lijekova</a:t>
            </a:r>
            <a:r>
              <a:rPr lang="sl-SI" sz="2000" dirty="0"/>
              <a:t> zbog hipertenzije ili </a:t>
            </a:r>
            <a:r>
              <a:rPr lang="sl-SI" sz="2000" dirty="0" err="1"/>
              <a:t>dijabetesa</a:t>
            </a:r>
            <a:r>
              <a:rPr lang="sl-SI" sz="2000" dirty="0"/>
              <a:t>)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dirty="0" smtClean="0"/>
              <a:t>potencijalno </a:t>
            </a:r>
            <a:r>
              <a:rPr lang="sl-SI" sz="2000" dirty="0"/>
              <a:t>opasno seksualno ponašanje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dirty="0" err="1"/>
              <a:t>upotreba</a:t>
            </a:r>
            <a:r>
              <a:rPr lang="sl-SI" sz="2000" dirty="0"/>
              <a:t> ilegalnih droga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dirty="0" err="1"/>
              <a:t>pretjerana</a:t>
            </a:r>
            <a:r>
              <a:rPr lang="sl-SI" sz="2000" dirty="0"/>
              <a:t> </a:t>
            </a:r>
            <a:r>
              <a:rPr lang="sl-SI" sz="2000" dirty="0" err="1"/>
              <a:t>upotreba</a:t>
            </a:r>
            <a:r>
              <a:rPr lang="sl-SI" sz="2000" dirty="0"/>
              <a:t> </a:t>
            </a:r>
            <a:r>
              <a:rPr lang="sl-SI" sz="2000" dirty="0" err="1"/>
              <a:t>lijekova</a:t>
            </a:r>
            <a:endParaRPr lang="sl-SI" sz="2000" dirty="0"/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dirty="0" err="1"/>
              <a:t>opasna</a:t>
            </a:r>
            <a:r>
              <a:rPr lang="sl-SI" sz="2000" dirty="0"/>
              <a:t> vožnja</a:t>
            </a:r>
          </a:p>
        </p:txBody>
      </p:sp>
    </p:spTree>
    <p:extLst>
      <p:ext uri="{BB962C8B-B14F-4D97-AF65-F5344CB8AC3E}">
        <p14:creationId xmlns:p14="http://schemas.microsoft.com/office/powerpoint/2010/main" val="2591755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657596"/>
            <a:ext cx="9720072" cy="1499616"/>
          </a:xfrm>
        </p:spPr>
        <p:txBody>
          <a:bodyPr>
            <a:normAutofit/>
          </a:bodyPr>
          <a:lstStyle/>
          <a:p>
            <a:r>
              <a:rPr lang="sl-SI" sz="4400" dirty="0" err="1"/>
              <a:t>Otkrivanje</a:t>
            </a:r>
            <a:r>
              <a:rPr lang="sl-SI" sz="4400" dirty="0"/>
              <a:t> i </a:t>
            </a:r>
            <a:r>
              <a:rPr lang="sl-SI" sz="4400" dirty="0" err="1"/>
              <a:t>otklanjanje</a:t>
            </a:r>
            <a:r>
              <a:rPr lang="sl-SI" sz="4400" dirty="0"/>
              <a:t> problema u terapiji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73877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insomnija ili hipersomnija</a:t>
            </a:r>
            <a:r>
              <a:rPr lang="sl-SI" sz="2400" dirty="0"/>
              <a:t>: često korelat depresije; insomnija </a:t>
            </a:r>
            <a:r>
              <a:rPr lang="sl-SI" sz="2400" dirty="0" smtClean="0"/>
              <a:t>se može </a:t>
            </a:r>
            <a:r>
              <a:rPr lang="sl-SI" sz="2400" dirty="0"/>
              <a:t>tretirati odgovarajućom higijenom sna, kognitivnom terapijom za insomniju ili terapijom ograničavanja spavanja; hipersomnijom se može baviti putem rasporeda aktivnosti, korištenjem alarma ili promjenama lijekova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deficit u </a:t>
            </a:r>
            <a:r>
              <a:rPr lang="sl-SI" sz="2400" b="1" dirty="0" err="1"/>
              <a:t>socijalnom</a:t>
            </a:r>
            <a:r>
              <a:rPr lang="sl-SI" sz="2400" b="1" dirty="0"/>
              <a:t> ponašanju</a:t>
            </a:r>
            <a:r>
              <a:rPr lang="sl-SI" sz="2400" dirty="0"/>
              <a:t>: </a:t>
            </a:r>
            <a:r>
              <a:rPr lang="sl-SI" sz="2400" dirty="0" err="1"/>
              <a:t>ovakav</a:t>
            </a:r>
            <a:r>
              <a:rPr lang="sl-SI" sz="2400" dirty="0"/>
              <a:t> deficit može </a:t>
            </a:r>
            <a:r>
              <a:rPr lang="sl-SI" sz="2400" dirty="0" err="1"/>
              <a:t>onemogućiti</a:t>
            </a:r>
            <a:r>
              <a:rPr lang="sl-SI" sz="2400" dirty="0"/>
              <a:t> dobivanje </a:t>
            </a:r>
            <a:r>
              <a:rPr lang="sl-SI" sz="2400" dirty="0" err="1"/>
              <a:t>interpersonalnih</a:t>
            </a:r>
            <a:r>
              <a:rPr lang="sl-SI" sz="2400" dirty="0"/>
              <a:t> </a:t>
            </a:r>
            <a:r>
              <a:rPr lang="sl-SI" sz="2400" dirty="0" err="1"/>
              <a:t>potkrepljenja</a:t>
            </a:r>
            <a:r>
              <a:rPr lang="sl-SI" sz="2400" dirty="0"/>
              <a:t>; </a:t>
            </a:r>
            <a:r>
              <a:rPr lang="sl-SI" sz="2400" dirty="0" err="1"/>
              <a:t>koristan</a:t>
            </a:r>
            <a:r>
              <a:rPr lang="sl-SI" sz="2400" dirty="0"/>
              <a:t> je trening </a:t>
            </a:r>
            <a:r>
              <a:rPr lang="sl-SI" sz="2400" dirty="0" err="1"/>
              <a:t>asertivnosti</a:t>
            </a:r>
            <a:r>
              <a:rPr lang="sl-SI" sz="2400" dirty="0"/>
              <a:t> ili komunikacijski trening (</a:t>
            </a:r>
            <a:r>
              <a:rPr lang="sl-SI" sz="2400" dirty="0" err="1"/>
              <a:t>klijenta</a:t>
            </a:r>
            <a:r>
              <a:rPr lang="sl-SI" sz="2400" dirty="0"/>
              <a:t> se može trenirati u </a:t>
            </a:r>
            <a:r>
              <a:rPr lang="sl-SI" sz="2400" dirty="0" err="1"/>
              <a:t>aktivnom</a:t>
            </a:r>
            <a:r>
              <a:rPr lang="sl-SI" sz="2400" dirty="0"/>
              <a:t> </a:t>
            </a:r>
            <a:r>
              <a:rPr lang="sl-SI" sz="2400" dirty="0" err="1"/>
              <a:t>slušanju</a:t>
            </a:r>
            <a:r>
              <a:rPr lang="sl-SI" sz="2400" dirty="0"/>
              <a:t>, </a:t>
            </a:r>
            <a:r>
              <a:rPr lang="sl-SI" sz="2400" dirty="0" err="1"/>
              <a:t>razjašnjavanju</a:t>
            </a:r>
            <a:r>
              <a:rPr lang="sl-SI" sz="2400" dirty="0"/>
              <a:t> </a:t>
            </a:r>
            <a:r>
              <a:rPr lang="sl-SI" sz="2400" dirty="0" err="1"/>
              <a:t>osjećaja</a:t>
            </a:r>
            <a:r>
              <a:rPr lang="sl-SI" sz="2400" dirty="0"/>
              <a:t>, </a:t>
            </a:r>
            <a:r>
              <a:rPr lang="sl-SI" sz="2400" dirty="0" err="1"/>
              <a:t>pregovaranju</a:t>
            </a:r>
            <a:r>
              <a:rPr lang="sl-SI" sz="24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 err="1"/>
              <a:t>neslaganje</a:t>
            </a:r>
            <a:r>
              <a:rPr lang="sl-SI" sz="2400" b="1" dirty="0"/>
              <a:t> u braku ili slično</a:t>
            </a:r>
            <a:r>
              <a:rPr lang="sl-SI" sz="2400" dirty="0"/>
              <a:t>: trening u </a:t>
            </a:r>
            <a:r>
              <a:rPr lang="sl-SI" sz="2400" dirty="0" err="1"/>
              <a:t>posvećivanju</a:t>
            </a:r>
            <a:r>
              <a:rPr lang="sl-SI" sz="2400" dirty="0"/>
              <a:t>, imenovanju i </a:t>
            </a:r>
            <a:r>
              <a:rPr lang="sl-SI" sz="2400" dirty="0" err="1"/>
              <a:t>potkrepljivanju</a:t>
            </a:r>
            <a:r>
              <a:rPr lang="sl-SI" sz="2400" dirty="0"/>
              <a:t> </a:t>
            </a:r>
            <a:r>
              <a:rPr lang="sl-SI" sz="2400" dirty="0" err="1"/>
              <a:t>pozitivnog</a:t>
            </a:r>
            <a:r>
              <a:rPr lang="sl-SI" sz="2400" dirty="0"/>
              <a:t> u </a:t>
            </a:r>
            <a:r>
              <a:rPr lang="sl-SI" sz="2400" dirty="0" err="1"/>
              <a:t>drugome</a:t>
            </a:r>
            <a:r>
              <a:rPr lang="sl-SI" sz="2400" dirty="0"/>
              <a:t>; pomaganje u </a:t>
            </a:r>
            <a:r>
              <a:rPr lang="sl-SI" sz="2400" dirty="0" err="1"/>
              <a:t>određivanju</a:t>
            </a:r>
            <a:r>
              <a:rPr lang="sl-SI" sz="2400" dirty="0"/>
              <a:t> dana za </a:t>
            </a:r>
            <a:r>
              <a:rPr lang="sl-SI" sz="2400" dirty="0" err="1"/>
              <a:t>užitak</a:t>
            </a:r>
            <a:r>
              <a:rPr lang="sl-SI" sz="2400" dirty="0"/>
              <a:t>; </a:t>
            </a:r>
            <a:r>
              <a:rPr lang="sl-SI" sz="2400" dirty="0" err="1"/>
              <a:t>podučavanje</a:t>
            </a:r>
            <a:r>
              <a:rPr lang="sl-SI" sz="2400" dirty="0"/>
              <a:t> pozitivne </a:t>
            </a:r>
            <a:r>
              <a:rPr lang="sl-SI" sz="2400" dirty="0" err="1"/>
              <a:t>asertivnosti</a:t>
            </a:r>
            <a:r>
              <a:rPr lang="sl-SI" sz="2400" dirty="0"/>
              <a:t>; </a:t>
            </a:r>
            <a:r>
              <a:rPr lang="sl-SI" sz="2400" dirty="0" err="1"/>
              <a:t>podučavanje</a:t>
            </a:r>
            <a:r>
              <a:rPr lang="sl-SI" sz="2400" dirty="0"/>
              <a:t> o </a:t>
            </a:r>
            <a:r>
              <a:rPr lang="sl-SI" sz="2400" dirty="0" err="1"/>
              <a:t>korištenju</a:t>
            </a:r>
            <a:r>
              <a:rPr lang="sl-SI" sz="2400" dirty="0"/>
              <a:t> time-out </a:t>
            </a:r>
            <a:r>
              <a:rPr lang="sl-SI" sz="2400" dirty="0" err="1"/>
              <a:t>postupka</a:t>
            </a:r>
            <a:r>
              <a:rPr lang="sl-SI" sz="2400" dirty="0"/>
              <a:t> </a:t>
            </a:r>
            <a:r>
              <a:rPr lang="sl-SI" sz="2400" dirty="0" err="1"/>
              <a:t>kao</a:t>
            </a:r>
            <a:r>
              <a:rPr lang="sl-SI" sz="2400" dirty="0"/>
              <a:t> i </a:t>
            </a:r>
            <a:r>
              <a:rPr lang="sl-SI" sz="2400" dirty="0" err="1"/>
              <a:t>samoinstrukcija</a:t>
            </a:r>
            <a:r>
              <a:rPr lang="sl-SI" sz="2400" dirty="0"/>
              <a:t> za </a:t>
            </a:r>
            <a:r>
              <a:rPr lang="sl-SI" sz="2400" dirty="0" err="1"/>
              <a:t>ljutnju</a:t>
            </a:r>
            <a:r>
              <a:rPr lang="sl-SI" sz="2400" dirty="0"/>
              <a:t> i slično</a:t>
            </a:r>
          </a:p>
        </p:txBody>
      </p:sp>
    </p:spTree>
    <p:extLst>
      <p:ext uri="{BB962C8B-B14F-4D97-AF65-F5344CB8AC3E}">
        <p14:creationId xmlns:p14="http://schemas.microsoft.com/office/powerpoint/2010/main" val="1984658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l-SI" sz="4400" dirty="0" err="1"/>
              <a:t>Otkrivanje</a:t>
            </a:r>
            <a:r>
              <a:rPr lang="sl-SI" sz="4400" dirty="0"/>
              <a:t> i </a:t>
            </a:r>
            <a:r>
              <a:rPr lang="sl-SI" sz="4400" dirty="0" err="1"/>
              <a:t>otklanjanje</a:t>
            </a:r>
            <a:r>
              <a:rPr lang="sl-SI" sz="4400" dirty="0"/>
              <a:t> problema u terapiji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64028"/>
            <a:ext cx="9720073" cy="4023360"/>
          </a:xfrm>
        </p:spPr>
        <p:txBody>
          <a:bodyPr>
            <a:normAutofit lnSpcReduction="10000"/>
          </a:bodyPr>
          <a:lstStyle/>
          <a:p>
            <a:pPr lvl="0" algn="just">
              <a:buClr>
                <a:srgbClr val="1CADE4"/>
              </a:buClr>
              <a:buFont typeface="Courier New" panose="02070309020205020404" pitchFamily="49" charset="0"/>
              <a:buChar char="o"/>
            </a:pP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b="1" dirty="0" err="1">
                <a:solidFill>
                  <a:prstClr val="black"/>
                </a:solidFill>
              </a:rPr>
              <a:t>beznađe</a:t>
            </a:r>
            <a:r>
              <a:rPr lang="sl-SI" sz="2400" dirty="0">
                <a:solidFill>
                  <a:prstClr val="black"/>
                </a:solidFill>
              </a:rPr>
              <a:t>: </a:t>
            </a:r>
            <a:r>
              <a:rPr lang="sl-SI" sz="2400" dirty="0" err="1">
                <a:solidFill>
                  <a:prstClr val="black"/>
                </a:solidFill>
              </a:rPr>
              <a:t>terapeut</a:t>
            </a:r>
            <a:r>
              <a:rPr lang="sl-SI" sz="2400" dirty="0">
                <a:solidFill>
                  <a:prstClr val="black"/>
                </a:solidFill>
              </a:rPr>
              <a:t> bi </a:t>
            </a:r>
            <a:r>
              <a:rPr lang="sl-SI" sz="2400" dirty="0" err="1">
                <a:solidFill>
                  <a:prstClr val="black"/>
                </a:solidFill>
              </a:rPr>
              <a:t>trebao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tražiti</a:t>
            </a:r>
            <a:r>
              <a:rPr lang="sl-SI" sz="2400" dirty="0">
                <a:solidFill>
                  <a:prstClr val="black"/>
                </a:solidFill>
              </a:rPr>
              <a:t> da </a:t>
            </a:r>
            <a:r>
              <a:rPr lang="sl-SI" sz="2400" dirty="0" err="1">
                <a:solidFill>
                  <a:prstClr val="black"/>
                </a:solidFill>
              </a:rPr>
              <a:t>klijent</a:t>
            </a:r>
            <a:r>
              <a:rPr lang="sl-SI" sz="2400" dirty="0">
                <a:solidFill>
                  <a:prstClr val="black"/>
                </a:solidFill>
              </a:rPr>
              <a:t> jasno kaže </a:t>
            </a:r>
            <a:r>
              <a:rPr lang="sl-SI" sz="2400" dirty="0" err="1">
                <a:solidFill>
                  <a:prstClr val="black"/>
                </a:solidFill>
              </a:rPr>
              <a:t>što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vjeruje</a:t>
            </a:r>
            <a:r>
              <a:rPr lang="sl-SI" sz="2400" dirty="0">
                <a:solidFill>
                  <a:prstClr val="black"/>
                </a:solidFill>
              </a:rPr>
              <a:t> da se </a:t>
            </a:r>
            <a:r>
              <a:rPr lang="sl-SI" sz="2400" dirty="0" err="1">
                <a:solidFill>
                  <a:prstClr val="black"/>
                </a:solidFill>
              </a:rPr>
              <a:t>neće</a:t>
            </a:r>
            <a:r>
              <a:rPr lang="sl-SI" sz="2400" dirty="0">
                <a:solidFill>
                  <a:prstClr val="black"/>
                </a:solidFill>
              </a:rPr>
              <a:t> poboljšati i </a:t>
            </a:r>
            <a:r>
              <a:rPr lang="sl-SI" sz="2400" dirty="0" err="1">
                <a:solidFill>
                  <a:prstClr val="black"/>
                </a:solidFill>
              </a:rPr>
              <a:t>zašto</a:t>
            </a:r>
            <a:r>
              <a:rPr lang="sl-SI" sz="2400" dirty="0">
                <a:solidFill>
                  <a:prstClr val="black"/>
                </a:solidFill>
              </a:rPr>
              <a:t>; </a:t>
            </a:r>
            <a:r>
              <a:rPr lang="sl-SI" sz="2400" dirty="0" err="1">
                <a:solidFill>
                  <a:prstClr val="black"/>
                </a:solidFill>
              </a:rPr>
              <a:t>beznađe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terapeut</a:t>
            </a:r>
            <a:r>
              <a:rPr lang="sl-SI" sz="2400" dirty="0">
                <a:solidFill>
                  <a:prstClr val="black"/>
                </a:solidFill>
              </a:rPr>
              <a:t> tretira </a:t>
            </a:r>
            <a:r>
              <a:rPr lang="sl-SI" sz="2400" dirty="0" err="1">
                <a:solidFill>
                  <a:prstClr val="black"/>
                </a:solidFill>
              </a:rPr>
              <a:t>kao</a:t>
            </a:r>
            <a:r>
              <a:rPr lang="sl-SI" sz="2400" dirty="0">
                <a:solidFill>
                  <a:prstClr val="black"/>
                </a:solidFill>
              </a:rPr>
              <a:t> hipoteze </a:t>
            </a:r>
            <a:r>
              <a:rPr lang="sl-SI" sz="2400" dirty="0" err="1">
                <a:solidFill>
                  <a:prstClr val="black"/>
                </a:solidFill>
              </a:rPr>
              <a:t>koje</a:t>
            </a:r>
            <a:r>
              <a:rPr lang="sl-SI" sz="2400" dirty="0">
                <a:solidFill>
                  <a:prstClr val="black"/>
                </a:solidFill>
              </a:rPr>
              <a:t> treba testirati</a:t>
            </a:r>
          </a:p>
          <a:p>
            <a:pPr lvl="0" algn="just">
              <a:buClr>
                <a:srgbClr val="1CADE4"/>
              </a:buClr>
              <a:buFont typeface="Courier New" panose="02070309020205020404" pitchFamily="49" charset="0"/>
              <a:buChar char="o"/>
            </a:pP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samokritičnost zbog depresije </a:t>
            </a:r>
            <a:r>
              <a:rPr lang="sl-SI" sz="2400" dirty="0">
                <a:solidFill>
                  <a:prstClr val="black"/>
                </a:solidFill>
              </a:rPr>
              <a:t>(i </a:t>
            </a:r>
            <a:r>
              <a:rPr lang="sl-SI" sz="2400" dirty="0" err="1">
                <a:solidFill>
                  <a:prstClr val="black"/>
                </a:solidFill>
              </a:rPr>
              <a:t>opća</a:t>
            </a:r>
            <a:r>
              <a:rPr lang="sl-SI" sz="2400" dirty="0">
                <a:solidFill>
                  <a:prstClr val="black"/>
                </a:solidFill>
              </a:rPr>
              <a:t> samokritičnost): </a:t>
            </a:r>
            <a:r>
              <a:rPr lang="sl-SI" sz="2400" dirty="0" err="1">
                <a:solidFill>
                  <a:prstClr val="black"/>
                </a:solidFill>
              </a:rPr>
              <a:t>nužno</a:t>
            </a:r>
            <a:r>
              <a:rPr lang="sl-SI" sz="2400" dirty="0">
                <a:solidFill>
                  <a:prstClr val="black"/>
                </a:solidFill>
              </a:rPr>
              <a:t> je </a:t>
            </a:r>
            <a:r>
              <a:rPr lang="sl-SI" sz="2400" dirty="0" err="1">
                <a:solidFill>
                  <a:prstClr val="black"/>
                </a:solidFill>
              </a:rPr>
              <a:t>pomoći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klijentu</a:t>
            </a:r>
            <a:r>
              <a:rPr lang="sl-SI" sz="2400" dirty="0">
                <a:solidFill>
                  <a:prstClr val="black"/>
                </a:solidFill>
              </a:rPr>
              <a:t> da prepozna da </a:t>
            </a:r>
            <a:r>
              <a:rPr lang="sl-SI" sz="2400" dirty="0" err="1">
                <a:solidFill>
                  <a:prstClr val="black"/>
                </a:solidFill>
              </a:rPr>
              <a:t>nije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odlučio</a:t>
            </a:r>
            <a:r>
              <a:rPr lang="sl-SI" sz="2400" dirty="0">
                <a:solidFill>
                  <a:prstClr val="black"/>
                </a:solidFill>
              </a:rPr>
              <a:t> biti </a:t>
            </a:r>
            <a:r>
              <a:rPr lang="sl-SI" sz="2400" dirty="0" err="1">
                <a:solidFill>
                  <a:prstClr val="black"/>
                </a:solidFill>
              </a:rPr>
              <a:t>depresivan</a:t>
            </a:r>
            <a:r>
              <a:rPr lang="sl-SI" sz="2400" dirty="0">
                <a:solidFill>
                  <a:prstClr val="black"/>
                </a:solidFill>
              </a:rPr>
              <a:t> (depresija često ima </a:t>
            </a:r>
            <a:r>
              <a:rPr lang="sl-SI" sz="2400" dirty="0" err="1">
                <a:solidFill>
                  <a:prstClr val="black"/>
                </a:solidFill>
              </a:rPr>
              <a:t>biološku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komponentu</a:t>
            </a:r>
            <a:r>
              <a:rPr lang="sl-SI" sz="2400" dirty="0">
                <a:solidFill>
                  <a:prstClr val="black"/>
                </a:solidFill>
              </a:rPr>
              <a:t>)</a:t>
            </a:r>
          </a:p>
          <a:p>
            <a:pPr lvl="0" algn="just">
              <a:buClr>
                <a:srgbClr val="1CADE4"/>
              </a:buClr>
              <a:buFont typeface="Courier New" panose="02070309020205020404" pitchFamily="49" charset="0"/>
              <a:buChar char="o"/>
            </a:pP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ruminacija</a:t>
            </a:r>
            <a:r>
              <a:rPr lang="sl-SI" sz="2400" dirty="0">
                <a:solidFill>
                  <a:prstClr val="black"/>
                </a:solidFill>
              </a:rPr>
              <a:t>: pacijenti često misle da će im njihovo ruminiranje osigurati jasnoću, sigurnost i rješenje njihovih problema, ali zapravo ruminiranje miče pojedinca iz aktivnog sudjelovanja u </a:t>
            </a:r>
            <a:r>
              <a:rPr lang="sl-SI" sz="2400" dirty="0" smtClean="0">
                <a:solidFill>
                  <a:prstClr val="black"/>
                </a:solidFill>
              </a:rPr>
              <a:t>potkrepljujućim </a:t>
            </a:r>
            <a:r>
              <a:rPr lang="sl-SI" sz="2400" dirty="0">
                <a:solidFill>
                  <a:prstClr val="black"/>
                </a:solidFill>
              </a:rPr>
              <a:t>aktivnostima i doprinosi daljnjoj izolaciji i pasivnosti; </a:t>
            </a:r>
            <a:r>
              <a:rPr lang="sl-SI" sz="2400" dirty="0" smtClean="0">
                <a:solidFill>
                  <a:prstClr val="black"/>
                </a:solidFill>
              </a:rPr>
              <a:t>terapeut </a:t>
            </a:r>
            <a:r>
              <a:rPr lang="sl-SI" sz="2400" dirty="0">
                <a:solidFill>
                  <a:prstClr val="black"/>
                </a:solidFill>
              </a:rPr>
              <a:t>može pomoći voditi pacijenta u ispitavanju prirode ruminacije i alternative tom samoporažavajućem stilu</a:t>
            </a:r>
          </a:p>
          <a:p>
            <a:pPr lvl="0" algn="just">
              <a:buClr>
                <a:srgbClr val="1CADE4"/>
              </a:buClr>
              <a:buFont typeface="Courier New" panose="02070309020205020404" pitchFamily="49" charset="0"/>
              <a:buChar char="o"/>
            </a:pPr>
            <a:endParaRPr lang="sl-SI" sz="2400" dirty="0">
              <a:solidFill>
                <a:prstClr val="black"/>
              </a:solidFill>
            </a:endParaRPr>
          </a:p>
          <a:p>
            <a:pPr lvl="0" algn="just">
              <a:buClr>
                <a:srgbClr val="1CADE4"/>
              </a:buClr>
              <a:buFont typeface="Courier New" panose="02070309020205020404" pitchFamily="49" charset="0"/>
              <a:buChar char="o"/>
            </a:pPr>
            <a:endParaRPr lang="sl-SI" sz="2400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5580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35246"/>
            <a:ext cx="9720072" cy="1499616"/>
          </a:xfrm>
        </p:spPr>
        <p:txBody>
          <a:bodyPr>
            <a:normAutofit/>
          </a:bodyPr>
          <a:lstStyle/>
          <a:p>
            <a:r>
              <a:rPr lang="sl-SI" sz="4400" dirty="0" err="1"/>
              <a:t>Otkrivanje</a:t>
            </a:r>
            <a:r>
              <a:rPr lang="sl-SI" sz="4400" dirty="0"/>
              <a:t> i </a:t>
            </a:r>
            <a:r>
              <a:rPr lang="sl-SI" sz="4400" dirty="0" err="1"/>
              <a:t>otklanjanje</a:t>
            </a:r>
            <a:r>
              <a:rPr lang="sl-SI" sz="4400" dirty="0"/>
              <a:t> problema u terapiji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28800"/>
            <a:ext cx="9961552" cy="4823138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strah od pogrešaka</a:t>
            </a:r>
            <a:r>
              <a:rPr lang="sl-SI" sz="2400" dirty="0"/>
              <a:t>: kada razmišlja o </a:t>
            </a:r>
            <a:r>
              <a:rPr lang="sl-SI" sz="2400" dirty="0" smtClean="0"/>
              <a:t>novom </a:t>
            </a:r>
            <a:r>
              <a:rPr lang="sl-SI" sz="2400" dirty="0"/>
              <a:t>ponašanju, depresivna osoba često misli da je rizik od pogreške prevelika cijena – kao posljedica toga, osoba se osjeća zarobljenom u trenutačnoj situaciji; ovi strahovi su povezani s perfekcionističkim mišljenjem, globalnim atribucijama i pridavanjem prevelike važnosti pojedinačnim ponašanjima (npr. </a:t>
            </a:r>
            <a:r>
              <a:rPr lang="sl-SI" sz="2400" i="1" dirty="0"/>
              <a:t>„</a:t>
            </a:r>
            <a:r>
              <a:rPr lang="sl-SI" sz="2400" i="1" dirty="0" err="1"/>
              <a:t>Svatko</a:t>
            </a:r>
            <a:r>
              <a:rPr lang="sl-SI" sz="2400" i="1" dirty="0"/>
              <a:t> </a:t>
            </a:r>
            <a:r>
              <a:rPr lang="sl-SI" sz="2400" i="1" dirty="0" err="1"/>
              <a:t>griješi</a:t>
            </a:r>
            <a:r>
              <a:rPr lang="sl-SI" sz="2400" i="1" dirty="0"/>
              <a:t>. Pogreške su informacija. Biti </a:t>
            </a:r>
            <a:r>
              <a:rPr lang="sl-SI" sz="2400" i="1" dirty="0" err="1"/>
              <a:t>dovoljno</a:t>
            </a:r>
            <a:r>
              <a:rPr lang="sl-SI" sz="2400" i="1" dirty="0"/>
              <a:t> </a:t>
            </a:r>
            <a:r>
              <a:rPr lang="sl-SI" sz="2400" i="1" dirty="0" err="1"/>
              <a:t>dobar</a:t>
            </a:r>
            <a:r>
              <a:rPr lang="sl-SI" sz="2400" i="1" dirty="0"/>
              <a:t> je </a:t>
            </a:r>
            <a:r>
              <a:rPr lang="sl-SI" sz="2400" i="1" dirty="0" err="1"/>
              <a:t>dovoljno</a:t>
            </a:r>
            <a:r>
              <a:rPr lang="sl-SI" sz="2400" i="1" dirty="0"/>
              <a:t> dobro.“</a:t>
            </a:r>
            <a:r>
              <a:rPr lang="sl-SI" sz="24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 err="1"/>
              <a:t>neodlučnost</a:t>
            </a:r>
            <a:r>
              <a:rPr lang="sl-SI" sz="2400" dirty="0"/>
              <a:t>: </a:t>
            </a:r>
            <a:r>
              <a:rPr lang="sl-SI" sz="2400" dirty="0" err="1"/>
              <a:t>nedostatak</a:t>
            </a:r>
            <a:r>
              <a:rPr lang="sl-SI" sz="2400" dirty="0"/>
              <a:t> motivacije (</a:t>
            </a:r>
            <a:r>
              <a:rPr lang="sl-SI" sz="2400" dirty="0" err="1"/>
              <a:t>povećanje</a:t>
            </a:r>
            <a:r>
              <a:rPr lang="sl-SI" sz="2400" dirty="0"/>
              <a:t>: npr. specifični </a:t>
            </a:r>
            <a:r>
              <a:rPr lang="sl-SI" sz="2400" dirty="0" err="1"/>
              <a:t>ciljevi</a:t>
            </a:r>
            <a:r>
              <a:rPr lang="sl-SI" sz="2400" dirty="0"/>
              <a:t>, planiranje uživanja, </a:t>
            </a:r>
            <a:r>
              <a:rPr lang="sl-SI" sz="2400" dirty="0" err="1"/>
              <a:t>djelovanje</a:t>
            </a:r>
            <a:r>
              <a:rPr lang="sl-SI" sz="2400" dirty="0"/>
              <a:t> </a:t>
            </a:r>
            <a:r>
              <a:rPr lang="sl-SI" sz="2400" dirty="0" err="1"/>
              <a:t>suprotno</a:t>
            </a:r>
            <a:r>
              <a:rPr lang="sl-SI" sz="2400" dirty="0"/>
              <a:t> svojim mislima </a:t>
            </a:r>
            <a:r>
              <a:rPr lang="sl-SI" sz="2400" i="1" dirty="0"/>
              <a:t>„Ne </a:t>
            </a:r>
            <a:r>
              <a:rPr lang="sl-SI" sz="2400" i="1" dirty="0" err="1"/>
              <a:t>bih</a:t>
            </a:r>
            <a:r>
              <a:rPr lang="sl-SI" sz="2400" i="1" dirty="0"/>
              <a:t> to </a:t>
            </a:r>
            <a:r>
              <a:rPr lang="sl-SI" sz="2400" i="1" dirty="0" err="1"/>
              <a:t>trebala</a:t>
            </a:r>
            <a:r>
              <a:rPr lang="sl-SI" sz="2400" i="1" dirty="0"/>
              <a:t> </a:t>
            </a:r>
            <a:r>
              <a:rPr lang="sl-SI" sz="2400" i="1" dirty="0" err="1"/>
              <a:t>učiniti</a:t>
            </a:r>
            <a:r>
              <a:rPr lang="sl-SI" sz="2400" i="1" dirty="0"/>
              <a:t>.“</a:t>
            </a:r>
            <a:r>
              <a:rPr lang="sl-SI" sz="2400" dirty="0"/>
              <a:t>)</a:t>
            </a:r>
            <a:r>
              <a:rPr lang="sl-SI" sz="2400" i="1" dirty="0"/>
              <a:t>, </a:t>
            </a:r>
            <a:r>
              <a:rPr lang="sl-SI" sz="2400" dirty="0" err="1"/>
              <a:t>bespomoćnost</a:t>
            </a:r>
            <a:r>
              <a:rPr lang="sl-SI" sz="2400" dirty="0"/>
              <a:t>, </a:t>
            </a:r>
            <a:r>
              <a:rPr lang="sl-SI" sz="2400" dirty="0" err="1"/>
              <a:t>beznađe</a:t>
            </a:r>
            <a:r>
              <a:rPr lang="sl-SI" sz="2400" dirty="0"/>
              <a:t> i samokritičnost često su povezani s </a:t>
            </a:r>
            <a:r>
              <a:rPr lang="sl-SI" sz="2400" dirty="0" err="1"/>
              <a:t>problemima</a:t>
            </a:r>
            <a:r>
              <a:rPr lang="sl-SI" sz="2400" dirty="0"/>
              <a:t> u </a:t>
            </a:r>
            <a:r>
              <a:rPr lang="sl-SI" sz="2400" dirty="0" err="1"/>
              <a:t>donošenju</a:t>
            </a:r>
            <a:r>
              <a:rPr lang="sl-SI" sz="2400" dirty="0"/>
              <a:t> </a:t>
            </a:r>
            <a:r>
              <a:rPr lang="sl-SI" sz="2400" dirty="0" err="1"/>
              <a:t>odluka</a:t>
            </a:r>
            <a:r>
              <a:rPr lang="sl-SI" sz="2400" dirty="0"/>
              <a:t> (npr. </a:t>
            </a:r>
            <a:r>
              <a:rPr lang="sl-SI" sz="2400" i="1" dirty="0"/>
              <a:t>„</a:t>
            </a:r>
            <a:r>
              <a:rPr lang="sl-SI" sz="2400" i="1" dirty="0" err="1"/>
              <a:t>Prihvatite</a:t>
            </a:r>
            <a:r>
              <a:rPr lang="sl-SI" sz="2400" i="1" dirty="0"/>
              <a:t> sumnje, ali </a:t>
            </a:r>
            <a:r>
              <a:rPr lang="sl-SI" sz="2400" i="1" dirty="0" err="1"/>
              <a:t>svejedno</a:t>
            </a:r>
            <a:r>
              <a:rPr lang="sl-SI" sz="2400" i="1" dirty="0"/>
              <a:t> </a:t>
            </a:r>
            <a:r>
              <a:rPr lang="sl-SI" sz="2400" i="1" dirty="0" err="1"/>
              <a:t>djelujte</a:t>
            </a:r>
            <a:r>
              <a:rPr lang="sl-SI" sz="2400" i="1" dirty="0"/>
              <a:t>. </a:t>
            </a:r>
            <a:r>
              <a:rPr lang="sl-SI" sz="2400" i="1" dirty="0" err="1"/>
              <a:t>Gledajte</a:t>
            </a:r>
            <a:r>
              <a:rPr lang="sl-SI" sz="2400" i="1" dirty="0"/>
              <a:t> na </a:t>
            </a:r>
            <a:r>
              <a:rPr lang="sl-SI" sz="2400" i="1" dirty="0" err="1"/>
              <a:t>odluke</a:t>
            </a:r>
            <a:r>
              <a:rPr lang="sl-SI" sz="2400" i="1" dirty="0"/>
              <a:t> </a:t>
            </a:r>
            <a:r>
              <a:rPr lang="sl-SI" sz="2400" i="1" dirty="0" err="1"/>
              <a:t>kao</a:t>
            </a:r>
            <a:r>
              <a:rPr lang="sl-SI" sz="2400" i="1" dirty="0"/>
              <a:t> na eksperimente. Odbijte </a:t>
            </a:r>
            <a:r>
              <a:rPr lang="sl-SI" sz="2400" i="1" dirty="0" err="1"/>
              <a:t>savršenstvo</a:t>
            </a:r>
            <a:r>
              <a:rPr lang="sl-SI" sz="2400" i="1" dirty="0"/>
              <a:t> </a:t>
            </a:r>
            <a:r>
              <a:rPr lang="sl-SI" sz="2400" i="1" dirty="0" err="1"/>
              <a:t>kao</a:t>
            </a:r>
            <a:r>
              <a:rPr lang="sl-SI" sz="2400" i="1" dirty="0"/>
              <a:t> cilj.“</a:t>
            </a:r>
            <a:r>
              <a:rPr lang="sl-SI" sz="24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b="1" dirty="0" err="1">
                <a:solidFill>
                  <a:prstClr val="black"/>
                </a:solidFill>
              </a:rPr>
              <a:t>neizvršavanje</a:t>
            </a:r>
            <a:r>
              <a:rPr lang="sl-SI" sz="2400" b="1" dirty="0">
                <a:solidFill>
                  <a:prstClr val="black"/>
                </a:solidFill>
              </a:rPr>
              <a:t> </a:t>
            </a:r>
            <a:r>
              <a:rPr lang="sl-SI" sz="2400" b="1" dirty="0" err="1">
                <a:solidFill>
                  <a:prstClr val="black"/>
                </a:solidFill>
              </a:rPr>
              <a:t>domaćih</a:t>
            </a:r>
            <a:r>
              <a:rPr lang="sl-SI" sz="2400" b="1" dirty="0">
                <a:solidFill>
                  <a:prstClr val="black"/>
                </a:solidFill>
              </a:rPr>
              <a:t> </a:t>
            </a:r>
            <a:r>
              <a:rPr lang="sl-SI" sz="2400" b="1" dirty="0" err="1">
                <a:solidFill>
                  <a:prstClr val="black"/>
                </a:solidFill>
              </a:rPr>
              <a:t>zadaća</a:t>
            </a:r>
            <a:r>
              <a:rPr lang="sl-SI" sz="2400" dirty="0">
                <a:solidFill>
                  <a:prstClr val="black"/>
                </a:solidFill>
              </a:rPr>
              <a:t>: u tom slučaju, </a:t>
            </a:r>
            <a:r>
              <a:rPr lang="sl-SI" sz="2400" dirty="0" err="1">
                <a:solidFill>
                  <a:prstClr val="black"/>
                </a:solidFill>
              </a:rPr>
              <a:t>terapeut</a:t>
            </a:r>
            <a:r>
              <a:rPr lang="sl-SI" sz="2400" dirty="0">
                <a:solidFill>
                  <a:prstClr val="black"/>
                </a:solidFill>
              </a:rPr>
              <a:t> bi prvo </a:t>
            </a:r>
            <a:r>
              <a:rPr lang="sl-SI" sz="2400" dirty="0" err="1">
                <a:solidFill>
                  <a:prstClr val="black"/>
                </a:solidFill>
              </a:rPr>
              <a:t>trebao</a:t>
            </a:r>
            <a:r>
              <a:rPr lang="sl-SI" sz="2400" dirty="0">
                <a:solidFill>
                  <a:prstClr val="black"/>
                </a:solidFill>
              </a:rPr>
              <a:t> dobiti </a:t>
            </a:r>
            <a:r>
              <a:rPr lang="sl-SI" sz="2400" dirty="0" err="1">
                <a:solidFill>
                  <a:prstClr val="black"/>
                </a:solidFill>
              </a:rPr>
              <a:t>klijentove</a:t>
            </a:r>
            <a:r>
              <a:rPr lang="sl-SI" sz="2400" dirty="0">
                <a:solidFill>
                  <a:prstClr val="black"/>
                </a:solidFill>
              </a:rPr>
              <a:t> razloge za </a:t>
            </a:r>
            <a:r>
              <a:rPr lang="sl-SI" sz="2400" dirty="0" err="1">
                <a:solidFill>
                  <a:prstClr val="black"/>
                </a:solidFill>
              </a:rPr>
              <a:t>neizvršavanje</a:t>
            </a:r>
            <a:r>
              <a:rPr lang="sl-SI" sz="2400" dirty="0">
                <a:solidFill>
                  <a:prstClr val="black"/>
                </a:solidFill>
              </a:rPr>
              <a:t> </a:t>
            </a:r>
            <a:r>
              <a:rPr lang="sl-SI" sz="2400" dirty="0" err="1">
                <a:solidFill>
                  <a:prstClr val="black"/>
                </a:solidFill>
              </a:rPr>
              <a:t>zadaće</a:t>
            </a:r>
            <a:endParaRPr lang="sl-SI" sz="2400" dirty="0">
              <a:solidFill>
                <a:prstClr val="black"/>
              </a:solidFill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94656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239256" y="96565"/>
            <a:ext cx="9903771" cy="748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altLang="sr-Latn-RS" dirty="0" smtClean="0">
                <a:solidFill>
                  <a:schemeClr val="tx1"/>
                </a:solidFill>
              </a:rPr>
              <a:t>Ponovimo: Beckov Kognitivni model depresije (1)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dirty="0"/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hr-HR" altLang="sr-Latn-RS" sz="1200" dirty="0">
              <a:solidFill>
                <a:srgbClr val="898989"/>
              </a:solidFill>
            </a:endParaRPr>
          </a:p>
        </p:txBody>
      </p: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2627875061"/>
              </p:ext>
            </p:extLst>
          </p:nvPr>
        </p:nvGraphicFramePr>
        <p:xfrm>
          <a:off x="321972" y="759854"/>
          <a:ext cx="8618852" cy="5853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4" descr="http://save-the-teens.webs.com/boy%20on%20bed.jpg"/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10282717" y="1522218"/>
            <a:ext cx="1130767" cy="1111373"/>
          </a:xfrm>
          <a:prstGeom prst="ellipse">
            <a:avLst/>
          </a:prstGeom>
          <a:noFill/>
        </p:spPr>
      </p:pic>
      <p:pic>
        <p:nvPicPr>
          <p:cNvPr id="28676" name="Picture 4" descr="http://www.officialpsds.com/images/thumbs/broken-glass-psd44132.png"/>
          <p:cNvPicPr>
            <a:picLocks noChangeAspect="1" noChangeArrowheads="1"/>
          </p:cNvPicPr>
          <p:nvPr/>
        </p:nvPicPr>
        <p:blipFill>
          <a:blip r:embed="rId8" cstate="print">
            <a:lum contrast="30000"/>
          </a:blip>
          <a:srcRect/>
          <a:stretch>
            <a:fillRect/>
          </a:stretch>
        </p:blipFill>
        <p:spPr bwMode="auto">
          <a:xfrm>
            <a:off x="3773601" y="2405671"/>
            <a:ext cx="1224136" cy="988490"/>
          </a:xfrm>
          <a:prstGeom prst="ellipse">
            <a:avLst/>
          </a:prstGeom>
          <a:noFill/>
        </p:spPr>
      </p:pic>
      <p:sp>
        <p:nvSpPr>
          <p:cNvPr id="21512" name="TextBox 24"/>
          <p:cNvSpPr txBox="1">
            <a:spLocks noChangeArrowheads="1"/>
          </p:cNvSpPr>
          <p:nvPr/>
        </p:nvSpPr>
        <p:spPr bwMode="auto">
          <a:xfrm>
            <a:off x="2331354" y="1916833"/>
            <a:ext cx="162097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tx1"/>
                </a:solidFill>
              </a:rPr>
              <a:t>kritični 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događaj</a:t>
            </a:r>
          </a:p>
          <a:p>
            <a:pPr algn="ctr">
              <a:spcBef>
                <a:spcPct val="0"/>
              </a:spcBef>
              <a:buNone/>
            </a:pPr>
            <a:r>
              <a:rPr lang="hr-HR" sz="1800" i="1" dirty="0">
                <a:solidFill>
                  <a:schemeClr val="tx1"/>
                </a:solidFill>
              </a:rPr>
              <a:t>(osramoćen u javnosti</a:t>
            </a:r>
            <a:r>
              <a:rPr lang="hr-HR" sz="1800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>
              <a:solidFill>
                <a:schemeClr val="tx1"/>
              </a:solidFill>
            </a:endParaRPr>
          </a:p>
        </p:txBody>
      </p:sp>
      <p:sp>
        <p:nvSpPr>
          <p:cNvPr id="21513" name="TextBox 25"/>
          <p:cNvSpPr txBox="1">
            <a:spLocks noChangeArrowheads="1"/>
          </p:cNvSpPr>
          <p:nvPr/>
        </p:nvSpPr>
        <p:spPr bwMode="auto">
          <a:xfrm>
            <a:off x="8883016" y="2333685"/>
            <a:ext cx="327296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hr-HR" altLang="sr-Latn-RS" sz="1800" b="1" dirty="0" smtClean="0">
                <a:solidFill>
                  <a:schemeClr val="tx1"/>
                </a:solidFill>
              </a:rPr>
              <a:t>Simptomi:</a:t>
            </a: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hr-HR" altLang="sr-Latn-RS" sz="1800" b="1" dirty="0">
                <a:solidFill>
                  <a:schemeClr val="tx1"/>
                </a:solidFill>
              </a:rPr>
              <a:t>b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ihevioralni</a:t>
            </a:r>
            <a:r>
              <a:rPr lang="hr-HR" altLang="sr-Latn-RS" sz="1800" dirty="0" smtClean="0">
                <a:solidFill>
                  <a:schemeClr val="tx1"/>
                </a:solidFill>
              </a:rPr>
              <a:t> </a:t>
            </a:r>
            <a:r>
              <a:rPr lang="hr-HR" altLang="sr-Latn-RS" sz="1400" dirty="0" smtClean="0">
                <a:solidFill>
                  <a:schemeClr val="tx1"/>
                </a:solidFill>
              </a:rPr>
              <a:t>(nizka razina aktivnosti, socijalno izbjegavanje)</a:t>
            </a:r>
            <a:endParaRPr lang="hr-HR" altLang="sr-Latn-RS" sz="1400" dirty="0">
              <a:solidFill>
                <a:schemeClr val="tx1"/>
              </a:solidFill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hr-HR" altLang="sr-Latn-RS" sz="1800" dirty="0">
                <a:solidFill>
                  <a:schemeClr val="tx1"/>
                </a:solidFill>
              </a:rPr>
              <a:t> 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kognitivni</a:t>
            </a:r>
            <a:r>
              <a:rPr lang="hr-HR" altLang="sr-Latn-RS" sz="1800" dirty="0" smtClean="0">
                <a:solidFill>
                  <a:schemeClr val="tx1"/>
                </a:solidFill>
              </a:rPr>
              <a:t> </a:t>
            </a:r>
            <a:r>
              <a:rPr lang="hr-HR" altLang="sr-Latn-RS" sz="1400" dirty="0" smtClean="0">
                <a:solidFill>
                  <a:schemeClr val="tx1"/>
                </a:solidFill>
              </a:rPr>
              <a:t>(loša koncentracija, neodlučnost, suicidalne misli, samokritičnost)</a:t>
            </a:r>
            <a:endParaRPr lang="hr-HR" altLang="sr-Latn-RS" sz="1400" dirty="0">
              <a:solidFill>
                <a:schemeClr val="tx1"/>
              </a:solidFill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hr-HR" altLang="sr-Latn-RS" sz="1800" dirty="0">
                <a:solidFill>
                  <a:schemeClr val="tx1"/>
                </a:solidFill>
              </a:rPr>
              <a:t> 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afektivni</a:t>
            </a:r>
            <a:r>
              <a:rPr lang="hr-HR" altLang="sr-Latn-RS" sz="1800" dirty="0" smtClean="0">
                <a:solidFill>
                  <a:schemeClr val="tx1"/>
                </a:solidFill>
              </a:rPr>
              <a:t> </a:t>
            </a:r>
            <a:r>
              <a:rPr lang="hr-HR" altLang="sr-Latn-RS" sz="1400" dirty="0" smtClean="0">
                <a:solidFill>
                  <a:schemeClr val="tx1"/>
                </a:solidFill>
              </a:rPr>
              <a:t>(tuga, anksioznost, sram, krivnja)</a:t>
            </a:r>
            <a:endParaRPr lang="hr-HR" altLang="sr-Latn-RS" sz="1400" dirty="0">
              <a:solidFill>
                <a:schemeClr val="tx1"/>
              </a:solidFill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hr-HR" altLang="sr-Latn-RS" sz="1800" dirty="0">
                <a:solidFill>
                  <a:schemeClr val="tx1"/>
                </a:solidFill>
              </a:rPr>
              <a:t> 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somatski</a:t>
            </a:r>
            <a:r>
              <a:rPr lang="hr-HR" altLang="sr-Latn-RS" sz="1800" dirty="0" smtClean="0">
                <a:solidFill>
                  <a:schemeClr val="tx1"/>
                </a:solidFill>
              </a:rPr>
              <a:t> </a:t>
            </a:r>
            <a:r>
              <a:rPr lang="hr-HR" altLang="sr-Latn-RS" sz="1400" dirty="0" smtClean="0">
                <a:solidFill>
                  <a:schemeClr val="tx1"/>
                </a:solidFill>
              </a:rPr>
              <a:t>(loše spavanje, apetit)</a:t>
            </a:r>
            <a:endParaRPr lang="hr-HR" altLang="sr-Latn-RS" sz="1400" dirty="0">
              <a:solidFill>
                <a:schemeClr val="tx1"/>
              </a:solidFill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hr-HR" altLang="sr-Latn-RS" sz="1800" dirty="0">
                <a:solidFill>
                  <a:schemeClr val="tx1"/>
                </a:solidFill>
              </a:rPr>
              <a:t> </a:t>
            </a:r>
            <a:r>
              <a:rPr lang="hr-HR" altLang="sr-Latn-RS" sz="1800" b="1" dirty="0" smtClean="0">
                <a:solidFill>
                  <a:schemeClr val="tx1"/>
                </a:solidFill>
              </a:rPr>
              <a:t>motivacijski</a:t>
            </a:r>
            <a:r>
              <a:rPr lang="hr-HR" altLang="sr-Latn-RS" sz="1800" dirty="0" smtClean="0">
                <a:solidFill>
                  <a:schemeClr val="tx1"/>
                </a:solidFill>
              </a:rPr>
              <a:t> </a:t>
            </a:r>
            <a:r>
              <a:rPr lang="hr-HR" altLang="sr-Latn-RS" sz="1400" dirty="0" smtClean="0">
                <a:solidFill>
                  <a:schemeClr val="tx1"/>
                </a:solidFill>
              </a:rPr>
              <a:t>(gubitak interesa, gubitak zadovoljstva, sve je napor, odugovlačenje)</a:t>
            </a:r>
          </a:p>
        </p:txBody>
      </p:sp>
      <p:sp>
        <p:nvSpPr>
          <p:cNvPr id="3" name="Curved Down Arrow 2"/>
          <p:cNvSpPr/>
          <p:nvPr/>
        </p:nvSpPr>
        <p:spPr>
          <a:xfrm rot="19735678" flipH="1" flipV="1">
            <a:off x="7233867" y="3483081"/>
            <a:ext cx="1368425" cy="57467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5082785">
            <a:off x="3708996" y="2383296"/>
            <a:ext cx="1261981" cy="8596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9648078">
            <a:off x="6225976" y="1786159"/>
            <a:ext cx="1188823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39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6" y="585216"/>
            <a:ext cx="10927467" cy="1499616"/>
          </a:xfrm>
        </p:spPr>
        <p:txBody>
          <a:bodyPr/>
          <a:lstStyle/>
          <a:p>
            <a:r>
              <a:rPr lang="sl-SI" dirty="0"/>
              <a:t>Ponovimo: Beckov Kognitivni model depresije </a:t>
            </a:r>
            <a:r>
              <a:rPr lang="sl-SI" dirty="0" smtClean="0"/>
              <a:t>(2)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6" y="2239379"/>
            <a:ext cx="7385778" cy="402336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2400" dirty="0" smtClean="0"/>
              <a:t> naglašava </a:t>
            </a:r>
            <a:r>
              <a:rPr lang="sl-SI" sz="2400" dirty="0" err="1" smtClean="0"/>
              <a:t>percepciju</a:t>
            </a:r>
            <a:r>
              <a:rPr lang="sl-SI" sz="2400" dirty="0" smtClean="0"/>
              <a:t> </a:t>
            </a:r>
            <a:r>
              <a:rPr lang="sl-SI" sz="2400" dirty="0" err="1" smtClean="0"/>
              <a:t>gubitka</a:t>
            </a:r>
            <a:r>
              <a:rPr lang="sl-SI" sz="2400" dirty="0" smtClean="0"/>
              <a:t> i </a:t>
            </a:r>
            <a:r>
              <a:rPr lang="sl-SI" sz="2400" dirty="0" err="1" smtClean="0"/>
              <a:t>depresivnu</a:t>
            </a:r>
            <a:r>
              <a:rPr lang="sl-SI" sz="2400" dirty="0" smtClean="0"/>
              <a:t> </a:t>
            </a:r>
            <a:r>
              <a:rPr lang="sl-SI" sz="2400" b="1" dirty="0" err="1" smtClean="0"/>
              <a:t>kognitivnu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trijadu</a:t>
            </a:r>
            <a:r>
              <a:rPr lang="sl-SI" sz="2400" dirty="0" smtClean="0"/>
              <a:t>, </a:t>
            </a:r>
            <a:r>
              <a:rPr lang="sl-SI" sz="2400" dirty="0" err="1" smtClean="0"/>
              <a:t>koja</a:t>
            </a:r>
            <a:r>
              <a:rPr lang="sl-SI" sz="2400" dirty="0" smtClean="0"/>
              <a:t> </a:t>
            </a:r>
            <a:r>
              <a:rPr lang="sl-SI" sz="2400" dirty="0" err="1" smtClean="0"/>
              <a:t>uključuje</a:t>
            </a:r>
            <a:r>
              <a:rPr lang="sl-SI" sz="2400" dirty="0" smtClean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endParaRPr lang="sl-SI" sz="24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 smtClean="0"/>
              <a:t>negativnu</a:t>
            </a:r>
            <a:r>
              <a:rPr lang="sl-SI" sz="2400" dirty="0" smtClean="0"/>
              <a:t> </a:t>
            </a:r>
            <a:r>
              <a:rPr lang="sl-SI" sz="2400" dirty="0" err="1" smtClean="0"/>
              <a:t>percepciju</a:t>
            </a:r>
            <a:r>
              <a:rPr lang="sl-SI" sz="2400" dirty="0" smtClean="0"/>
              <a:t> </a:t>
            </a:r>
            <a:r>
              <a:rPr lang="sl-SI" sz="2400" b="1" dirty="0"/>
              <a:t>sebe</a:t>
            </a:r>
            <a:r>
              <a:rPr lang="sl-SI" sz="2400" dirty="0"/>
              <a:t> </a:t>
            </a:r>
            <a:r>
              <a:rPr lang="sl-SI" sz="2400" dirty="0" smtClean="0"/>
              <a:t>                                          (</a:t>
            </a:r>
            <a:r>
              <a:rPr lang="sl-SI" sz="2400" dirty="0" err="1"/>
              <a:t>kao</a:t>
            </a:r>
            <a:r>
              <a:rPr lang="sl-SI" sz="2400" dirty="0"/>
              <a:t> </a:t>
            </a:r>
            <a:r>
              <a:rPr lang="sl-SI" sz="2400" dirty="0" err="1"/>
              <a:t>deficitarnog</a:t>
            </a:r>
            <a:r>
              <a:rPr lang="sl-SI" sz="2400" dirty="0"/>
              <a:t>, </a:t>
            </a:r>
            <a:r>
              <a:rPr lang="sl-SI" sz="2400" dirty="0" err="1"/>
              <a:t>neadekvatnog</a:t>
            </a:r>
            <a:r>
              <a:rPr lang="sl-SI" sz="2400" dirty="0"/>
              <a:t>, </a:t>
            </a:r>
            <a:r>
              <a:rPr lang="sl-SI" sz="2400" dirty="0" err="1"/>
              <a:t>bezvrijednog</a:t>
            </a:r>
            <a:r>
              <a:rPr lang="sl-SI" sz="2400" dirty="0"/>
              <a:t>, </a:t>
            </a:r>
            <a:r>
              <a:rPr lang="sl-SI" sz="2400" dirty="0" err="1"/>
              <a:t>nepoželjnog</a:t>
            </a:r>
            <a:r>
              <a:rPr lang="sl-SI" sz="2400" dirty="0" smtClean="0"/>
              <a:t>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 smtClean="0"/>
              <a:t>negativnu</a:t>
            </a:r>
            <a:r>
              <a:rPr lang="sl-SI" sz="2400" dirty="0" smtClean="0"/>
              <a:t> </a:t>
            </a:r>
            <a:r>
              <a:rPr lang="sl-SI" sz="2400" dirty="0" err="1" smtClean="0"/>
              <a:t>interpretaciju</a:t>
            </a:r>
            <a:r>
              <a:rPr lang="sl-SI" sz="2400" dirty="0" smtClean="0"/>
              <a:t> </a:t>
            </a:r>
            <a:r>
              <a:rPr lang="sl-SI" sz="2400" b="1" dirty="0" err="1" smtClean="0"/>
              <a:t>događaja</a:t>
            </a:r>
            <a:r>
              <a:rPr lang="sl-SI" sz="2400" b="1" dirty="0" smtClean="0"/>
              <a:t>                      </a:t>
            </a:r>
            <a:r>
              <a:rPr lang="sl-SI" sz="2400" dirty="0" smtClean="0"/>
              <a:t> </a:t>
            </a:r>
            <a:r>
              <a:rPr lang="sl-SI" sz="2400" dirty="0"/>
              <a:t>(</a:t>
            </a:r>
            <a:r>
              <a:rPr lang="sl-SI" sz="2400" dirty="0" err="1"/>
              <a:t>pretjerani</a:t>
            </a:r>
            <a:r>
              <a:rPr lang="sl-SI" sz="2400" dirty="0"/>
              <a:t> </a:t>
            </a:r>
            <a:r>
              <a:rPr lang="sl-SI" sz="2400" dirty="0" err="1"/>
              <a:t>zahtjevi</a:t>
            </a:r>
            <a:r>
              <a:rPr lang="sl-SI" sz="2400" dirty="0"/>
              <a:t> okoline</a:t>
            </a:r>
            <a:r>
              <a:rPr lang="sl-SI" sz="2400" dirty="0" smtClean="0"/>
              <a:t>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l-SI" sz="2400" dirty="0"/>
              <a:t> negativno </a:t>
            </a:r>
            <a:r>
              <a:rPr lang="sl-SI" sz="2400" dirty="0" err="1"/>
              <a:t>viđenje</a:t>
            </a:r>
            <a:r>
              <a:rPr lang="sl-SI" sz="2400" dirty="0"/>
              <a:t> </a:t>
            </a:r>
            <a:r>
              <a:rPr lang="sl-SI" sz="2400" b="1" dirty="0" err="1"/>
              <a:t>budućnosti</a:t>
            </a:r>
            <a:r>
              <a:rPr lang="sl-SI" sz="2400" dirty="0"/>
              <a:t> </a:t>
            </a:r>
            <a:r>
              <a:rPr lang="sl-SI" sz="2400" dirty="0" smtClean="0"/>
              <a:t>                             (</a:t>
            </a:r>
            <a:r>
              <a:rPr lang="sl-SI" sz="2400" dirty="0" err="1"/>
              <a:t>očekivanje</a:t>
            </a:r>
            <a:r>
              <a:rPr lang="sl-SI" sz="2400" dirty="0"/>
              <a:t> </a:t>
            </a:r>
            <a:r>
              <a:rPr lang="sl-SI" sz="2400" dirty="0" err="1"/>
              <a:t>teškoća</a:t>
            </a:r>
            <a:r>
              <a:rPr lang="sl-SI" sz="2400" dirty="0"/>
              <a:t> i </a:t>
            </a:r>
            <a:r>
              <a:rPr lang="sl-SI" sz="2400" dirty="0" err="1"/>
              <a:t>neuspjeha</a:t>
            </a:r>
            <a:r>
              <a:rPr lang="sl-SI" sz="2400" dirty="0" smtClean="0"/>
              <a:t>)</a:t>
            </a:r>
            <a:endParaRPr lang="sl-SI" sz="2400" dirty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  <a:p>
            <a:pPr>
              <a:buFont typeface="Courier New" panose="02070309020205020404" pitchFamily="49" charset="0"/>
              <a:buChar char="o"/>
            </a:pPr>
            <a:endParaRPr lang="sl-SI" dirty="0" smtClean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9239" y="3822661"/>
            <a:ext cx="2670279" cy="26641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72869">
            <a:off x="8620368" y="2167294"/>
            <a:ext cx="1810669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59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86" y="2432219"/>
            <a:ext cx="10779634" cy="166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95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40" y="469306"/>
            <a:ext cx="9720072" cy="1499616"/>
          </a:xfrm>
        </p:spPr>
        <p:txBody>
          <a:bodyPr/>
          <a:lstStyle/>
          <a:p>
            <a:r>
              <a:rPr lang="sl-SI" dirty="0" err="1"/>
              <a:t>Opći</a:t>
            </a:r>
            <a:r>
              <a:rPr lang="sl-SI" dirty="0"/>
              <a:t> Plan </a:t>
            </a:r>
            <a:r>
              <a:rPr lang="sl-SI" dirty="0" err="1"/>
              <a:t>tretmana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39" y="1667815"/>
            <a:ext cx="9720073" cy="4023360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2500" dirty="0"/>
              <a:t> </a:t>
            </a:r>
            <a:r>
              <a:rPr lang="sl-SI" sz="2400" dirty="0" err="1"/>
              <a:t>procjena</a:t>
            </a:r>
            <a:endParaRPr lang="sl-SI" sz="2400" dirty="0"/>
          </a:p>
          <a:p>
            <a:pPr lvl="3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000" dirty="0" err="1"/>
              <a:t>testovi</a:t>
            </a:r>
            <a:r>
              <a:rPr lang="sl-SI" sz="2000" dirty="0"/>
              <a:t> i </a:t>
            </a:r>
            <a:r>
              <a:rPr lang="sl-SI" sz="2000" dirty="0" err="1"/>
              <a:t>klinički</a:t>
            </a:r>
            <a:r>
              <a:rPr lang="sl-SI" sz="2000" dirty="0"/>
              <a:t> intervju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sl-SI" sz="2000" dirty="0"/>
              <a:t> evaluacija rizika od </a:t>
            </a:r>
            <a:r>
              <a:rPr lang="sl-SI" sz="2000" dirty="0" err="1"/>
              <a:t>samoubojstva</a:t>
            </a:r>
            <a:endParaRPr lang="sl-SI" sz="2000" dirty="0"/>
          </a:p>
          <a:p>
            <a:pPr lvl="3">
              <a:buFont typeface="Courier New" panose="02070309020205020404" pitchFamily="49" charset="0"/>
              <a:buChar char="o"/>
            </a:pPr>
            <a:r>
              <a:rPr lang="sl-SI" sz="2000" dirty="0"/>
              <a:t> </a:t>
            </a:r>
            <a:r>
              <a:rPr lang="sl-SI" sz="2000" dirty="0" err="1"/>
              <a:t>razmatranje</a:t>
            </a:r>
            <a:r>
              <a:rPr lang="sl-SI" sz="2000" dirty="0"/>
              <a:t> </a:t>
            </a:r>
            <a:r>
              <a:rPr lang="sl-SI" sz="2000" dirty="0" err="1"/>
              <a:t>lijekova</a:t>
            </a:r>
            <a:endParaRPr lang="sl-SI" sz="20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upoznavanje </a:t>
            </a:r>
            <a:r>
              <a:rPr lang="sl-SI" sz="2400" dirty="0" smtClean="0"/>
              <a:t>s </a:t>
            </a:r>
            <a:r>
              <a:rPr lang="sl-SI" sz="2400" dirty="0"/>
              <a:t>tretmanom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utvrđivanje</a:t>
            </a:r>
            <a:r>
              <a:rPr lang="sl-SI" sz="2400" dirty="0"/>
              <a:t> </a:t>
            </a:r>
            <a:r>
              <a:rPr lang="sl-SI" sz="2400" dirty="0" err="1"/>
              <a:t>ciljeva</a:t>
            </a:r>
            <a:endParaRPr lang="sl-S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bihevioralna</a:t>
            </a:r>
            <a:r>
              <a:rPr lang="sl-SI" sz="2400" dirty="0"/>
              <a:t> aktivacija </a:t>
            </a:r>
            <a:r>
              <a:rPr lang="sl-SI" sz="2400" dirty="0" smtClean="0"/>
              <a:t>i </a:t>
            </a:r>
            <a:r>
              <a:rPr lang="sl-SI" sz="2400" dirty="0"/>
              <a:t>druge </a:t>
            </a:r>
            <a:r>
              <a:rPr lang="sl-SI" sz="2400" dirty="0" err="1"/>
              <a:t>bihevioralne</a:t>
            </a:r>
            <a:r>
              <a:rPr lang="sl-SI" sz="2400" dirty="0"/>
              <a:t> </a:t>
            </a:r>
            <a:r>
              <a:rPr lang="sl-SI" sz="2400" dirty="0" smtClean="0"/>
              <a:t>tehnike</a:t>
            </a:r>
            <a:endParaRPr lang="sl-S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kognitivne </a:t>
            </a:r>
            <a:r>
              <a:rPr lang="sl-SI" sz="2400" dirty="0" smtClean="0"/>
              <a:t>tehnike</a:t>
            </a:r>
            <a:endParaRPr lang="sl-S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cijepljenje</a:t>
            </a:r>
            <a:r>
              <a:rPr lang="sl-SI" sz="2400" dirty="0"/>
              <a:t> (inokulacija) </a:t>
            </a:r>
            <a:r>
              <a:rPr lang="sl-SI" sz="2400" dirty="0" err="1"/>
              <a:t>protiv</a:t>
            </a:r>
            <a:r>
              <a:rPr lang="sl-SI" sz="2400" dirty="0"/>
              <a:t> </a:t>
            </a:r>
            <a:r>
              <a:rPr lang="sl-SI" sz="2400" dirty="0" err="1"/>
              <a:t>budućih</a:t>
            </a:r>
            <a:r>
              <a:rPr lang="sl-SI" sz="2400" dirty="0"/>
              <a:t> depresivnih epizoda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prorjeđivanje</a:t>
            </a:r>
            <a:r>
              <a:rPr lang="sl-SI" sz="2400" dirty="0"/>
              <a:t> terapije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tretman</a:t>
            </a:r>
            <a:r>
              <a:rPr lang="sl-SI" sz="2400" dirty="0"/>
              <a:t> </a:t>
            </a:r>
            <a:r>
              <a:rPr lang="sl-SI" sz="2400" dirty="0" err="1"/>
              <a:t>ojačavanja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54240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Procjena</a:t>
            </a:r>
            <a:r>
              <a:rPr lang="sl-SI" sz="4400" dirty="0"/>
              <a:t>: </a:t>
            </a:r>
            <a:r>
              <a:rPr lang="sl-SI" sz="4400" dirty="0" err="1"/>
              <a:t>testovi</a:t>
            </a:r>
            <a:r>
              <a:rPr lang="sl-SI" sz="4400" dirty="0"/>
              <a:t> i </a:t>
            </a:r>
            <a:r>
              <a:rPr lang="sl-SI" sz="4400" dirty="0" err="1"/>
              <a:t>klinički</a:t>
            </a:r>
            <a:r>
              <a:rPr lang="sl-SI" sz="4400" dirty="0"/>
              <a:t> intervju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1678"/>
            <a:ext cx="10025945" cy="5016321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800" dirty="0"/>
              <a:t> evaluacija </a:t>
            </a:r>
            <a:r>
              <a:rPr lang="sl-SI" sz="2800" dirty="0" err="1"/>
              <a:t>početne</a:t>
            </a:r>
            <a:r>
              <a:rPr lang="sl-SI" sz="2800" dirty="0"/>
              <a:t> razine simptoma s </a:t>
            </a:r>
            <a:r>
              <a:rPr lang="sl-SI" sz="2800" dirty="0" err="1"/>
              <a:t>testovima</a:t>
            </a:r>
            <a:r>
              <a:rPr lang="sl-SI" sz="2800" dirty="0"/>
              <a:t>: QIDS-SR16, BDI-II, BAI, MCMI-III, DAS, GAF, BSSI…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b="1" dirty="0" err="1"/>
              <a:t>testovi</a:t>
            </a:r>
            <a:r>
              <a:rPr lang="sl-SI" sz="2800" b="1" dirty="0"/>
              <a:t> </a:t>
            </a:r>
            <a:r>
              <a:rPr lang="sl-SI" sz="2800" b="1" dirty="0" err="1"/>
              <a:t>nisu</a:t>
            </a:r>
            <a:r>
              <a:rPr lang="sl-SI" sz="2800" b="1" dirty="0"/>
              <a:t> </a:t>
            </a:r>
            <a:r>
              <a:rPr lang="sl-SI" sz="2800" b="1" dirty="0" err="1"/>
              <a:t>zamjena</a:t>
            </a:r>
            <a:r>
              <a:rPr lang="sl-SI" sz="2800" b="1" dirty="0"/>
              <a:t> za </a:t>
            </a:r>
            <a:r>
              <a:rPr lang="sl-SI" sz="2800" b="1" dirty="0" err="1"/>
              <a:t>detaljan</a:t>
            </a:r>
            <a:r>
              <a:rPr lang="sl-SI" sz="2800" b="1" dirty="0"/>
              <a:t> </a:t>
            </a:r>
            <a:r>
              <a:rPr lang="sl-SI" sz="2800" b="1" dirty="0" err="1"/>
              <a:t>klinički</a:t>
            </a:r>
            <a:r>
              <a:rPr lang="sl-SI" sz="2800" b="1" dirty="0"/>
              <a:t> intervju (!)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800" dirty="0"/>
              <a:t> ako je potrebno, </a:t>
            </a:r>
            <a:r>
              <a:rPr lang="sl-SI" sz="2800" dirty="0" err="1"/>
              <a:t>klijentovu</a:t>
            </a:r>
            <a:r>
              <a:rPr lang="sl-SI" sz="2800" dirty="0"/>
              <a:t> </a:t>
            </a:r>
            <a:r>
              <a:rPr lang="sl-SI" sz="2800" dirty="0" err="1"/>
              <a:t>partnericu</a:t>
            </a:r>
            <a:r>
              <a:rPr lang="sl-SI" sz="2800" dirty="0"/>
              <a:t> ili drugu </a:t>
            </a:r>
            <a:r>
              <a:rPr lang="sl-SI" sz="2800" dirty="0" err="1"/>
              <a:t>važnu</a:t>
            </a:r>
            <a:r>
              <a:rPr lang="sl-SI" sz="2800" dirty="0"/>
              <a:t> </a:t>
            </a:r>
            <a:r>
              <a:rPr lang="sl-SI" sz="2800" dirty="0" err="1"/>
              <a:t>osobu</a:t>
            </a:r>
            <a:r>
              <a:rPr lang="sl-SI" sz="2800" dirty="0"/>
              <a:t> može se </a:t>
            </a:r>
            <a:r>
              <a:rPr lang="sl-SI" sz="2800" dirty="0" err="1"/>
              <a:t>intervjuirati</a:t>
            </a:r>
            <a:r>
              <a:rPr lang="sl-SI" sz="2800" dirty="0"/>
              <a:t> radi </a:t>
            </a:r>
            <a:r>
              <a:rPr lang="sl-SI" sz="2800" dirty="0" err="1"/>
              <a:t>prikupljanja</a:t>
            </a:r>
            <a:r>
              <a:rPr lang="sl-SI" sz="2800" dirty="0"/>
              <a:t> informacija u </a:t>
            </a:r>
            <a:r>
              <a:rPr lang="sl-SI" sz="2800" dirty="0" err="1"/>
              <a:t>koje</a:t>
            </a:r>
            <a:r>
              <a:rPr lang="sl-SI" sz="2800" dirty="0"/>
              <a:t> </a:t>
            </a:r>
            <a:r>
              <a:rPr lang="sl-SI" sz="2800" dirty="0" err="1"/>
              <a:t>klijent</a:t>
            </a:r>
            <a:r>
              <a:rPr lang="sl-SI" sz="2800" dirty="0"/>
              <a:t> </a:t>
            </a:r>
            <a:r>
              <a:rPr lang="sl-SI" sz="2800" dirty="0" err="1"/>
              <a:t>možda</a:t>
            </a:r>
            <a:r>
              <a:rPr lang="sl-SI" sz="2800" dirty="0"/>
              <a:t> nema </a:t>
            </a:r>
            <a:r>
              <a:rPr lang="sl-SI" sz="2800" dirty="0" err="1"/>
              <a:t>dovoljno</a:t>
            </a:r>
            <a:r>
              <a:rPr lang="sl-SI" sz="2800" dirty="0"/>
              <a:t> </a:t>
            </a:r>
            <a:r>
              <a:rPr lang="sl-SI" sz="2800" dirty="0" err="1"/>
              <a:t>dobar</a:t>
            </a:r>
            <a:r>
              <a:rPr lang="sl-SI" sz="2800" dirty="0"/>
              <a:t> uvid (</a:t>
            </a:r>
            <a:r>
              <a:rPr lang="sl-SI" sz="2800" dirty="0" err="1"/>
              <a:t>ranije</a:t>
            </a:r>
            <a:r>
              <a:rPr lang="sl-SI" sz="2800" dirty="0"/>
              <a:t> epizode, </a:t>
            </a:r>
            <a:r>
              <a:rPr lang="sl-SI" sz="2800" dirty="0" err="1"/>
              <a:t>ljutnja</a:t>
            </a:r>
            <a:r>
              <a:rPr lang="sl-SI" sz="2800" dirty="0"/>
              <a:t> i </a:t>
            </a:r>
            <a:r>
              <a:rPr lang="sl-SI" sz="2800" dirty="0" err="1"/>
              <a:t>neprijateljstvo</a:t>
            </a:r>
            <a:r>
              <a:rPr lang="sl-SI" sz="2800" dirty="0"/>
              <a:t>, </a:t>
            </a:r>
            <a:r>
              <a:rPr lang="sl-SI" sz="2800" dirty="0" err="1"/>
              <a:t>sukobi</a:t>
            </a:r>
            <a:r>
              <a:rPr lang="sl-SI" sz="2800" dirty="0"/>
              <a:t> u odnosu, </a:t>
            </a:r>
            <a:r>
              <a:rPr lang="sl-SI" sz="2800" dirty="0" err="1"/>
              <a:t>zloupotreba</a:t>
            </a:r>
            <a:r>
              <a:rPr lang="sl-SI" sz="2800" dirty="0"/>
              <a:t> psihoaktivnih tvari)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dirty="0" smtClean="0"/>
              <a:t>terapeut </a:t>
            </a:r>
            <a:r>
              <a:rPr lang="sl-SI" sz="2800" dirty="0"/>
              <a:t>bi kao dio procjene bilo kojeg depresivnog klijenta trebao: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b="1" dirty="0"/>
              <a:t>konzultirati se s </a:t>
            </a:r>
            <a:r>
              <a:rPr lang="sl-SI" sz="2800" b="1" dirty="0" err="1"/>
              <a:t>klijentovim</a:t>
            </a:r>
            <a:r>
              <a:rPr lang="sl-SI" sz="2800" b="1" dirty="0"/>
              <a:t> </a:t>
            </a:r>
            <a:r>
              <a:rPr lang="sl-SI" sz="2800" b="1" dirty="0" err="1"/>
              <a:t>liječnikom</a:t>
            </a:r>
            <a:r>
              <a:rPr lang="sl-SI" sz="2800" b="1" dirty="0"/>
              <a:t> i </a:t>
            </a:r>
            <a:r>
              <a:rPr lang="sl-SI" sz="2800" b="1" dirty="0" err="1"/>
              <a:t>evaluirati</a:t>
            </a:r>
            <a:endParaRPr lang="sl-SI" sz="2800" b="1" dirty="0"/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dirty="0" err="1"/>
              <a:t>potrebu</a:t>
            </a:r>
            <a:r>
              <a:rPr lang="sl-SI" sz="2800" dirty="0"/>
              <a:t> za </a:t>
            </a:r>
            <a:r>
              <a:rPr lang="sl-SI" sz="2800" dirty="0" err="1"/>
              <a:t>lijekovima</a:t>
            </a:r>
            <a:endParaRPr lang="sl-SI" sz="2800" dirty="0"/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dirty="0" err="1"/>
              <a:t>potrebu</a:t>
            </a:r>
            <a:r>
              <a:rPr lang="sl-SI" sz="2800" dirty="0"/>
              <a:t> za </a:t>
            </a:r>
            <a:r>
              <a:rPr lang="sl-SI" sz="2800" dirty="0" err="1"/>
              <a:t>savjetovanjem</a:t>
            </a:r>
            <a:r>
              <a:rPr lang="sl-SI" sz="2800" dirty="0"/>
              <a:t> o </a:t>
            </a:r>
            <a:r>
              <a:rPr lang="sl-SI" sz="2800" dirty="0" err="1"/>
              <a:t>zloupotrebi</a:t>
            </a:r>
            <a:r>
              <a:rPr lang="sl-SI" sz="2800" dirty="0"/>
              <a:t> psihoaktivnih tvari ili detoksikaciji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800" dirty="0"/>
              <a:t> rizik od </a:t>
            </a:r>
            <a:r>
              <a:rPr lang="sl-SI" sz="2800" dirty="0" err="1"/>
              <a:t>samoubojstva</a:t>
            </a:r>
            <a:endParaRPr lang="sl-SI" sz="2800" dirty="0"/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800" dirty="0"/>
              <a:t> potrebu za </a:t>
            </a:r>
            <a:r>
              <a:rPr lang="sl-SI" sz="2800" dirty="0" smtClean="0"/>
              <a:t>elektrokonvulzivnom terapijom </a:t>
            </a:r>
            <a:r>
              <a:rPr lang="sl-SI" sz="2800" dirty="0"/>
              <a:t>(ECT)</a:t>
            </a:r>
          </a:p>
          <a:p>
            <a:pPr lvl="4" algn="just">
              <a:buFont typeface="Courier New" panose="02070309020205020404" pitchFamily="49" charset="0"/>
              <a:buChar char="o"/>
            </a:pPr>
            <a:r>
              <a:rPr lang="sl-SI" sz="2800" dirty="0"/>
              <a:t> </a:t>
            </a:r>
            <a:r>
              <a:rPr lang="sl-SI" sz="2800" dirty="0" err="1"/>
              <a:t>potrebu</a:t>
            </a:r>
            <a:r>
              <a:rPr lang="sl-SI" sz="2800" dirty="0"/>
              <a:t> za </a:t>
            </a:r>
            <a:r>
              <a:rPr lang="sl-SI" sz="2800" dirty="0" err="1"/>
              <a:t>hospitalizacijom</a:t>
            </a:r>
            <a:endParaRPr lang="sl-SI" sz="2800" dirty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7400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Procjena</a:t>
            </a:r>
            <a:r>
              <a:rPr lang="sl-SI" sz="4400" dirty="0"/>
              <a:t>: evaluacija rizika od </a:t>
            </a:r>
            <a:r>
              <a:rPr lang="sl-SI" sz="4400" dirty="0" err="1" smtClean="0"/>
              <a:t>samoubojstva</a:t>
            </a:r>
            <a:endParaRPr lang="sl-S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159" y="1930285"/>
            <a:ext cx="9884278" cy="4927715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smtClean="0"/>
              <a:t>terapeut </a:t>
            </a:r>
            <a:r>
              <a:rPr lang="sl-SI" sz="2400" dirty="0" smtClean="0"/>
              <a:t>bi trebao </a:t>
            </a:r>
            <a:r>
              <a:rPr lang="sl-SI" sz="2400" b="1" dirty="0" smtClean="0"/>
              <a:t>direktno pitati klijenta </a:t>
            </a:r>
            <a:r>
              <a:rPr lang="sl-SI" sz="2400" dirty="0" smtClean="0"/>
              <a:t>o </a:t>
            </a:r>
            <a:r>
              <a:rPr lang="sl-SI" sz="2400" dirty="0"/>
              <a:t>prisutnosti trenutačnih ili prošlih suicidalnih misli i ponašanja, </a:t>
            </a:r>
            <a:r>
              <a:rPr lang="sl-SI" sz="2400" b="1" dirty="0"/>
              <a:t>uključujući pasivna suicidalna ponašanja </a:t>
            </a:r>
            <a:r>
              <a:rPr lang="sl-SI" sz="2400" dirty="0"/>
              <a:t>(npr. </a:t>
            </a:r>
            <a:r>
              <a:rPr lang="sl-SI" sz="2400" dirty="0" err="1"/>
              <a:t>neuzimanje</a:t>
            </a:r>
            <a:r>
              <a:rPr lang="sl-SI" sz="2400" dirty="0"/>
              <a:t> </a:t>
            </a:r>
            <a:r>
              <a:rPr lang="sl-SI" sz="2400" dirty="0" err="1"/>
              <a:t>lijekova</a:t>
            </a:r>
            <a:r>
              <a:rPr lang="sl-SI" sz="2400" dirty="0"/>
              <a:t>, </a:t>
            </a:r>
            <a:r>
              <a:rPr lang="sl-SI" sz="2400" dirty="0" err="1"/>
              <a:t>izlaganje</a:t>
            </a:r>
            <a:r>
              <a:rPr lang="sl-SI" sz="2400" dirty="0"/>
              <a:t> </a:t>
            </a:r>
            <a:r>
              <a:rPr lang="sl-SI" sz="2400" dirty="0" err="1"/>
              <a:t>opasnoj</a:t>
            </a:r>
            <a:r>
              <a:rPr lang="sl-SI" sz="2400" dirty="0"/>
              <a:t> vožnji)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veći</a:t>
            </a:r>
            <a:r>
              <a:rPr lang="sl-SI" sz="2400" dirty="0"/>
              <a:t> </a:t>
            </a:r>
            <a:r>
              <a:rPr lang="sl-SI" sz="2400" dirty="0" smtClean="0"/>
              <a:t>rizik ako: </a:t>
            </a:r>
            <a:r>
              <a:rPr lang="sl-SI" sz="2400" dirty="0" err="1"/>
              <a:t>klijent</a:t>
            </a:r>
            <a:r>
              <a:rPr lang="sl-SI" sz="2400" dirty="0"/>
              <a:t> spontano govori o </a:t>
            </a:r>
            <a:r>
              <a:rPr lang="sl-SI" sz="2400" dirty="0" err="1"/>
              <a:t>samoubojstvu</a:t>
            </a:r>
            <a:r>
              <a:rPr lang="sl-SI" sz="2400" dirty="0"/>
              <a:t>, </a:t>
            </a:r>
            <a:r>
              <a:rPr lang="sl-SI" sz="2400" dirty="0" err="1"/>
              <a:t>ostavi</a:t>
            </a:r>
            <a:r>
              <a:rPr lang="sl-SI" sz="2400" dirty="0"/>
              <a:t> </a:t>
            </a:r>
            <a:r>
              <a:rPr lang="sl-SI" sz="2400" dirty="0" err="1"/>
              <a:t>bilješke</a:t>
            </a:r>
            <a:r>
              <a:rPr lang="sl-SI" sz="2400" dirty="0"/>
              <a:t> o </a:t>
            </a:r>
            <a:r>
              <a:rPr lang="sl-SI" sz="2400" dirty="0" err="1"/>
              <a:t>samoubojstvu</a:t>
            </a:r>
            <a:r>
              <a:rPr lang="sl-SI" sz="2400" dirty="0"/>
              <a:t>, osigurava metode (npr. </a:t>
            </a:r>
            <a:r>
              <a:rPr lang="sl-SI" sz="2400" dirty="0" err="1"/>
              <a:t>prikuplja</a:t>
            </a:r>
            <a:r>
              <a:rPr lang="sl-SI" sz="2400" dirty="0"/>
              <a:t> pilule</a:t>
            </a:r>
            <a:r>
              <a:rPr lang="sl-SI" sz="2400" dirty="0" smtClean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smtClean="0"/>
              <a:t>terapeut </a:t>
            </a:r>
            <a:r>
              <a:rPr lang="sl-SI" sz="2400" dirty="0"/>
              <a:t>inzistira, da svaki klijent prihvaća </a:t>
            </a:r>
            <a:r>
              <a:rPr lang="sl-SI" sz="2400" b="1" dirty="0"/>
              <a:t>ugovor o nepokušavanju samoubojstva </a:t>
            </a:r>
            <a:r>
              <a:rPr lang="sl-SI" sz="2400" dirty="0"/>
              <a:t>(= klijent ozbiljno obećava terapeutu da se ni u kojim okolnostima neće ozlijediti dok je u skrbi terapeuta i da će nazvati i konzultirati se </a:t>
            </a:r>
            <a:r>
              <a:rPr lang="sl-SI" sz="2400" dirty="0" smtClean="0"/>
              <a:t>s </a:t>
            </a:r>
            <a:r>
              <a:rPr lang="sl-SI" sz="2400" dirty="0"/>
              <a:t>terapeutom prije nego sebi nešto učini)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 smtClean="0"/>
              <a:t> više o tome: </a:t>
            </a:r>
            <a:r>
              <a:rPr lang="sl-SI" sz="2400" dirty="0" err="1" smtClean="0"/>
              <a:t>radionica</a:t>
            </a:r>
            <a:r>
              <a:rPr lang="sl-SI" sz="2400" dirty="0" smtClean="0"/>
              <a:t> 8</a:t>
            </a:r>
            <a:endParaRPr lang="sl-SI" sz="2400" dirty="0"/>
          </a:p>
          <a:p>
            <a:pPr>
              <a:buFont typeface="Courier New" panose="02070309020205020404" pitchFamily="49" charset="0"/>
              <a:buChar char="o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94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/>
              <a:t>Procjena</a:t>
            </a:r>
            <a:r>
              <a:rPr lang="sl-SI" sz="4400" dirty="0"/>
              <a:t>: </a:t>
            </a:r>
            <a:r>
              <a:rPr lang="sl-SI" sz="4400" dirty="0" err="1"/>
              <a:t>razmatranje</a:t>
            </a:r>
            <a:r>
              <a:rPr lang="sl-SI" sz="4400" dirty="0"/>
              <a:t> </a:t>
            </a:r>
            <a:r>
              <a:rPr lang="sl-SI" sz="4400" dirty="0" err="1"/>
              <a:t>lijekova</a:t>
            </a:r>
            <a:endParaRPr lang="sl-S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64028"/>
            <a:ext cx="9720073" cy="4023360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dirty="0" err="1"/>
              <a:t>svim</a:t>
            </a:r>
            <a:r>
              <a:rPr lang="sl-SI" sz="2400" dirty="0"/>
              <a:t> </a:t>
            </a:r>
            <a:r>
              <a:rPr lang="sl-SI" sz="2400" dirty="0" err="1"/>
              <a:t>klijentima</a:t>
            </a:r>
            <a:r>
              <a:rPr lang="sl-SI" sz="2400" dirty="0"/>
              <a:t> </a:t>
            </a:r>
            <a:r>
              <a:rPr lang="sl-SI" sz="2400" dirty="0" err="1"/>
              <a:t>koji</a:t>
            </a:r>
            <a:r>
              <a:rPr lang="sl-SI" sz="2400" dirty="0"/>
              <a:t> </a:t>
            </a:r>
            <a:r>
              <a:rPr lang="sl-SI" sz="2400" dirty="0" err="1"/>
              <a:t>pokazaju</a:t>
            </a:r>
            <a:r>
              <a:rPr lang="sl-SI" sz="2400" dirty="0"/>
              <a:t> </a:t>
            </a:r>
            <a:r>
              <a:rPr lang="sl-SI" sz="2400" dirty="0" err="1"/>
              <a:t>depresiju</a:t>
            </a:r>
            <a:r>
              <a:rPr lang="sl-SI" sz="2400" dirty="0"/>
              <a:t> </a:t>
            </a:r>
            <a:r>
              <a:rPr lang="sl-SI" sz="2400" dirty="0" err="1"/>
              <a:t>trebalo</a:t>
            </a:r>
            <a:r>
              <a:rPr lang="sl-SI" sz="2400" dirty="0"/>
              <a:t> bi dati </a:t>
            </a:r>
            <a:r>
              <a:rPr lang="sl-SI" sz="2400" dirty="0" err="1"/>
              <a:t>mogućnost</a:t>
            </a:r>
            <a:r>
              <a:rPr lang="sl-SI" sz="2400" dirty="0"/>
              <a:t> </a:t>
            </a:r>
            <a:r>
              <a:rPr lang="sl-SI" sz="2400" dirty="0" err="1"/>
              <a:t>lječenja</a:t>
            </a:r>
            <a:r>
              <a:rPr lang="sl-SI" sz="2400" dirty="0"/>
              <a:t> </a:t>
            </a:r>
            <a:r>
              <a:rPr lang="sl-SI" sz="2400" dirty="0" err="1"/>
              <a:t>antidepresivima</a:t>
            </a:r>
            <a:r>
              <a:rPr lang="sl-SI" sz="2400" dirty="0"/>
              <a:t> </a:t>
            </a:r>
            <a:r>
              <a:rPr lang="sl-SI" sz="2400" dirty="0" err="1"/>
              <a:t>kao</a:t>
            </a:r>
            <a:r>
              <a:rPr lang="sl-SI" sz="2400" dirty="0"/>
              <a:t> </a:t>
            </a:r>
            <a:r>
              <a:rPr lang="sl-SI" sz="2400" dirty="0" err="1"/>
              <a:t>dijelom</a:t>
            </a:r>
            <a:r>
              <a:rPr lang="sl-SI" sz="2400" dirty="0"/>
              <a:t> </a:t>
            </a:r>
            <a:r>
              <a:rPr lang="sl-SI" sz="2400" dirty="0" err="1"/>
              <a:t>tretmana</a:t>
            </a: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</a:t>
            </a:r>
            <a:r>
              <a:rPr lang="sl-SI" sz="2400" b="1" dirty="0"/>
              <a:t>posebno </a:t>
            </a:r>
            <a:r>
              <a:rPr lang="sl-SI" sz="2400" b="1" dirty="0" smtClean="0"/>
              <a:t>su korisni u </a:t>
            </a:r>
            <a:r>
              <a:rPr lang="sl-SI" sz="2400" b="1" dirty="0"/>
              <a:t>povećanju motivacije, energije, apetita, koncentracije i sposobnosti udaljavanja od negativnih misli</a:t>
            </a:r>
          </a:p>
          <a:p>
            <a:pPr marL="0" indent="0" algn="just">
              <a:buNone/>
            </a:pP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**</a:t>
            </a:r>
            <a:r>
              <a:rPr lang="sl-SI" sz="2400" dirty="0" err="1"/>
              <a:t>elektrokonvulzivna</a:t>
            </a:r>
            <a:r>
              <a:rPr lang="sl-SI" sz="2400" dirty="0"/>
              <a:t> terapija (ili drugi </a:t>
            </a:r>
            <a:r>
              <a:rPr lang="sl-SI" sz="2400" dirty="0" err="1"/>
              <a:t>tretmani</a:t>
            </a:r>
            <a:r>
              <a:rPr lang="sl-SI" sz="2400" dirty="0"/>
              <a:t> električne stimulacije): za </a:t>
            </a:r>
            <a:r>
              <a:rPr lang="sl-SI" sz="2400" dirty="0" err="1"/>
              <a:t>pacijente</a:t>
            </a:r>
            <a:r>
              <a:rPr lang="sl-SI" sz="2400" dirty="0"/>
              <a:t> </a:t>
            </a:r>
            <a:r>
              <a:rPr lang="sl-SI" sz="2400" dirty="0" err="1"/>
              <a:t>koji</a:t>
            </a:r>
            <a:r>
              <a:rPr lang="sl-SI" sz="2400" dirty="0"/>
              <a:t> ne </a:t>
            </a:r>
            <a:r>
              <a:rPr lang="sl-SI" sz="2400" dirty="0" err="1"/>
              <a:t>reagiraju</a:t>
            </a:r>
            <a:r>
              <a:rPr lang="sl-SI" sz="2400" dirty="0"/>
              <a:t> pozitivno na </a:t>
            </a:r>
            <a:r>
              <a:rPr lang="sl-SI" sz="2400" dirty="0" err="1"/>
              <a:t>lijekove</a:t>
            </a:r>
            <a:r>
              <a:rPr lang="sl-SI" sz="2400" dirty="0"/>
              <a:t> i </a:t>
            </a:r>
            <a:r>
              <a:rPr lang="sl-SI" sz="2400" dirty="0" err="1"/>
              <a:t>terapiju</a:t>
            </a:r>
            <a:r>
              <a:rPr lang="sl-SI" sz="2400" dirty="0"/>
              <a:t> i kod </a:t>
            </a:r>
            <a:r>
              <a:rPr lang="sl-SI" sz="2400" dirty="0" err="1"/>
              <a:t>kojih</a:t>
            </a:r>
            <a:r>
              <a:rPr lang="sl-SI" sz="2400" dirty="0"/>
              <a:t> je depresija </a:t>
            </a:r>
            <a:r>
              <a:rPr lang="sl-SI" sz="2400" dirty="0" err="1"/>
              <a:t>teška</a:t>
            </a:r>
            <a:endParaRPr lang="sl-SI" sz="24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2400" dirty="0"/>
              <a:t> ***terapija </a:t>
            </a:r>
            <a:r>
              <a:rPr lang="sl-SI" sz="2400" dirty="0" err="1"/>
              <a:t>svjetlom</a:t>
            </a:r>
            <a:r>
              <a:rPr lang="sl-SI" sz="2400" dirty="0"/>
              <a:t>: u slučaju </a:t>
            </a:r>
            <a:r>
              <a:rPr lang="sl-SI" sz="2400" dirty="0" err="1"/>
              <a:t>sezonskoga</a:t>
            </a:r>
            <a:r>
              <a:rPr lang="sl-SI" sz="2400" dirty="0"/>
              <a:t> </a:t>
            </a:r>
            <a:r>
              <a:rPr lang="sl-SI" sz="2400" dirty="0" err="1"/>
              <a:t>poremećaja</a:t>
            </a:r>
            <a:r>
              <a:rPr lang="sl-SI" sz="2400" dirty="0"/>
              <a:t> </a:t>
            </a:r>
            <a:r>
              <a:rPr lang="sl-SI" sz="2400" dirty="0" err="1"/>
              <a:t>raspoloženja</a:t>
            </a:r>
            <a:r>
              <a:rPr lang="sl-SI" sz="2400" dirty="0"/>
              <a:t> s depresivnim </a:t>
            </a:r>
            <a:r>
              <a:rPr lang="sl-SI" sz="2400" dirty="0" err="1"/>
              <a:t>raspoloženjem</a:t>
            </a:r>
            <a:r>
              <a:rPr lang="sl-SI" sz="2400" dirty="0"/>
              <a:t> </a:t>
            </a:r>
            <a:r>
              <a:rPr lang="sl-SI" sz="2400" dirty="0" err="1"/>
              <a:t>tijekom</a:t>
            </a:r>
            <a:r>
              <a:rPr lang="sl-SI" sz="2400" dirty="0"/>
              <a:t> zimskih </a:t>
            </a:r>
            <a:r>
              <a:rPr lang="sl-SI" sz="2400" dirty="0" err="1"/>
              <a:t>mjeseci</a:t>
            </a:r>
            <a:r>
              <a:rPr lang="sl-SI" sz="2400" dirty="0"/>
              <a:t>, </a:t>
            </a:r>
            <a:r>
              <a:rPr lang="sl-SI" sz="2400" dirty="0" err="1"/>
              <a:t>kada</a:t>
            </a:r>
            <a:r>
              <a:rPr lang="sl-SI" sz="2400" dirty="0"/>
              <a:t> je </a:t>
            </a:r>
            <a:r>
              <a:rPr lang="sl-SI" sz="2400" dirty="0" err="1"/>
              <a:t>manji</a:t>
            </a:r>
            <a:r>
              <a:rPr lang="sl-SI" sz="2400" dirty="0"/>
              <a:t> broj </a:t>
            </a:r>
            <a:r>
              <a:rPr lang="sl-SI" sz="2400" dirty="0" err="1"/>
              <a:t>sunčanih</a:t>
            </a:r>
            <a:r>
              <a:rPr lang="sl-SI" sz="2400" dirty="0"/>
              <a:t> sati</a:t>
            </a:r>
          </a:p>
        </p:txBody>
      </p:sp>
    </p:spTree>
    <p:extLst>
      <p:ext uri="{BB962C8B-B14F-4D97-AF65-F5344CB8AC3E}">
        <p14:creationId xmlns:p14="http://schemas.microsoft.com/office/powerpoint/2010/main" val="204454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857</TotalTime>
  <Words>2359</Words>
  <Application>Microsoft Office PowerPoint</Application>
  <PresentationFormat>Widescreen</PresentationFormat>
  <Paragraphs>172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Tw Cen MT</vt:lpstr>
      <vt:lpstr>Tw Cen MT Condensed</vt:lpstr>
      <vt:lpstr>Wingdings 3</vt:lpstr>
      <vt:lpstr>Integral</vt:lpstr>
      <vt:lpstr>Bkt depresije preporuke za procjenu i tretman Otkrivanje i otklanjanje problema u terapiji</vt:lpstr>
      <vt:lpstr>Ponovimo: o depresiji</vt:lpstr>
      <vt:lpstr>Ponovimo: Beckov Kognitivni model depresije (1)</vt:lpstr>
      <vt:lpstr>Ponovimo: Beckov Kognitivni model depresije (2)</vt:lpstr>
      <vt:lpstr>PowerPoint Presentation</vt:lpstr>
      <vt:lpstr>Opći Plan tretmana</vt:lpstr>
      <vt:lpstr>Procjena: testovi i klinički intervju</vt:lpstr>
      <vt:lpstr>Procjena: evaluacija rizika od samoubojstva</vt:lpstr>
      <vt:lpstr>Procjena: razmatranje lijekova</vt:lpstr>
      <vt:lpstr>Upoznavanje s tretmanom</vt:lpstr>
      <vt:lpstr>ciljevi (1)</vt:lpstr>
      <vt:lpstr>ciljevi (2)</vt:lpstr>
      <vt:lpstr>Bihevioralna aktivacija</vt:lpstr>
      <vt:lpstr>Druge bihevioralne tehnike</vt:lpstr>
      <vt:lpstr>Kognitivne tehnike</vt:lpstr>
      <vt:lpstr>intervenciju uvjek izaberemo s obzirom na ciljeve</vt:lpstr>
      <vt:lpstr>Cijepljenje (inokulacija) protiv budućih depresivnih epizoda</vt:lpstr>
      <vt:lpstr>Prorjeđivanje terapije</vt:lpstr>
      <vt:lpstr>Tretman ojačavanja</vt:lpstr>
      <vt:lpstr>PowerPoint Presentation</vt:lpstr>
      <vt:lpstr>Otkrivanje i otklanjanje problema u terapiji (1)</vt:lpstr>
      <vt:lpstr>Otkrivanje i otklanjanje problema u terapiji (2)</vt:lpstr>
      <vt:lpstr>Otkrivanje i otklanjanje problema u terapiji (3)</vt:lpstr>
      <vt:lpstr>Otkrivanje i otklanjanje problema u terapiji (4)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depresije</dc:title>
  <dc:creator>Tina Rehberger</dc:creator>
  <cp:lastModifiedBy>Dragica Barbaric</cp:lastModifiedBy>
  <cp:revision>116</cp:revision>
  <dcterms:created xsi:type="dcterms:W3CDTF">2020-01-22T16:36:46Z</dcterms:created>
  <dcterms:modified xsi:type="dcterms:W3CDTF">2020-02-02T19:36:16Z</dcterms:modified>
</cp:coreProperties>
</file>