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DB07"/>
    <a:srgbClr val="41D6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2/3/2020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56D2B7-94E5-46AC-814D-18391C41B5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Identificiranje automatskih misli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3C47890-EB61-487A-BDCA-61D573833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4540040"/>
            <a:ext cx="7891272" cy="1069848"/>
          </a:xfrm>
        </p:spPr>
        <p:txBody>
          <a:bodyPr/>
          <a:lstStyle/>
          <a:p>
            <a:r>
              <a:rPr lang="hr-HR" dirty="0"/>
              <a:t>Adriana Blanuša-</a:t>
            </a:r>
            <a:r>
              <a:rPr lang="hr-HR" dirty="0" err="1"/>
              <a:t>Lošić</a:t>
            </a:r>
            <a:r>
              <a:rPr lang="hr-HR" dirty="0"/>
              <a:t>, </a:t>
            </a:r>
            <a:r>
              <a:rPr lang="hr-HR" dirty="0" err="1"/>
              <a:t>mag.psych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740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6EDB5F-DAD2-47E2-A7C5-EBB43AA94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959" y="1864312"/>
            <a:ext cx="10058400" cy="506026"/>
          </a:xfrm>
        </p:spPr>
        <p:txBody>
          <a:bodyPr>
            <a:normAutofit fontScale="90000"/>
          </a:bodyPr>
          <a:lstStyle/>
          <a:p>
            <a:r>
              <a:rPr lang="hr-HR" sz="3100" dirty="0"/>
              <a:t>Dodatna pitanja za otkrivanje automatskih misli</a:t>
            </a:r>
            <a:r>
              <a:rPr lang="hr-HR" sz="2700" dirty="0"/>
              <a:t>: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F92E118-951D-48E2-853F-8AB0C2E5D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513" y="2807208"/>
            <a:ext cx="10058400" cy="4050792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1. Što pretpostavljate da ste mogli misliti?</a:t>
            </a:r>
          </a:p>
          <a:p>
            <a:pPr marL="0" indent="0">
              <a:buNone/>
            </a:pPr>
            <a:r>
              <a:rPr lang="hr-HR" dirty="0"/>
              <a:t>2. Mislite li da ste mogli misliti o ____ ili ____ ? </a:t>
            </a:r>
          </a:p>
          <a:p>
            <a:pPr marL="0" indent="0">
              <a:buNone/>
            </a:pPr>
            <a:r>
              <a:rPr lang="hr-HR" dirty="0"/>
              <a:t>(Terapeut predlaže nekoliko vjerojatnih mogućnosti)</a:t>
            </a:r>
          </a:p>
          <a:p>
            <a:pPr marL="0" indent="0">
              <a:buNone/>
            </a:pPr>
            <a:r>
              <a:rPr lang="hr-HR" dirty="0"/>
              <a:t>3. Jeste li zamisliti nešto što se moglo dogoditi ili zapamtili nešto što se dogodilo?</a:t>
            </a:r>
          </a:p>
          <a:p>
            <a:pPr marL="0" indent="0">
              <a:buNone/>
            </a:pPr>
            <a:r>
              <a:rPr lang="hr-HR" dirty="0"/>
              <a:t>4. Što vama znači ta situacija? (Ili što o vama kaže?)</a:t>
            </a:r>
          </a:p>
          <a:p>
            <a:pPr marL="0" indent="0">
              <a:buNone/>
            </a:pPr>
            <a:r>
              <a:rPr lang="hr-HR" dirty="0"/>
              <a:t>5. Jeste li pomislili ___? (Terapeut predlaže misao suprotnu onoj koju očekuje)</a:t>
            </a:r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9D4CF25-235C-4F60-8BFE-CB18FF87C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1308" y="617645"/>
            <a:ext cx="4089244" cy="281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88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2C7884-6806-45E8-9827-C38458AC9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618" y="324834"/>
            <a:ext cx="10058400" cy="1609344"/>
          </a:xfrm>
        </p:spPr>
        <p:txBody>
          <a:bodyPr>
            <a:normAutofit/>
          </a:bodyPr>
          <a:lstStyle/>
          <a:p>
            <a:r>
              <a:rPr lang="hr-HR" sz="4400" dirty="0"/>
              <a:t>Identificiranje dodatnih am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E4F1F8A-C367-4441-97BF-B4AAB701A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618" y="1663272"/>
            <a:ext cx="10648678" cy="4050792"/>
          </a:xfrm>
        </p:spPr>
        <p:txBody>
          <a:bodyPr/>
          <a:lstStyle/>
          <a:p>
            <a:r>
              <a:rPr lang="hr-HR" dirty="0"/>
              <a:t>Važno nastaviti s ispitivanjem klijenta, čak i nakon što izvijesti o početnoj AM</a:t>
            </a:r>
          </a:p>
          <a:p>
            <a:pPr marL="0" indent="0">
              <a:buNone/>
            </a:pPr>
            <a:r>
              <a:rPr lang="hr-HR" dirty="0"/>
              <a:t>	„Što vam je još prošlo kroz glavu?” </a:t>
            </a:r>
          </a:p>
          <a:p>
            <a:r>
              <a:rPr lang="hr-HR" dirty="0"/>
              <a:t>Klijent može imati i druge AM ne samo o </a:t>
            </a:r>
            <a:r>
              <a:rPr lang="hr-HR" dirty="0">
                <a:solidFill>
                  <a:srgbClr val="FF0000"/>
                </a:solidFill>
              </a:rPr>
              <a:t>situaciji</a:t>
            </a:r>
            <a:r>
              <a:rPr lang="hr-HR" dirty="0"/>
              <a:t> nego i o svojim </a:t>
            </a:r>
            <a:r>
              <a:rPr lang="hr-HR" dirty="0">
                <a:solidFill>
                  <a:srgbClr val="FF0000"/>
                </a:solidFill>
              </a:rPr>
              <a:t>reakcijama na situaciju</a:t>
            </a: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       </a:t>
            </a:r>
            <a:r>
              <a:rPr lang="hr-HR" dirty="0">
                <a:sym typeface="Wingdings" panose="05000000000000000000" pitchFamily="2" charset="2"/>
              </a:rPr>
              <a:t> klijent može svoje emocije, fiziološke reakcije i ponašanje percipirati negativno</a:t>
            </a:r>
            <a:endParaRPr lang="hr-HR" dirty="0"/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37CB1076-D0B6-41DD-9443-EB31D9A2CC3D}"/>
              </a:ext>
            </a:extLst>
          </p:cNvPr>
          <p:cNvSpPr/>
          <p:nvPr/>
        </p:nvSpPr>
        <p:spPr>
          <a:xfrm>
            <a:off x="416465" y="3688668"/>
            <a:ext cx="6224031" cy="302284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r-HR" dirty="0">
                <a:solidFill>
                  <a:schemeClr val="tx1"/>
                </a:solidFill>
              </a:rPr>
              <a:t>T: Dakle, pomislili ste: „Mogla bih se osramotiti.” I osjetili ste anksioznost? Što se onda dogodilo?</a:t>
            </a:r>
          </a:p>
          <a:p>
            <a:r>
              <a:rPr lang="hr-HR" dirty="0">
                <a:solidFill>
                  <a:schemeClr val="tx1"/>
                </a:solidFill>
              </a:rPr>
              <a:t>K: Srce mi je počelo jako kucati i pomislila sam: „Što mi je?”</a:t>
            </a:r>
          </a:p>
          <a:p>
            <a:r>
              <a:rPr lang="hr-HR" dirty="0">
                <a:solidFill>
                  <a:schemeClr val="tx1"/>
                </a:solidFill>
              </a:rPr>
              <a:t>T: I osjetili ste se…?</a:t>
            </a:r>
          </a:p>
          <a:p>
            <a:r>
              <a:rPr lang="hr-HR" dirty="0">
                <a:solidFill>
                  <a:schemeClr val="tx1"/>
                </a:solidFill>
              </a:rPr>
              <a:t>K: Još anksioznije.</a:t>
            </a:r>
          </a:p>
          <a:p>
            <a:r>
              <a:rPr lang="hr-HR" dirty="0">
                <a:solidFill>
                  <a:schemeClr val="tx1"/>
                </a:solidFill>
              </a:rPr>
              <a:t>T: A zatim?</a:t>
            </a:r>
          </a:p>
          <a:p>
            <a:r>
              <a:rPr lang="hr-HR" dirty="0">
                <a:solidFill>
                  <a:schemeClr val="tx1"/>
                </a:solidFill>
              </a:rPr>
              <a:t>K: Pomislila sam „Nikad se neću osjećati dobro.”</a:t>
            </a:r>
          </a:p>
          <a:p>
            <a:r>
              <a:rPr lang="hr-HR" dirty="0">
                <a:solidFill>
                  <a:schemeClr val="tx1"/>
                </a:solidFill>
              </a:rPr>
              <a:t>T: I osjetili ste…?</a:t>
            </a:r>
          </a:p>
          <a:p>
            <a:r>
              <a:rPr lang="hr-HR" dirty="0">
                <a:solidFill>
                  <a:schemeClr val="tx1"/>
                </a:solidFill>
              </a:rPr>
              <a:t>K: Tugu i beznađe.</a:t>
            </a:r>
          </a:p>
        </p:txBody>
      </p:sp>
      <p:sp>
        <p:nvSpPr>
          <p:cNvPr id="5" name="Pravokutnik: zaobljeni kutovi 4">
            <a:extLst>
              <a:ext uri="{FF2B5EF4-FFF2-40B4-BE49-F238E27FC236}">
                <a16:creationId xmlns:a16="http://schemas.microsoft.com/office/drawing/2014/main" id="{12D80635-63F8-4798-A3D7-8062CDBF7C14}"/>
              </a:ext>
            </a:extLst>
          </p:cNvPr>
          <p:cNvSpPr/>
          <p:nvPr/>
        </p:nvSpPr>
        <p:spPr>
          <a:xfrm>
            <a:off x="6947648" y="3854239"/>
            <a:ext cx="4461423" cy="285727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hr-HR" dirty="0">
                <a:solidFill>
                  <a:schemeClr val="tx1"/>
                </a:solidFill>
              </a:rPr>
              <a:t>Prvo AM o </a:t>
            </a:r>
            <a:r>
              <a:rPr lang="hr-HR" dirty="0">
                <a:solidFill>
                  <a:srgbClr val="FF0000"/>
                </a:solidFill>
              </a:rPr>
              <a:t>specifičnoj situaciji</a:t>
            </a:r>
          </a:p>
          <a:p>
            <a:pPr marL="285750" indent="-285750">
              <a:buFontTx/>
              <a:buChar char="-"/>
            </a:pPr>
            <a:r>
              <a:rPr lang="hr-HR" dirty="0">
                <a:solidFill>
                  <a:schemeClr val="tx1"/>
                </a:solidFill>
              </a:rPr>
              <a:t>Zatim je AM o </a:t>
            </a:r>
            <a:r>
              <a:rPr lang="hr-HR" dirty="0">
                <a:solidFill>
                  <a:srgbClr val="FF0000"/>
                </a:solidFill>
              </a:rPr>
              <a:t>anksioznosti i tjelesnim senzacijama</a:t>
            </a:r>
          </a:p>
          <a:p>
            <a:endParaRPr lang="hr-HR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r-HR" dirty="0">
                <a:solidFill>
                  <a:schemeClr val="tx1"/>
                </a:solidFill>
                <a:sym typeface="Wingdings" panose="05000000000000000000" pitchFamily="2" charset="2"/>
              </a:rPr>
              <a:t>Sekundarne emocionalne reakcije mogu biti prilično uznemirujuće i pogoršati situaciju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r-HR" dirty="0">
                <a:solidFill>
                  <a:schemeClr val="tx1"/>
                </a:solidFill>
                <a:sym typeface="Wingdings" panose="05000000000000000000" pitchFamily="2" charset="2"/>
              </a:rPr>
              <a:t>Poželjno odrediti KADA je klijent bio najuznemireniji (prije, za vrijeme ili nakon incidenta) i AM</a:t>
            </a:r>
            <a:endParaRPr lang="hr-HR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18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38168D-059B-4A19-867D-749D73AA8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698" y="512064"/>
            <a:ext cx="10058400" cy="1609344"/>
          </a:xfrm>
        </p:spPr>
        <p:txBody>
          <a:bodyPr>
            <a:normAutofit/>
          </a:bodyPr>
          <a:lstStyle/>
          <a:p>
            <a:r>
              <a:rPr lang="hr-HR" sz="4400" dirty="0"/>
              <a:t>Identifikacija problematične situacije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A0DA0C4-0703-4A5A-9A8C-21463F94B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719" y="2041509"/>
            <a:ext cx="10417857" cy="4050792"/>
          </a:xfrm>
        </p:spPr>
        <p:txBody>
          <a:bodyPr/>
          <a:lstStyle/>
          <a:p>
            <a:r>
              <a:rPr lang="hr-HR" dirty="0"/>
              <a:t>Ponekad klijent ima teškoće u određivanju situacije/problema koji je za njega najteži </a:t>
            </a:r>
          </a:p>
          <a:p>
            <a:r>
              <a:rPr lang="hr-HR" dirty="0"/>
              <a:t>Terapeut pomaže predlažući brojne uznemirujuće probleme, tražeći od klijenta da odredi koliko </a:t>
            </a:r>
            <a:r>
              <a:rPr lang="hr-HR" dirty="0">
                <a:solidFill>
                  <a:srgbClr val="FF0000"/>
                </a:solidFill>
              </a:rPr>
              <a:t>olakšanja osjeća pri mogućoj eliminaciji nekog od tih problema</a:t>
            </a:r>
          </a:p>
          <a:p>
            <a:endParaRPr lang="hr-HR" dirty="0"/>
          </a:p>
          <a:p>
            <a:pPr>
              <a:buFont typeface="Wingdings" panose="05000000000000000000" pitchFamily="2" charset="2"/>
              <a:buChar char="à"/>
            </a:pPr>
            <a:r>
              <a:rPr lang="hr-HR" dirty="0">
                <a:sym typeface="Wingdings" panose="05000000000000000000" pitchFamily="2" charset="2"/>
              </a:rPr>
              <a:t>Pokušati odrediti sve što je osobu uznemiravalo („O čemu ste sve razmišljali?”) – terapeut pomaže u određivanju i popisivanju problema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dirty="0">
                <a:sym typeface="Wingdings" panose="05000000000000000000" pitchFamily="2" charset="2"/>
              </a:rPr>
              <a:t>Klijent zamišlja da je riješio svaki od tih problema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dirty="0">
                <a:sym typeface="Wingdings" panose="05000000000000000000" pitchFamily="2" charset="2"/>
              </a:rPr>
              <a:t>Najveće olakšanje kod najvećeg problema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hr-HR" dirty="0">
                <a:sym typeface="Wingdings" panose="05000000000000000000" pitchFamily="2" charset="2"/>
              </a:rPr>
              <a:t>Isti proces se može koristiti za otkrivanje koji </a:t>
            </a: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dio problema </a:t>
            </a:r>
            <a:r>
              <a:rPr lang="hr-HR" dirty="0">
                <a:sym typeface="Wingdings" panose="05000000000000000000" pitchFamily="2" charset="2"/>
              </a:rPr>
              <a:t>osobu najviše smeta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8691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BF4F7D-9235-4D07-8ECB-E50C22278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432" y="404733"/>
            <a:ext cx="10058400" cy="1609344"/>
          </a:xfrm>
        </p:spPr>
        <p:txBody>
          <a:bodyPr>
            <a:normAutofit/>
          </a:bodyPr>
          <a:lstStyle/>
          <a:p>
            <a:r>
              <a:rPr lang="hr-HR" sz="4400" dirty="0"/>
              <a:t>Razlika između am i interpretacija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E0056C6-8D42-42DD-BB03-429CED29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432" y="1899467"/>
            <a:ext cx="10351363" cy="4314902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Dok ne nauče prepoznavati AM, mnogi klijenti iznose </a:t>
            </a:r>
            <a:r>
              <a:rPr lang="hr-HR" dirty="0">
                <a:solidFill>
                  <a:srgbClr val="FF0000"/>
                </a:solidFill>
              </a:rPr>
              <a:t>interpretacije</a:t>
            </a:r>
            <a:r>
              <a:rPr lang="hr-HR" dirty="0"/>
              <a:t> koje ih mogu i ne moraju odražavati npr.: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sz="1800" dirty="0"/>
              <a:t>T: Kad ste vidjeli ženu u kafiću, što vam je prošlo kroz glavu?</a:t>
            </a:r>
          </a:p>
          <a:p>
            <a:pPr marL="0" indent="0">
              <a:buNone/>
            </a:pPr>
            <a:r>
              <a:rPr lang="hr-HR" sz="1800" dirty="0"/>
              <a:t>K: Mislim da sam poricala svoje stvarne osjećaje. (njena interpretacija)</a:t>
            </a:r>
          </a:p>
          <a:p>
            <a:pPr marL="0" indent="0">
              <a:buNone/>
            </a:pPr>
            <a:r>
              <a:rPr lang="hr-HR" sz="1800" dirty="0"/>
              <a:t>T: Što ste stvarno mislili?</a:t>
            </a:r>
          </a:p>
          <a:p>
            <a:pPr marL="0" indent="0">
              <a:buNone/>
            </a:pPr>
            <a:r>
              <a:rPr lang="hr-HR" sz="1800" dirty="0"/>
              <a:t>K: Nisam sigurna što mislite.</a:t>
            </a:r>
          </a:p>
          <a:p>
            <a:pPr marL="0" indent="0">
              <a:buNone/>
            </a:pPr>
            <a:r>
              <a:rPr lang="hr-HR" sz="1800" dirty="0"/>
              <a:t>- Ovdje terapeut može pokušati doći do misli </a:t>
            </a:r>
            <a:r>
              <a:rPr lang="hr-HR" sz="1800" dirty="0">
                <a:solidFill>
                  <a:srgbClr val="FF0000"/>
                </a:solidFill>
              </a:rPr>
              <a:t>usmjeravajući se i pojačavajući</a:t>
            </a:r>
            <a:r>
              <a:rPr lang="hr-HR" sz="1800" dirty="0"/>
              <a:t> emocije:</a:t>
            </a:r>
          </a:p>
          <a:p>
            <a:pPr marL="0" indent="0">
              <a:buNone/>
            </a:pPr>
            <a:r>
              <a:rPr lang="hr-HR" sz="1800" dirty="0"/>
              <a:t>T: Koje ste osjećaje poricali ?</a:t>
            </a:r>
          </a:p>
          <a:p>
            <a:pPr marL="0" indent="0">
              <a:buNone/>
            </a:pPr>
            <a:r>
              <a:rPr lang="hr-HR" sz="1800" dirty="0"/>
              <a:t>K: Ne znam, svoje. Nisam sigurna koje.</a:t>
            </a:r>
          </a:p>
          <a:p>
            <a:pPr marL="0" indent="0">
              <a:buNone/>
            </a:pPr>
            <a:r>
              <a:rPr lang="hr-HR" sz="1800" dirty="0"/>
              <a:t>T: Jeste li bili sretni, uzbuđeni? (nudi emocije </a:t>
            </a:r>
            <a:r>
              <a:rPr lang="hr-HR" sz="1800" dirty="0">
                <a:solidFill>
                  <a:srgbClr val="FF0000"/>
                </a:solidFill>
              </a:rPr>
              <a:t>suprotne </a:t>
            </a:r>
            <a:r>
              <a:rPr lang="hr-HR" sz="1800" dirty="0"/>
              <a:t>od onih koje očekuje)</a:t>
            </a:r>
          </a:p>
          <a:p>
            <a:pPr marL="0" indent="0">
              <a:buNone/>
            </a:pPr>
            <a:r>
              <a:rPr lang="hr-HR" sz="1800" dirty="0"/>
              <a:t>K: Ne, uopće ne.</a:t>
            </a:r>
          </a:p>
          <a:p>
            <a:pPr marL="0" indent="0">
              <a:buNone/>
            </a:pPr>
            <a:r>
              <a:rPr lang="hr-HR" sz="18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1180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FF15A6-22BB-4198-A4FB-03E561459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88" y="422488"/>
            <a:ext cx="10058400" cy="1609344"/>
          </a:xfrm>
        </p:spPr>
        <p:txBody>
          <a:bodyPr>
            <a:normAutofit/>
          </a:bodyPr>
          <a:lstStyle/>
          <a:p>
            <a:r>
              <a:rPr lang="hr-HR" sz="3600" dirty="0"/>
              <a:t>Razlika između korisnih i razmjerno manje korisnih am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7CDAE52-C3C5-4E2D-AF33-B33342718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295" y="1846200"/>
            <a:ext cx="10058400" cy="4050792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Klijent može iznositi brojne AM, važno odrediti koje ga najviše uznemiruju</a:t>
            </a:r>
          </a:p>
          <a:p>
            <a:r>
              <a:rPr lang="hr-HR" dirty="0"/>
              <a:t>Relevantne AM </a:t>
            </a:r>
            <a:r>
              <a:rPr lang="hr-HR" dirty="0">
                <a:solidFill>
                  <a:srgbClr val="FF0000"/>
                </a:solidFill>
              </a:rPr>
              <a:t>povezane s jačom nelagodom </a:t>
            </a:r>
          </a:p>
          <a:p>
            <a:r>
              <a:rPr lang="hr-HR" dirty="0"/>
              <a:t>Terapeut pokušava odrediti na koju se misao najkorisnije usmjeriti npr.: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sz="1800" dirty="0"/>
              <a:t>T: Osjećali ste se prilično tužno kad ste podigli slušalicu. Što vam je tad prošlo kroz glavu?</a:t>
            </a:r>
          </a:p>
          <a:p>
            <a:pPr marL="0" indent="0">
              <a:buNone/>
            </a:pPr>
            <a:r>
              <a:rPr lang="hr-HR" sz="1800" dirty="0"/>
              <a:t>K: Pa, mojoj prijateljici iz srednje škole ide zaista dobro. Ima posao, izlazi s puno prijatelja. Dobila je na korištenje i obiteljski auto. Ponekad želim da sam više poput nje. Ja sam takav gubitnik.</a:t>
            </a:r>
          </a:p>
          <a:p>
            <a:pPr marL="0" indent="0">
              <a:buNone/>
            </a:pPr>
            <a:r>
              <a:rPr lang="hr-HR" sz="1800" dirty="0"/>
              <a:t>T: Jeste li pomislili: „Ja sam takav gubitnik” kad ste digli slušalicu?</a:t>
            </a:r>
          </a:p>
          <a:p>
            <a:pPr marL="0" indent="0">
              <a:buNone/>
            </a:pPr>
            <a:r>
              <a:rPr lang="hr-HR" sz="1800" dirty="0"/>
              <a:t>K: Da.</a:t>
            </a:r>
          </a:p>
          <a:p>
            <a:pPr marL="0" indent="0">
              <a:buNone/>
            </a:pPr>
            <a:r>
              <a:rPr lang="hr-HR" sz="1800" dirty="0"/>
              <a:t>T: Je li vam tada još nešto prošlo kroz glavu?</a:t>
            </a:r>
          </a:p>
          <a:p>
            <a:pPr marL="0" indent="0">
              <a:buNone/>
            </a:pPr>
            <a:r>
              <a:rPr lang="hr-HR" sz="1800" dirty="0"/>
              <a:t>K: Ne, samo da sam gubitnik. Nikad neću biti kao ona. </a:t>
            </a:r>
          </a:p>
        </p:txBody>
      </p:sp>
    </p:spTree>
    <p:extLst>
      <p:ext uri="{BB962C8B-B14F-4D97-AF65-F5344CB8AC3E}">
        <p14:creationId xmlns:p14="http://schemas.microsoft.com/office/powerpoint/2010/main" val="92457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C927C0-796B-41B2-A761-C1B3E65F8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714" y="438912"/>
            <a:ext cx="10058400" cy="1609344"/>
          </a:xfrm>
        </p:spPr>
        <p:txBody>
          <a:bodyPr>
            <a:normAutofit/>
          </a:bodyPr>
          <a:lstStyle/>
          <a:p>
            <a:r>
              <a:rPr lang="hr-HR" sz="4400" dirty="0"/>
              <a:t>Imenovanje am ugrađenih u govor</a:t>
            </a:r>
            <a:br>
              <a:rPr lang="hr-HR" sz="4400" dirty="0"/>
            </a:br>
            <a:endParaRPr lang="hr-HR" sz="4400" dirty="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F7DA444-070A-4FC8-8D32-7C55E4D226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Ugrađeni izrazi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2E23353-44E0-404D-A55D-469C54C777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/>
              <a:t>Mislim da sam se pitala sviđam li mu se.</a:t>
            </a:r>
          </a:p>
          <a:p>
            <a:r>
              <a:rPr lang="hr-HR" dirty="0"/>
              <a:t>Ne znam hoće li odlazak profesoru biti gubljenje vremena.</a:t>
            </a:r>
          </a:p>
          <a:p>
            <a:r>
              <a:rPr lang="hr-HR" dirty="0"/>
              <a:t>Ne mogu se natjerati na čitanje.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C66F3BEB-A019-4F54-99F3-1F6CD36C03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Stvarne AM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5476810B-87CB-48DC-8DC7-D8360874C7E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r-HR" dirty="0"/>
              <a:t>Sviđam li mu se?</a:t>
            </a:r>
            <a:br>
              <a:rPr lang="hr-HR" dirty="0"/>
            </a:br>
            <a:endParaRPr lang="hr-HR" dirty="0"/>
          </a:p>
          <a:p>
            <a:r>
              <a:rPr lang="hr-HR" dirty="0"/>
              <a:t>Vjerojatno će biti gubitak vremena ako odem.</a:t>
            </a:r>
          </a:p>
          <a:p>
            <a:r>
              <a:rPr lang="hr-HR" dirty="0"/>
              <a:t>Ne mogu to napraviti. </a:t>
            </a:r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5BDB3A26-36D7-4C4B-BD22-C8C1E9606825}"/>
              </a:ext>
            </a:extLst>
          </p:cNvPr>
          <p:cNvSpPr/>
          <p:nvPr/>
        </p:nvSpPr>
        <p:spPr>
          <a:xfrm>
            <a:off x="99045" y="1272831"/>
            <a:ext cx="12092955" cy="53266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Klijenti trebaju naučiti </a:t>
            </a:r>
            <a:r>
              <a:rPr lang="hr-HR" dirty="0">
                <a:solidFill>
                  <a:schemeClr val="tx1"/>
                </a:solidFill>
              </a:rPr>
              <a:t>stvarne riječi </a:t>
            </a:r>
            <a:r>
              <a:rPr lang="hr-HR" dirty="0"/>
              <a:t>koje im prolaze kroz glavu kako bi mogli vrednovati njihovu učinkovitost.</a:t>
            </a:r>
          </a:p>
        </p:txBody>
      </p:sp>
      <p:sp>
        <p:nvSpPr>
          <p:cNvPr id="8" name="Pravokutnik 7">
            <a:extLst>
              <a:ext uri="{FF2B5EF4-FFF2-40B4-BE49-F238E27FC236}">
                <a16:creationId xmlns:a16="http://schemas.microsoft.com/office/drawing/2014/main" id="{F0E59FC6-2422-47BD-AAE0-BC57622E2B6B}"/>
              </a:ext>
            </a:extLst>
          </p:cNvPr>
          <p:cNvSpPr/>
          <p:nvPr/>
        </p:nvSpPr>
        <p:spPr>
          <a:xfrm>
            <a:off x="488272" y="5158839"/>
            <a:ext cx="113028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Terapeut vodi klijenta prema identificiranju aktualnih riječi </a:t>
            </a:r>
            <a:r>
              <a:rPr lang="hr-HR" dirty="0">
                <a:solidFill>
                  <a:srgbClr val="FF0000"/>
                </a:solidFill>
              </a:rPr>
              <a:t>postavljanjem pitanja </a:t>
            </a:r>
            <a:r>
              <a:rPr lang="hr-HR" dirty="0"/>
              <a:t>(„Što ste točno tada pomislili?”), </a:t>
            </a:r>
            <a:r>
              <a:rPr lang="hr-HR" dirty="0">
                <a:solidFill>
                  <a:srgbClr val="FF0000"/>
                </a:solidFill>
              </a:rPr>
              <a:t>predlaganjem misli </a:t>
            </a:r>
            <a:r>
              <a:rPr lang="hr-HR" dirty="0"/>
              <a:t>(„Jeste li pomislili___?”), </a:t>
            </a:r>
            <a:r>
              <a:rPr lang="hr-HR" dirty="0">
                <a:solidFill>
                  <a:srgbClr val="FF0000"/>
                </a:solidFill>
              </a:rPr>
              <a:t>predlaganjem da pogodi što je mislio </a:t>
            </a:r>
            <a:r>
              <a:rPr lang="hr-HR" dirty="0"/>
              <a:t>(„Kad biste morali pogoditi, što biste rekli da ste pomislili?”).</a:t>
            </a:r>
          </a:p>
        </p:txBody>
      </p:sp>
    </p:spTree>
    <p:extLst>
      <p:ext uri="{BB962C8B-B14F-4D97-AF65-F5344CB8AC3E}">
        <p14:creationId xmlns:p14="http://schemas.microsoft.com/office/powerpoint/2010/main" val="81328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 uiExpand="1" build="p"/>
      <p:bldP spid="5" grpId="0" build="p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>
            <a:extLst>
              <a:ext uri="{FF2B5EF4-FFF2-40B4-BE49-F238E27FC236}">
                <a16:creationId xmlns:a16="http://schemas.microsoft.com/office/drawing/2014/main" id="{944C50BA-BC36-4C34-A2CF-FF10958AE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/>
              <a:t>Mijenjanje misli koje su iznesene u telegrafskom obliku</a:t>
            </a:r>
          </a:p>
        </p:txBody>
      </p:sp>
      <p:sp>
        <p:nvSpPr>
          <p:cNvPr id="8" name="Rezervirano mjesto sadržaja 7">
            <a:extLst>
              <a:ext uri="{FF2B5EF4-FFF2-40B4-BE49-F238E27FC236}">
                <a16:creationId xmlns:a16="http://schemas.microsoft.com/office/drawing/2014/main" id="{79F7D932-7F06-4FFC-840D-D697E008A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12544"/>
            <a:ext cx="10058400" cy="4050792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T: Što vam je prošlo kroz glavu kad je tema seminara objavljena?</a:t>
            </a:r>
          </a:p>
          <a:p>
            <a:pPr marL="0" indent="0">
              <a:buNone/>
            </a:pPr>
            <a:r>
              <a:rPr lang="hr-HR" dirty="0"/>
              <a:t>K: Uh, oh. Samo sam pomislila: „Uh, oh.”</a:t>
            </a:r>
          </a:p>
          <a:p>
            <a:pPr marL="0" indent="0">
              <a:buNone/>
            </a:pPr>
            <a:r>
              <a:rPr lang="hr-HR" dirty="0"/>
              <a:t>T: Možete li tu misao izgovoriti ? „Uh, oh” znači…</a:t>
            </a:r>
          </a:p>
          <a:p>
            <a:pPr marL="0" indent="0">
              <a:buNone/>
            </a:pPr>
            <a:r>
              <a:rPr lang="hr-HR" dirty="0"/>
              <a:t>K: Nikad to neću uspjeti napisati na vrijeme. Imam previše toga.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- Ako klijent nije sposoban izreći misao, terapeut može predložiti </a:t>
            </a:r>
            <a:r>
              <a:rPr lang="hr-HR" dirty="0">
                <a:solidFill>
                  <a:srgbClr val="FF0000"/>
                </a:solidFill>
              </a:rPr>
              <a:t>suprotnu misao </a:t>
            </a:r>
            <a:r>
              <a:rPr lang="hr-HR" dirty="0"/>
              <a:t>(„Znači li to nešto dobro?”)</a:t>
            </a:r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15632093-6204-4892-9252-8C69E1DF80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4244" y="774510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41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3DC7AF-F54C-463A-93EF-C284EC784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66" y="301752"/>
            <a:ext cx="10587228" cy="1609344"/>
          </a:xfrm>
        </p:spPr>
        <p:txBody>
          <a:bodyPr>
            <a:normAutofit/>
          </a:bodyPr>
          <a:lstStyle/>
          <a:p>
            <a:r>
              <a:rPr lang="hr-HR" sz="4400" dirty="0"/>
              <a:t>Mijenjanje misli koje su iznesene u obliku pitanja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2FAB356-A03C-4F6A-BC7D-7EB431B640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Pitanje 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117F75C-9BB3-4005-96FE-E5E3931EA94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Hoću li se moći suočiti?</a:t>
            </a:r>
          </a:p>
          <a:p>
            <a:r>
              <a:rPr lang="hr-HR" dirty="0"/>
              <a:t>Hoću li moći podnijeti ako ona ode?</a:t>
            </a:r>
          </a:p>
          <a:p>
            <a:r>
              <a:rPr lang="hr-HR" dirty="0"/>
              <a:t>Što ako to ne mogu napraviti?</a:t>
            </a:r>
            <a:br>
              <a:rPr lang="hr-HR" dirty="0"/>
            </a:br>
            <a:endParaRPr lang="hr-HR" dirty="0"/>
          </a:p>
          <a:p>
            <a:r>
              <a:rPr lang="hr-HR" dirty="0"/>
              <a:t>Kako ću to prebroditi?</a:t>
            </a:r>
          </a:p>
          <a:p>
            <a:r>
              <a:rPr lang="hr-HR" dirty="0"/>
              <a:t>Što ako se naljuti na mene?</a:t>
            </a:r>
          </a:p>
          <a:p>
            <a:r>
              <a:rPr lang="hr-HR" dirty="0"/>
              <a:t>Kako ću to proći?</a:t>
            </a:r>
          </a:p>
          <a:p>
            <a:r>
              <a:rPr lang="hr-HR" dirty="0"/>
              <a:t>Što ako se ne mogu promijeniti?</a:t>
            </a:r>
            <a:br>
              <a:rPr lang="hr-HR" dirty="0"/>
            </a:br>
            <a:endParaRPr lang="hr-HR" dirty="0"/>
          </a:p>
          <a:p>
            <a:r>
              <a:rPr lang="hr-HR" dirty="0"/>
              <a:t>Zašto se to dešava meni?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B0D9C29F-4FC3-4876-A95A-3F4D56DD0C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Tvrdnja 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A8FB380C-B859-4FED-AF85-A87C80464A9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Neću se moći suočiti.</a:t>
            </a:r>
          </a:p>
          <a:p>
            <a:r>
              <a:rPr lang="hr-HR" dirty="0"/>
              <a:t>Neću moći podnijeti ako ona ode.</a:t>
            </a:r>
          </a:p>
          <a:p>
            <a:r>
              <a:rPr lang="hr-HR" dirty="0"/>
              <a:t>Izgubit ću posao ako to ne budem mogla napraviti.</a:t>
            </a:r>
          </a:p>
          <a:p>
            <a:r>
              <a:rPr lang="hr-HR" dirty="0"/>
              <a:t>Neću moći to prebroditi.</a:t>
            </a:r>
          </a:p>
          <a:p>
            <a:r>
              <a:rPr lang="hr-HR" dirty="0"/>
              <a:t>Povrijedit će me ako se naljuti na mene.</a:t>
            </a:r>
          </a:p>
          <a:p>
            <a:r>
              <a:rPr lang="hr-HR" dirty="0"/>
              <a:t>Neću to moći proći.</a:t>
            </a:r>
          </a:p>
          <a:p>
            <a:r>
              <a:rPr lang="hr-HR" dirty="0"/>
              <a:t>Bit ću zauvijek nesretna ako to ne mogu promijeniti.</a:t>
            </a:r>
          </a:p>
          <a:p>
            <a:r>
              <a:rPr lang="hr-HR" dirty="0"/>
              <a:t>To se ne bi smjelo meni dešavati.</a:t>
            </a:r>
          </a:p>
        </p:txBody>
      </p:sp>
    </p:spTree>
    <p:extLst>
      <p:ext uri="{BB962C8B-B14F-4D97-AF65-F5344CB8AC3E}">
        <p14:creationId xmlns:p14="http://schemas.microsoft.com/office/powerpoint/2010/main" val="199154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zervirano mjesto sadržaja 7">
            <a:extLst>
              <a:ext uri="{FF2B5EF4-FFF2-40B4-BE49-F238E27FC236}">
                <a16:creationId xmlns:a16="http://schemas.microsoft.com/office/drawing/2014/main" id="{E3CE152D-3C76-4559-A8CA-E9112D003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864" y="1286907"/>
            <a:ext cx="10058400" cy="4270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K: Mislila sam: „Hoću li proći test?”</a:t>
            </a:r>
          </a:p>
          <a:p>
            <a:pPr marL="0" indent="0">
              <a:buNone/>
            </a:pPr>
            <a:r>
              <a:rPr lang="hr-HR" dirty="0"/>
              <a:t>T: Prije nego počnemo vrednovati tu misao, pogledajmo možemo li ju preoblikovati u izjavu, radi lakšeg rada. Jeste li mislili da ćete proći test ili ne?</a:t>
            </a:r>
          </a:p>
          <a:p>
            <a:pPr marL="0" indent="0">
              <a:buNone/>
            </a:pPr>
            <a:r>
              <a:rPr lang="hr-HR" dirty="0"/>
              <a:t>K: Da neću.</a:t>
            </a:r>
          </a:p>
          <a:p>
            <a:pPr marL="0" indent="0">
              <a:buNone/>
            </a:pPr>
            <a:r>
              <a:rPr lang="hr-HR" dirty="0"/>
              <a:t>T: Dobro, znači, možemo preformulirati misao u: „Možda neću proći test”?</a:t>
            </a:r>
          </a:p>
          <a:p>
            <a:pPr marL="0" indent="0">
              <a:buNone/>
            </a:pPr>
            <a:r>
              <a:rPr lang="hr-HR" dirty="0"/>
              <a:t>…</a:t>
            </a:r>
          </a:p>
          <a:p>
            <a:pPr marL="0" indent="0">
              <a:buNone/>
            </a:pPr>
            <a:r>
              <a:rPr lang="hr-HR" dirty="0"/>
              <a:t>T: Dakle, pomislili ste: „Što će mi se dogoditi ako postanem još nervoznija?” Što se bojite da bi se moglo dogoditi?</a:t>
            </a:r>
          </a:p>
          <a:p>
            <a:pPr marL="0" indent="0">
              <a:buNone/>
            </a:pPr>
            <a:r>
              <a:rPr lang="hr-HR" dirty="0"/>
              <a:t>K: Ne znam… gubljenja kontrole, vjerojatno.</a:t>
            </a:r>
          </a:p>
          <a:p>
            <a:pPr marL="0" indent="0">
              <a:buNone/>
            </a:pPr>
            <a:r>
              <a:rPr lang="hr-HR" dirty="0"/>
              <a:t>T: Dobro, pogledajmo misao: „Mogla bih izgubiti kontrolu.”</a:t>
            </a:r>
          </a:p>
        </p:txBody>
      </p:sp>
    </p:spTree>
    <p:extLst>
      <p:ext uri="{BB962C8B-B14F-4D97-AF65-F5344CB8AC3E}">
        <p14:creationId xmlns:p14="http://schemas.microsoft.com/office/powerpoint/2010/main" val="250793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36E130-8BC7-40CC-AF3C-47F7CBE42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47" y="254612"/>
            <a:ext cx="10058400" cy="1609344"/>
          </a:xfrm>
        </p:spPr>
        <p:txBody>
          <a:bodyPr>
            <a:normAutofit/>
          </a:bodyPr>
          <a:lstStyle/>
          <a:p>
            <a:r>
              <a:rPr lang="hr-HR" sz="4400" dirty="0"/>
              <a:t>Podučavanje pacijenta identifikaciji am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02565CD-367C-49C1-9864-DADE70B30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598" y="1863956"/>
            <a:ext cx="10058400" cy="4050792"/>
          </a:xfrm>
        </p:spPr>
        <p:txBody>
          <a:bodyPr/>
          <a:lstStyle/>
          <a:p>
            <a:r>
              <a:rPr lang="hr-HR" dirty="0" err="1"/>
              <a:t>Psihoedukacija</a:t>
            </a:r>
            <a:r>
              <a:rPr lang="hr-HR" dirty="0"/>
              <a:t> već na 1. seansi, zadavanje DZ</a:t>
            </a:r>
          </a:p>
          <a:p>
            <a:endParaRPr lang="hr-HR" dirty="0"/>
          </a:p>
          <a:p>
            <a:r>
              <a:rPr lang="hr-HR" dirty="0">
                <a:solidFill>
                  <a:srgbClr val="FF0000"/>
                </a:solidFill>
              </a:rPr>
              <a:t>Osnovno pitanje </a:t>
            </a:r>
            <a:r>
              <a:rPr lang="hr-HR" dirty="0"/>
              <a:t>– „Što mi je sad prošlo kroz glavu?”</a:t>
            </a:r>
          </a:p>
          <a:p>
            <a:r>
              <a:rPr lang="hr-HR" dirty="0">
                <a:solidFill>
                  <a:srgbClr val="FF0000"/>
                </a:solidFill>
              </a:rPr>
              <a:t>Tehnika imaginacije </a:t>
            </a:r>
            <a:r>
              <a:rPr lang="hr-HR" dirty="0"/>
              <a:t>– naknadno zamišljanje i proživljavanje situacije</a:t>
            </a:r>
          </a:p>
          <a:p>
            <a:r>
              <a:rPr lang="hr-HR" dirty="0">
                <a:solidFill>
                  <a:srgbClr val="FF0000"/>
                </a:solidFill>
              </a:rPr>
              <a:t>Pretpostavljanje 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005836E8-C8D1-4A7F-A708-16AC9A320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4895" y="3717401"/>
            <a:ext cx="4635500" cy="292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73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800477-C92C-4A4F-AE37-F36155544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Karakteristike am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88E5D83-769D-414B-8683-17CBFE4DF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2014876"/>
            <a:ext cx="10058400" cy="4050792"/>
          </a:xfrm>
        </p:spPr>
        <p:txBody>
          <a:bodyPr>
            <a:normAutofit fontScale="85000" lnSpcReduction="10000"/>
          </a:bodyPr>
          <a:lstStyle/>
          <a:p>
            <a:r>
              <a:rPr lang="hr-HR" dirty="0"/>
              <a:t>Ne</a:t>
            </a:r>
            <a:r>
              <a:rPr lang="hr-HR" b="1" dirty="0"/>
              <a:t> situacija </a:t>
            </a:r>
            <a:r>
              <a:rPr lang="hr-HR" dirty="0"/>
              <a:t>već</a:t>
            </a:r>
            <a:r>
              <a:rPr lang="hr-HR" b="1" dirty="0"/>
              <a:t> interpretacija situacije </a:t>
            </a:r>
            <a:r>
              <a:rPr lang="hr-HR" dirty="0"/>
              <a:t>(izražena AM), utječe na emocije, ponašanje i fiziološke reakcije</a:t>
            </a:r>
          </a:p>
          <a:p>
            <a:r>
              <a:rPr lang="hr-HR" dirty="0"/>
              <a:t>AM prisutne kod svih, postoje uz </a:t>
            </a:r>
            <a:r>
              <a:rPr lang="hr-HR" dirty="0" err="1"/>
              <a:t>manifestniji</a:t>
            </a:r>
            <a:r>
              <a:rPr lang="hr-HR" dirty="0"/>
              <a:t> tijek misli, uglavnom ih nismo svjesni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Uz malo vježbe možemo ih </a:t>
            </a:r>
            <a:r>
              <a:rPr lang="hr-HR" b="1" dirty="0"/>
              <a:t>osvijestiti</a:t>
            </a:r>
            <a:r>
              <a:rPr lang="hr-HR" dirty="0"/>
              <a:t> – važno kako bi ih kritički promotrili</a:t>
            </a:r>
          </a:p>
          <a:p>
            <a:r>
              <a:rPr lang="hr-HR" dirty="0"/>
              <a:t>Ljudi koji </a:t>
            </a:r>
            <a:r>
              <a:rPr lang="hr-HR" b="1" dirty="0"/>
              <a:t>ne pate od neke psihičke disfunkcije </a:t>
            </a:r>
            <a:r>
              <a:rPr lang="hr-HR" dirty="0"/>
              <a:t>automatski provjeravaju AM</a:t>
            </a:r>
          </a:p>
          <a:p>
            <a:r>
              <a:rPr lang="hr-HR" dirty="0"/>
              <a:t>Ljude koji </a:t>
            </a:r>
            <a:r>
              <a:rPr lang="hr-HR" b="1" dirty="0"/>
              <a:t>pate od neke psihičke disfunkcije </a:t>
            </a:r>
            <a:r>
              <a:rPr lang="hr-HR" dirty="0"/>
              <a:t>potrebno podučavati provjeravanju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Npr. Za vrijeme ove prezentacije može vam se javiti misao „Ovo ne razumijem” i možete osjetiti laganu anksioznost.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b="1" dirty="0">
                <a:sym typeface="Wingdings" panose="05000000000000000000" pitchFamily="2" charset="2"/>
              </a:rPr>
              <a:t>produktivan odgovor na AM</a:t>
            </a:r>
            <a:r>
              <a:rPr lang="hr-HR" dirty="0">
                <a:sym typeface="Wingdings" panose="05000000000000000000" pitchFamily="2" charset="2"/>
              </a:rPr>
              <a:t>: „Razumijem nešto od toga, moram još jednom pročitati tekst.”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b="1" dirty="0">
                <a:sym typeface="Wingdings" panose="05000000000000000000" pitchFamily="2" charset="2"/>
              </a:rPr>
              <a:t>neproduktivan odgovor na AM</a:t>
            </a:r>
            <a:r>
              <a:rPr lang="hr-HR" dirty="0">
                <a:sym typeface="Wingdings" panose="05000000000000000000" pitchFamily="2" charset="2"/>
              </a:rPr>
              <a:t>: „I nikad neću razumjeti.” </a:t>
            </a:r>
            <a:endParaRPr lang="hr-HR" dirty="0"/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27C8C5AC-C31F-4D1F-837D-3B82899E5275}"/>
              </a:ext>
            </a:extLst>
          </p:cNvPr>
          <p:cNvSpPr/>
          <p:nvPr/>
        </p:nvSpPr>
        <p:spPr>
          <a:xfrm>
            <a:off x="7474999" y="5601627"/>
            <a:ext cx="4438835" cy="10963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/>
              <a:t>Učenjem postupaka KT, osoba je u mogućnosti iskoristiti svoje negativne emocije u identificiranju (i vrednovanju) misli te razvijanju adaptivnijeg odgovora!</a:t>
            </a:r>
          </a:p>
        </p:txBody>
      </p:sp>
      <p:sp>
        <p:nvSpPr>
          <p:cNvPr id="8" name="Strelica: desno 7">
            <a:extLst>
              <a:ext uri="{FF2B5EF4-FFF2-40B4-BE49-F238E27FC236}">
                <a16:creationId xmlns:a16="http://schemas.microsoft.com/office/drawing/2014/main" id="{17F898CE-50CF-496F-93D7-D6E5518DB2C9}"/>
              </a:ext>
            </a:extLst>
          </p:cNvPr>
          <p:cNvSpPr/>
          <p:nvPr/>
        </p:nvSpPr>
        <p:spPr>
          <a:xfrm>
            <a:off x="7081333" y="5966721"/>
            <a:ext cx="331256" cy="3662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717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212593-712B-4FD0-B456-81424D0DF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497" y="431366"/>
            <a:ext cx="10058400" cy="1609344"/>
          </a:xfrm>
        </p:spPr>
        <p:txBody>
          <a:bodyPr/>
          <a:lstStyle/>
          <a:p>
            <a:r>
              <a:rPr lang="hr-HR" dirty="0"/>
              <a:t>Literatura: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3518B3-EF47-4BDF-AEB6-086FE6AA2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396" y="1881711"/>
            <a:ext cx="10058400" cy="4050792"/>
          </a:xfrm>
        </p:spPr>
        <p:txBody>
          <a:bodyPr/>
          <a:lstStyle/>
          <a:p>
            <a:r>
              <a:rPr lang="hr-HR" dirty="0"/>
              <a:t>Beck, J.S. (2007). Osnove kognitivne terapije. Jastrebarsko: Naklada Slap.</a:t>
            </a:r>
          </a:p>
        </p:txBody>
      </p:sp>
    </p:spTree>
    <p:extLst>
      <p:ext uri="{BB962C8B-B14F-4D97-AF65-F5344CB8AC3E}">
        <p14:creationId xmlns:p14="http://schemas.microsoft.com/office/powerpoint/2010/main" val="2375982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a 3">
            <a:extLst>
              <a:ext uri="{FF2B5EF4-FFF2-40B4-BE49-F238E27FC236}">
                <a16:creationId xmlns:a16="http://schemas.microsoft.com/office/drawing/2014/main" id="{A0FB397F-C55A-4271-860C-827DD39CE963}"/>
              </a:ext>
            </a:extLst>
          </p:cNvPr>
          <p:cNvSpPr/>
          <p:nvPr/>
        </p:nvSpPr>
        <p:spPr>
          <a:xfrm>
            <a:off x="4942275" y="2409922"/>
            <a:ext cx="1606858" cy="127838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dirty="0"/>
              <a:t>AM</a:t>
            </a:r>
            <a:endParaRPr lang="hr-HR" dirty="0"/>
          </a:p>
        </p:txBody>
      </p:sp>
      <p:sp>
        <p:nvSpPr>
          <p:cNvPr id="5" name="Pravokutnik: zaobljeni kutovi 4">
            <a:extLst>
              <a:ext uri="{FF2B5EF4-FFF2-40B4-BE49-F238E27FC236}">
                <a16:creationId xmlns:a16="http://schemas.microsoft.com/office/drawing/2014/main" id="{7EB88110-4111-4DAC-BEB5-BD57DFDB67BE}"/>
              </a:ext>
            </a:extLst>
          </p:cNvPr>
          <p:cNvSpPr/>
          <p:nvPr/>
        </p:nvSpPr>
        <p:spPr>
          <a:xfrm>
            <a:off x="616998" y="1700972"/>
            <a:ext cx="2388093" cy="14381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Kratke</a:t>
            </a:r>
            <a:r>
              <a:rPr lang="hr-HR" dirty="0"/>
              <a:t> i </a:t>
            </a:r>
            <a:r>
              <a:rPr lang="hr-HR" dirty="0">
                <a:solidFill>
                  <a:schemeClr val="accent1"/>
                </a:solidFill>
              </a:rPr>
              <a:t>brze</a:t>
            </a:r>
            <a:r>
              <a:rPr lang="hr-HR" dirty="0"/>
              <a:t>, osoba svjesnija emocija povezanih s mislima</a:t>
            </a:r>
          </a:p>
        </p:txBody>
      </p:sp>
      <p:sp>
        <p:nvSpPr>
          <p:cNvPr id="6" name="Pravokutnik: zaobljeni kutovi 5">
            <a:extLst>
              <a:ext uri="{FF2B5EF4-FFF2-40B4-BE49-F238E27FC236}">
                <a16:creationId xmlns:a16="http://schemas.microsoft.com/office/drawing/2014/main" id="{D07C1F84-82D7-4CF7-8F37-8487C191C00D}"/>
              </a:ext>
            </a:extLst>
          </p:cNvPr>
          <p:cNvSpPr/>
          <p:nvPr/>
        </p:nvSpPr>
        <p:spPr>
          <a:xfrm>
            <a:off x="2988815" y="262789"/>
            <a:ext cx="2494625" cy="14381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Gotovo uvijek </a:t>
            </a:r>
            <a:r>
              <a:rPr lang="hr-HR" dirty="0">
                <a:solidFill>
                  <a:schemeClr val="accent1"/>
                </a:solidFill>
              </a:rPr>
              <a:t>negativne</a:t>
            </a:r>
            <a:r>
              <a:rPr lang="hr-HR" dirty="0"/>
              <a:t> (osim kod </a:t>
            </a:r>
            <a:r>
              <a:rPr lang="hr-HR" dirty="0" err="1"/>
              <a:t>maničnosti</a:t>
            </a:r>
            <a:r>
              <a:rPr lang="hr-HR" dirty="0"/>
              <a:t>, </a:t>
            </a:r>
            <a:r>
              <a:rPr lang="hr-HR" dirty="0" err="1"/>
              <a:t>narcističnog</a:t>
            </a:r>
            <a:r>
              <a:rPr lang="hr-HR" dirty="0"/>
              <a:t> PL ili zloupotrebe droga)</a:t>
            </a:r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CF865E95-81B1-48F9-954B-D2346C76C589}"/>
              </a:ext>
            </a:extLst>
          </p:cNvPr>
          <p:cNvSpPr/>
          <p:nvPr/>
        </p:nvSpPr>
        <p:spPr>
          <a:xfrm>
            <a:off x="5868882" y="246024"/>
            <a:ext cx="2423604" cy="14381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U </a:t>
            </a:r>
            <a:r>
              <a:rPr lang="hr-HR" dirty="0">
                <a:solidFill>
                  <a:schemeClr val="accent1"/>
                </a:solidFill>
              </a:rPr>
              <a:t>verbalnoj</a:t>
            </a:r>
            <a:r>
              <a:rPr lang="hr-HR" dirty="0"/>
              <a:t> ili </a:t>
            </a:r>
            <a:r>
              <a:rPr lang="hr-HR" dirty="0">
                <a:solidFill>
                  <a:schemeClr val="accent1"/>
                </a:solidFill>
              </a:rPr>
              <a:t>vizualnoj</a:t>
            </a:r>
            <a:r>
              <a:rPr lang="hr-HR" dirty="0"/>
              <a:t> formi (predodžbe) ili u obje istovremeno</a:t>
            </a: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EBDFF8F7-3CE4-4175-96F4-A0BD7B246B2F}"/>
              </a:ext>
            </a:extLst>
          </p:cNvPr>
          <p:cNvSpPr/>
          <p:nvPr/>
        </p:nvSpPr>
        <p:spPr>
          <a:xfrm>
            <a:off x="8461899" y="615820"/>
            <a:ext cx="2698812" cy="15361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Verbalna forma često </a:t>
            </a:r>
            <a:r>
              <a:rPr lang="hr-HR" dirty="0">
                <a:solidFill>
                  <a:schemeClr val="accent1"/>
                </a:solidFill>
              </a:rPr>
              <a:t>stenografskog tipa </a:t>
            </a:r>
            <a:r>
              <a:rPr lang="hr-HR" dirty="0"/>
              <a:t>(„Oh ne!”, „Glupačo!”)</a:t>
            </a:r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6A9D7F14-4B85-46E2-8455-84202BC7A22C}"/>
              </a:ext>
            </a:extLst>
          </p:cNvPr>
          <p:cNvSpPr/>
          <p:nvPr/>
        </p:nvSpPr>
        <p:spPr>
          <a:xfrm>
            <a:off x="1343489" y="3469390"/>
            <a:ext cx="2982897" cy="87267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Vrednuju se u odnosu na njihovu </a:t>
            </a:r>
            <a:r>
              <a:rPr lang="hr-HR" dirty="0">
                <a:solidFill>
                  <a:schemeClr val="accent1"/>
                </a:solidFill>
              </a:rPr>
              <a:t>valjanost</a:t>
            </a:r>
            <a:r>
              <a:rPr lang="hr-HR" dirty="0"/>
              <a:t> i </a:t>
            </a:r>
            <a:r>
              <a:rPr lang="hr-HR" dirty="0">
                <a:solidFill>
                  <a:schemeClr val="accent1"/>
                </a:solidFill>
              </a:rPr>
              <a:t>korisnost</a:t>
            </a:r>
          </a:p>
        </p:txBody>
      </p:sp>
      <p:sp>
        <p:nvSpPr>
          <p:cNvPr id="10" name="Pravokutnik: zaobljeni kutovi 9">
            <a:extLst>
              <a:ext uri="{FF2B5EF4-FFF2-40B4-BE49-F238E27FC236}">
                <a16:creationId xmlns:a16="http://schemas.microsoft.com/office/drawing/2014/main" id="{E6148AC7-B904-45F8-9F5F-77D15F06954C}"/>
              </a:ext>
            </a:extLst>
          </p:cNvPr>
          <p:cNvSpPr/>
          <p:nvPr/>
        </p:nvSpPr>
        <p:spPr>
          <a:xfrm>
            <a:off x="271510" y="4714684"/>
            <a:ext cx="1539535" cy="190547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i="1" dirty="0">
                <a:solidFill>
                  <a:schemeClr val="accent1"/>
                </a:solidFill>
                <a:sym typeface="Wingdings" panose="05000000000000000000" pitchFamily="2" charset="2"/>
              </a:rPr>
              <a:t>1. tip (uobičajeni): </a:t>
            </a:r>
            <a:r>
              <a:rPr lang="hr-HR" sz="1400" i="1" dirty="0">
                <a:sym typeface="Wingdings" panose="05000000000000000000" pitchFamily="2" charset="2"/>
              </a:rPr>
              <a:t>iskrivljene AM, pojavljuju se usprkos dokazima koji govore suprotno</a:t>
            </a:r>
            <a:endParaRPr lang="hr-HR" sz="1400" dirty="0"/>
          </a:p>
        </p:txBody>
      </p:sp>
      <p:sp>
        <p:nvSpPr>
          <p:cNvPr id="11" name="Pravokutnik: zaobljeni kutovi 10">
            <a:extLst>
              <a:ext uri="{FF2B5EF4-FFF2-40B4-BE49-F238E27FC236}">
                <a16:creationId xmlns:a16="http://schemas.microsoft.com/office/drawing/2014/main" id="{C65B8EF3-2ED4-4E38-9A0D-1077AB8A8A1F}"/>
              </a:ext>
            </a:extLst>
          </p:cNvPr>
          <p:cNvSpPr/>
          <p:nvPr/>
        </p:nvSpPr>
        <p:spPr>
          <a:xfrm>
            <a:off x="1967142" y="4724086"/>
            <a:ext cx="1814005" cy="190547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i="1" dirty="0">
                <a:solidFill>
                  <a:schemeClr val="accent1"/>
                </a:solidFill>
                <a:sym typeface="Wingdings" panose="05000000000000000000" pitchFamily="2" charset="2"/>
              </a:rPr>
              <a:t>2. tip: </a:t>
            </a:r>
            <a:r>
              <a:rPr lang="hr-HR" sz="1400" i="1" dirty="0">
                <a:sym typeface="Wingdings" panose="05000000000000000000" pitchFamily="2" charset="2"/>
              </a:rPr>
              <a:t>točne, ali krivi zaključci izvedeni iz njih npr. „Nisam napravio što sam obećao”  „Zbog toga nisam dobra osoba”</a:t>
            </a:r>
            <a:endParaRPr lang="hr-HR" sz="1400" dirty="0"/>
          </a:p>
        </p:txBody>
      </p:sp>
      <p:sp>
        <p:nvSpPr>
          <p:cNvPr id="12" name="Pravokutnik: zaobljeni kutovi 11">
            <a:extLst>
              <a:ext uri="{FF2B5EF4-FFF2-40B4-BE49-F238E27FC236}">
                <a16:creationId xmlns:a16="http://schemas.microsoft.com/office/drawing/2014/main" id="{AE485912-85A5-49BD-9817-D1749325B627}"/>
              </a:ext>
            </a:extLst>
          </p:cNvPr>
          <p:cNvSpPr/>
          <p:nvPr/>
        </p:nvSpPr>
        <p:spPr>
          <a:xfrm>
            <a:off x="3938727" y="4724086"/>
            <a:ext cx="2223856" cy="190547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i="1" dirty="0">
                <a:solidFill>
                  <a:schemeClr val="accent1"/>
                </a:solidFill>
                <a:sym typeface="Wingdings" panose="05000000000000000000" pitchFamily="2" charset="2"/>
              </a:rPr>
              <a:t>3. tip: </a:t>
            </a:r>
            <a:r>
              <a:rPr lang="hr-HR" sz="1400" i="1" dirty="0">
                <a:sym typeface="Wingdings" panose="05000000000000000000" pitchFamily="2" charset="2"/>
              </a:rPr>
              <a:t>točne, ali disfunkcionalne npr. „Trajat će satima dok ne završim ovaj zadatak/naučim gradivo” – povisi razinu anksioznosti, smanji motivaciju i koncentraciju</a:t>
            </a:r>
            <a:endParaRPr lang="hr-HR" sz="1400" i="1" dirty="0"/>
          </a:p>
        </p:txBody>
      </p:sp>
      <p:sp>
        <p:nvSpPr>
          <p:cNvPr id="13" name="Pravokutnik: zaobljeni kutovi 12">
            <a:extLst>
              <a:ext uri="{FF2B5EF4-FFF2-40B4-BE49-F238E27FC236}">
                <a16:creationId xmlns:a16="http://schemas.microsoft.com/office/drawing/2014/main" id="{E39B9499-6906-49A1-9B5D-2849CC0C1F17}"/>
              </a:ext>
            </a:extLst>
          </p:cNvPr>
          <p:cNvSpPr/>
          <p:nvPr/>
        </p:nvSpPr>
        <p:spPr>
          <a:xfrm>
            <a:off x="8754125" y="2299315"/>
            <a:ext cx="3249228" cy="12829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Ljudi ih doživljavaju kao </a:t>
            </a:r>
            <a:r>
              <a:rPr lang="hr-HR" dirty="0">
                <a:solidFill>
                  <a:schemeClr val="accent1"/>
                </a:solidFill>
              </a:rPr>
              <a:t>točne</a:t>
            </a:r>
            <a:r>
              <a:rPr lang="hr-HR" dirty="0"/>
              <a:t>, bez razmišljanja i evaluacije</a:t>
            </a:r>
          </a:p>
        </p:txBody>
      </p:sp>
      <p:sp>
        <p:nvSpPr>
          <p:cNvPr id="14" name="Pravokutnik: zaobljeni kutovi 13">
            <a:extLst>
              <a:ext uri="{FF2B5EF4-FFF2-40B4-BE49-F238E27FC236}">
                <a16:creationId xmlns:a16="http://schemas.microsoft.com/office/drawing/2014/main" id="{19AA7602-06CD-4A44-AE64-8C0F0C053215}"/>
              </a:ext>
            </a:extLst>
          </p:cNvPr>
          <p:cNvSpPr/>
          <p:nvPr/>
        </p:nvSpPr>
        <p:spPr>
          <a:xfrm>
            <a:off x="8620959" y="3738355"/>
            <a:ext cx="3207797" cy="150476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Identificiranje, vrednovanje i odgovaranje na AM dovodi do </a:t>
            </a:r>
            <a:r>
              <a:rPr lang="hr-HR" dirty="0">
                <a:solidFill>
                  <a:schemeClr val="accent1"/>
                </a:solidFill>
              </a:rPr>
              <a:t>pozitivnog pomaka u raspoloženju</a:t>
            </a:r>
          </a:p>
        </p:txBody>
      </p:sp>
      <p:sp>
        <p:nvSpPr>
          <p:cNvPr id="15" name="Pravokutnik: zaobljeni kutovi 14">
            <a:extLst>
              <a:ext uri="{FF2B5EF4-FFF2-40B4-BE49-F238E27FC236}">
                <a16:creationId xmlns:a16="http://schemas.microsoft.com/office/drawing/2014/main" id="{F0E1C8A7-1BAB-41C7-AB88-843A7E8B075B}"/>
              </a:ext>
            </a:extLst>
          </p:cNvPr>
          <p:cNvSpPr/>
          <p:nvPr/>
        </p:nvSpPr>
        <p:spPr>
          <a:xfrm>
            <a:off x="6456280" y="5318878"/>
            <a:ext cx="2902998" cy="13012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Pojavljivanje AM postaje predvidljivo ako se identificiraju </a:t>
            </a:r>
            <a:r>
              <a:rPr lang="hr-HR" dirty="0">
                <a:solidFill>
                  <a:schemeClr val="accent1"/>
                </a:solidFill>
              </a:rPr>
              <a:t>bazična vjerovanja</a:t>
            </a:r>
          </a:p>
        </p:txBody>
      </p:sp>
      <p:cxnSp>
        <p:nvCxnSpPr>
          <p:cNvPr id="19" name="Ravni poveznik sa strelicom 18">
            <a:extLst>
              <a:ext uri="{FF2B5EF4-FFF2-40B4-BE49-F238E27FC236}">
                <a16:creationId xmlns:a16="http://schemas.microsoft.com/office/drawing/2014/main" id="{6552ACA5-491D-444A-B9EC-5533714FB03E}"/>
              </a:ext>
            </a:extLst>
          </p:cNvPr>
          <p:cNvCxnSpPr>
            <a:cxnSpLocks/>
          </p:cNvCxnSpPr>
          <p:nvPr/>
        </p:nvCxnSpPr>
        <p:spPr>
          <a:xfrm flipH="1">
            <a:off x="1180730" y="4404845"/>
            <a:ext cx="257454" cy="247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>
            <a:extLst>
              <a:ext uri="{FF2B5EF4-FFF2-40B4-BE49-F238E27FC236}">
                <a16:creationId xmlns:a16="http://schemas.microsoft.com/office/drawing/2014/main" id="{0C1B4CE0-B160-493D-B4E5-A8EAD7A3FC3E}"/>
              </a:ext>
            </a:extLst>
          </p:cNvPr>
          <p:cNvCxnSpPr>
            <a:cxnSpLocks/>
          </p:cNvCxnSpPr>
          <p:nvPr/>
        </p:nvCxnSpPr>
        <p:spPr>
          <a:xfrm>
            <a:off x="2834938" y="4418482"/>
            <a:ext cx="0" cy="233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>
            <a:extLst>
              <a:ext uri="{FF2B5EF4-FFF2-40B4-BE49-F238E27FC236}">
                <a16:creationId xmlns:a16="http://schemas.microsoft.com/office/drawing/2014/main" id="{BAFDE214-0C3F-479F-9236-65B170DBC29B}"/>
              </a:ext>
            </a:extLst>
          </p:cNvPr>
          <p:cNvCxnSpPr>
            <a:cxnSpLocks/>
          </p:cNvCxnSpPr>
          <p:nvPr/>
        </p:nvCxnSpPr>
        <p:spPr>
          <a:xfrm>
            <a:off x="4159191" y="4418482"/>
            <a:ext cx="244133" cy="233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39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ABCC69-6E9D-4A42-B085-F6324AEA3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Objašnjavanje am klijentu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7008056-061D-4AA9-956F-7E601435C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044" y="1934977"/>
            <a:ext cx="10058400" cy="4050792"/>
          </a:xfrm>
        </p:spPr>
        <p:txBody>
          <a:bodyPr/>
          <a:lstStyle/>
          <a:p>
            <a:r>
              <a:rPr lang="hr-HR" dirty="0"/>
              <a:t>Koristiti primjer klijenta („Sjetite se situacije ovaj tjedan kada ste se osjetili uznemireno. Što ste tada osjećali? Što vam je prolazilo kroz glavu?”)</a:t>
            </a:r>
          </a:p>
          <a:p>
            <a:r>
              <a:rPr lang="hr-HR" dirty="0"/>
              <a:t>Na prvoj seansi; koristi za objašnjavanje kognitivnog modela</a:t>
            </a:r>
          </a:p>
          <a:p>
            <a:r>
              <a:rPr lang="hr-HR" dirty="0"/>
              <a:t>Na kraju provjeriti shvaćanje</a:t>
            </a:r>
          </a:p>
          <a:p>
            <a:r>
              <a:rPr lang="hr-HR" dirty="0"/>
              <a:t>Zadati DZ 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D988B839-2EA5-4E27-A7A8-B8F3322C3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615" y="3133818"/>
            <a:ext cx="6146441" cy="3439080"/>
          </a:xfrm>
          <a:prstGeom prst="rect">
            <a:avLst/>
          </a:prstGeom>
        </p:spPr>
      </p:pic>
      <p:sp>
        <p:nvSpPr>
          <p:cNvPr id="6" name="Pravokutnik: zaobljeni kutovi 5">
            <a:extLst>
              <a:ext uri="{FF2B5EF4-FFF2-40B4-BE49-F238E27FC236}">
                <a16:creationId xmlns:a16="http://schemas.microsoft.com/office/drawing/2014/main" id="{DD9E948F-118F-4805-BC2F-28298AEE7515}"/>
              </a:ext>
            </a:extLst>
          </p:cNvPr>
          <p:cNvSpPr/>
          <p:nvPr/>
        </p:nvSpPr>
        <p:spPr>
          <a:xfrm>
            <a:off x="1069848" y="4154582"/>
            <a:ext cx="2494625" cy="183118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DZ</a:t>
            </a:r>
            <a:r>
              <a:rPr lang="hr-HR" dirty="0">
                <a:sym typeface="Wingdings" panose="05000000000000000000" pitchFamily="2" charset="2"/>
              </a:rPr>
              <a:t>: U trenutku kad osjetite promjenu raspoloženja pitajte se: </a:t>
            </a: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„Što je upravo prošlo mojom glavom?”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10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3FC736-271D-4071-BCD0-658A63A0A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51574"/>
            <a:ext cx="10058400" cy="1609344"/>
          </a:xfrm>
        </p:spPr>
        <p:txBody>
          <a:bodyPr/>
          <a:lstStyle/>
          <a:p>
            <a:r>
              <a:rPr lang="hr-HR" dirty="0"/>
              <a:t>Otkrivanje am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69F7F62-8E92-47C2-80B3-AA40C0EDF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192" y="2260918"/>
            <a:ext cx="10058400" cy="4050792"/>
          </a:xfrm>
        </p:spPr>
        <p:txBody>
          <a:bodyPr/>
          <a:lstStyle/>
          <a:p>
            <a:r>
              <a:rPr lang="hr-HR" dirty="0"/>
              <a:t>Vještina analogna učenju bilo koje druge vještine </a:t>
            </a:r>
            <a:r>
              <a:rPr lang="hr-HR" dirty="0">
                <a:sym typeface="Wingdings" panose="05000000000000000000" pitchFamily="2" charset="2"/>
              </a:rPr>
              <a:t> zahtjeva uvježbavanje i određeni vremenski period </a:t>
            </a:r>
          </a:p>
          <a:p>
            <a:r>
              <a:rPr lang="hr-HR" dirty="0">
                <a:sym typeface="Wingdings" panose="05000000000000000000" pitchFamily="2" charset="2"/>
              </a:rPr>
              <a:t>Načini otkrivanja AM:</a:t>
            </a:r>
          </a:p>
        </p:txBody>
      </p:sp>
      <p:sp>
        <p:nvSpPr>
          <p:cNvPr id="8" name="Oblačić za misli: oblak 7">
            <a:extLst>
              <a:ext uri="{FF2B5EF4-FFF2-40B4-BE49-F238E27FC236}">
                <a16:creationId xmlns:a16="http://schemas.microsoft.com/office/drawing/2014/main" id="{FEDD63DA-4A73-4C9D-89CE-580FE32A88C5}"/>
              </a:ext>
            </a:extLst>
          </p:cNvPr>
          <p:cNvSpPr/>
          <p:nvPr/>
        </p:nvSpPr>
        <p:spPr>
          <a:xfrm>
            <a:off x="5912530" y="3182063"/>
            <a:ext cx="3012490" cy="2592456"/>
          </a:xfrm>
          <a:prstGeom prst="cloudCallout">
            <a:avLst>
              <a:gd name="adj1" fmla="val -61469"/>
              <a:gd name="adj2" fmla="val 62978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Otkrivanje AM koje je pacijent imao o problematičnoj situaciji </a:t>
            </a:r>
            <a:r>
              <a:rPr lang="hr-HR" dirty="0">
                <a:solidFill>
                  <a:srgbClr val="FF0000"/>
                </a:solidFill>
              </a:rPr>
              <a:t>između dvije seanse</a:t>
            </a:r>
            <a:endParaRPr lang="hr-HR" dirty="0"/>
          </a:p>
        </p:txBody>
      </p:sp>
      <p:sp>
        <p:nvSpPr>
          <p:cNvPr id="10" name="Oblačić za misli: oblak 9">
            <a:extLst>
              <a:ext uri="{FF2B5EF4-FFF2-40B4-BE49-F238E27FC236}">
                <a16:creationId xmlns:a16="http://schemas.microsoft.com/office/drawing/2014/main" id="{51AAA2BC-AF08-4EF8-80F2-DCC6CA514119}"/>
              </a:ext>
            </a:extLst>
          </p:cNvPr>
          <p:cNvSpPr/>
          <p:nvPr/>
        </p:nvSpPr>
        <p:spPr>
          <a:xfrm>
            <a:off x="2260846" y="3946121"/>
            <a:ext cx="2512381" cy="1855433"/>
          </a:xfrm>
          <a:prstGeom prst="cloudCallout">
            <a:avLst>
              <a:gd name="adj1" fmla="val -61469"/>
              <a:gd name="adj2" fmla="val 62978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Otkrivanje AM koje nastaju </a:t>
            </a:r>
            <a:r>
              <a:rPr lang="hr-HR" dirty="0">
                <a:solidFill>
                  <a:srgbClr val="FF0000"/>
                </a:solidFill>
              </a:rPr>
              <a:t>na seansi</a:t>
            </a:r>
          </a:p>
        </p:txBody>
      </p:sp>
    </p:spTree>
    <p:extLst>
      <p:ext uri="{BB962C8B-B14F-4D97-AF65-F5344CB8AC3E}">
        <p14:creationId xmlns:p14="http://schemas.microsoft.com/office/powerpoint/2010/main" val="328187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2C75FABB-6BD8-4319-A3C6-FE26CD75FD53}"/>
              </a:ext>
            </a:extLst>
          </p:cNvPr>
          <p:cNvSpPr/>
          <p:nvPr/>
        </p:nvSpPr>
        <p:spPr>
          <a:xfrm>
            <a:off x="4179119" y="221451"/>
            <a:ext cx="2888202" cy="11341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Otkrivanje AM koje nastaju </a:t>
            </a:r>
            <a:r>
              <a:rPr lang="hr-HR" dirty="0">
                <a:solidFill>
                  <a:srgbClr val="FF0000"/>
                </a:solidFill>
              </a:rPr>
              <a:t>na seansi</a:t>
            </a:r>
          </a:p>
        </p:txBody>
      </p:sp>
      <p:sp>
        <p:nvSpPr>
          <p:cNvPr id="5" name="Pravokutnik: zaobljeni kutovi 4">
            <a:extLst>
              <a:ext uri="{FF2B5EF4-FFF2-40B4-BE49-F238E27FC236}">
                <a16:creationId xmlns:a16="http://schemas.microsoft.com/office/drawing/2014/main" id="{CC16C24B-5123-4541-9AD6-21EA8521F1F6}"/>
              </a:ext>
            </a:extLst>
          </p:cNvPr>
          <p:cNvSpPr/>
          <p:nvPr/>
        </p:nvSpPr>
        <p:spPr>
          <a:xfrm>
            <a:off x="1673440" y="3830466"/>
            <a:ext cx="8127507" cy="55041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Kada? U trenutku kad terapeut zapazi </a:t>
            </a:r>
            <a:r>
              <a:rPr lang="hr-HR" dirty="0">
                <a:solidFill>
                  <a:srgbClr val="FF0000"/>
                </a:solidFill>
              </a:rPr>
              <a:t>promjenu raspoloženja</a:t>
            </a:r>
          </a:p>
        </p:txBody>
      </p:sp>
      <p:sp>
        <p:nvSpPr>
          <p:cNvPr id="6" name="Pravokutnik: zaobljeni kutovi 5">
            <a:extLst>
              <a:ext uri="{FF2B5EF4-FFF2-40B4-BE49-F238E27FC236}">
                <a16:creationId xmlns:a16="http://schemas.microsoft.com/office/drawing/2014/main" id="{FA670295-3A2D-4CB9-93FB-AEBDE0E30EBF}"/>
              </a:ext>
            </a:extLst>
          </p:cNvPr>
          <p:cNvSpPr/>
          <p:nvPr/>
        </p:nvSpPr>
        <p:spPr>
          <a:xfrm>
            <a:off x="1580226" y="1484050"/>
            <a:ext cx="8220722" cy="11748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Važne AM i predodžbe praćene promjenom raspoloženja;</a:t>
            </a:r>
          </a:p>
          <a:p>
            <a:pPr algn="ctr"/>
            <a:r>
              <a:rPr lang="hr-HR" dirty="0">
                <a:solidFill>
                  <a:schemeClr val="tx1"/>
                </a:solidFill>
              </a:rPr>
              <a:t>Mogu biti </a:t>
            </a:r>
            <a:r>
              <a:rPr lang="hr-HR" dirty="0">
                <a:solidFill>
                  <a:srgbClr val="FF0000"/>
                </a:solidFill>
              </a:rPr>
              <a:t>o samom pacijentu </a:t>
            </a:r>
            <a:r>
              <a:rPr lang="hr-HR" dirty="0">
                <a:solidFill>
                  <a:schemeClr val="tx1"/>
                </a:solidFill>
              </a:rPr>
              <a:t>(„Tako sam neuspješna”), </a:t>
            </a:r>
            <a:r>
              <a:rPr lang="hr-HR" dirty="0">
                <a:solidFill>
                  <a:srgbClr val="FF0000"/>
                </a:solidFill>
              </a:rPr>
              <a:t>terapeutu</a:t>
            </a:r>
            <a:r>
              <a:rPr lang="hr-HR" dirty="0">
                <a:solidFill>
                  <a:schemeClr val="tx1"/>
                </a:solidFill>
              </a:rPr>
              <a:t> („On me ne razumije”) ili </a:t>
            </a:r>
            <a:r>
              <a:rPr lang="hr-HR" dirty="0">
                <a:solidFill>
                  <a:srgbClr val="FF0000"/>
                </a:solidFill>
              </a:rPr>
              <a:t>predmetu razgovora </a:t>
            </a:r>
            <a:r>
              <a:rPr lang="hr-HR" dirty="0">
                <a:solidFill>
                  <a:schemeClr val="tx1"/>
                </a:solidFill>
              </a:rPr>
              <a:t>(„Nije pošteno da imam toliko posla”)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C2CB908A-9E91-488C-8636-0169493D8A44}"/>
              </a:ext>
            </a:extLst>
          </p:cNvPr>
          <p:cNvSpPr/>
          <p:nvPr/>
        </p:nvSpPr>
        <p:spPr>
          <a:xfrm>
            <a:off x="1673441" y="2787338"/>
            <a:ext cx="8220722" cy="89689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rgbClr val="FF0000"/>
                </a:solidFill>
              </a:rPr>
              <a:t>Mogu</a:t>
            </a:r>
            <a:r>
              <a:rPr lang="hr-HR" dirty="0">
                <a:solidFill>
                  <a:schemeClr val="tx1"/>
                </a:solidFill>
              </a:rPr>
              <a:t>: oslabiti motivaciju ili osjećaj valjanosti i vrijednosti, ometati koncentraciju na seansi i/ili terapijsku suradnju.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EECA2B31-71DE-4772-AF4B-B188825F08EE}"/>
              </a:ext>
            </a:extLst>
          </p:cNvPr>
          <p:cNvSpPr/>
          <p:nvPr/>
        </p:nvSpPr>
        <p:spPr>
          <a:xfrm>
            <a:off x="2076590" y="4620824"/>
            <a:ext cx="3232256" cy="186332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r-HR" dirty="0">
                <a:solidFill>
                  <a:srgbClr val="FF0000"/>
                </a:solidFill>
              </a:rPr>
              <a:t>Neverbalni znakovi:</a:t>
            </a:r>
          </a:p>
          <a:p>
            <a:pPr marL="285750" indent="-285750">
              <a:buFontTx/>
              <a:buChar char="-"/>
            </a:pPr>
            <a:r>
              <a:rPr lang="hr-HR" dirty="0">
                <a:solidFill>
                  <a:schemeClr val="tx1"/>
                </a:solidFill>
              </a:rPr>
              <a:t>Promjene u izrazu lica</a:t>
            </a:r>
          </a:p>
          <a:p>
            <a:pPr marL="285750" indent="-285750">
              <a:buFontTx/>
              <a:buChar char="-"/>
            </a:pPr>
            <a:r>
              <a:rPr lang="hr-HR" dirty="0">
                <a:solidFill>
                  <a:schemeClr val="tx1"/>
                </a:solidFill>
              </a:rPr>
              <a:t>Napinjanje mišića</a:t>
            </a:r>
          </a:p>
          <a:p>
            <a:pPr marL="285750" indent="-285750">
              <a:buFontTx/>
              <a:buChar char="-"/>
            </a:pPr>
            <a:r>
              <a:rPr lang="hr-HR" dirty="0">
                <a:solidFill>
                  <a:schemeClr val="tx1"/>
                </a:solidFill>
              </a:rPr>
              <a:t>Promjene u položaju tijela ili pokretima ruku</a:t>
            </a:r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45FD4593-72C1-4CBB-9C4A-CF7417F98686}"/>
              </a:ext>
            </a:extLst>
          </p:cNvPr>
          <p:cNvSpPr/>
          <p:nvPr/>
        </p:nvSpPr>
        <p:spPr>
          <a:xfrm>
            <a:off x="6312720" y="4620824"/>
            <a:ext cx="3232256" cy="186332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r-HR" dirty="0">
                <a:solidFill>
                  <a:srgbClr val="FF0000"/>
                </a:solidFill>
              </a:rPr>
              <a:t>Verbalni znakovi:</a:t>
            </a:r>
          </a:p>
          <a:p>
            <a:pPr marL="285750" indent="-285750">
              <a:buFontTx/>
              <a:buChar char="-"/>
            </a:pPr>
            <a:r>
              <a:rPr lang="hr-HR" dirty="0">
                <a:solidFill>
                  <a:schemeClr val="tx1"/>
                </a:solidFill>
              </a:rPr>
              <a:t>Promjene u tonu, visini, jačini ili ritmu glasa</a:t>
            </a:r>
          </a:p>
        </p:txBody>
      </p:sp>
      <p:cxnSp>
        <p:nvCxnSpPr>
          <p:cNvPr id="11" name="Ravni poveznik sa strelicom 10">
            <a:extLst>
              <a:ext uri="{FF2B5EF4-FFF2-40B4-BE49-F238E27FC236}">
                <a16:creationId xmlns:a16="http://schemas.microsoft.com/office/drawing/2014/main" id="{BBCBC8B8-F577-4460-A628-7F0BE3E87950}"/>
              </a:ext>
            </a:extLst>
          </p:cNvPr>
          <p:cNvCxnSpPr/>
          <p:nvPr/>
        </p:nvCxnSpPr>
        <p:spPr>
          <a:xfrm flipH="1">
            <a:off x="4179119" y="4380881"/>
            <a:ext cx="162062" cy="239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Ravni poveznik sa strelicom 11">
            <a:extLst>
              <a:ext uri="{FF2B5EF4-FFF2-40B4-BE49-F238E27FC236}">
                <a16:creationId xmlns:a16="http://schemas.microsoft.com/office/drawing/2014/main" id="{53190EAC-5503-4E91-86FE-6E37A7CD9D17}"/>
              </a:ext>
            </a:extLst>
          </p:cNvPr>
          <p:cNvCxnSpPr>
            <a:cxnSpLocks/>
          </p:cNvCxnSpPr>
          <p:nvPr/>
        </p:nvCxnSpPr>
        <p:spPr>
          <a:xfrm>
            <a:off x="6964187" y="4380881"/>
            <a:ext cx="173460" cy="239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Oblačić za govor: ovalni 13">
            <a:extLst>
              <a:ext uri="{FF2B5EF4-FFF2-40B4-BE49-F238E27FC236}">
                <a16:creationId xmlns:a16="http://schemas.microsoft.com/office/drawing/2014/main" id="{EB0FD73E-7134-413D-8644-E72578E3CC53}"/>
              </a:ext>
            </a:extLst>
          </p:cNvPr>
          <p:cNvSpPr/>
          <p:nvPr/>
        </p:nvSpPr>
        <p:spPr>
          <a:xfrm>
            <a:off x="9800947" y="3946863"/>
            <a:ext cx="2207236" cy="1863322"/>
          </a:xfrm>
          <a:prstGeom prst="wedgeEllipseCallout">
            <a:avLst>
              <a:gd name="adj1" fmla="val -53010"/>
              <a:gd name="adj2" fmla="val 4270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„Što je upravo prošlo vašom glavom?”</a:t>
            </a:r>
          </a:p>
        </p:txBody>
      </p:sp>
      <p:sp>
        <p:nvSpPr>
          <p:cNvPr id="16" name="Oblačić za misli: oblak 15">
            <a:extLst>
              <a:ext uri="{FF2B5EF4-FFF2-40B4-BE49-F238E27FC236}">
                <a16:creationId xmlns:a16="http://schemas.microsoft.com/office/drawing/2014/main" id="{EB46170D-753D-4868-8133-1ABCCDB2E07A}"/>
              </a:ext>
            </a:extLst>
          </p:cNvPr>
          <p:cNvSpPr/>
          <p:nvPr/>
        </p:nvSpPr>
        <p:spPr>
          <a:xfrm>
            <a:off x="371035" y="161892"/>
            <a:ext cx="1445583" cy="1359763"/>
          </a:xfrm>
          <a:prstGeom prst="cloudCallout">
            <a:avLst>
              <a:gd name="adj1" fmla="val -61469"/>
              <a:gd name="adj2" fmla="val 62978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20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B59B21-D58A-45E0-81C6-9F13228CF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5382" y="336996"/>
            <a:ext cx="9346618" cy="6232479"/>
          </a:xfrm>
        </p:spPr>
        <p:txBody>
          <a:bodyPr>
            <a:normAutofit/>
          </a:bodyPr>
          <a:lstStyle/>
          <a:p>
            <a:r>
              <a:rPr lang="hr-HR" dirty="0"/>
              <a:t>Ako osoba nije u mogućnosti iznijeti misao, terapeut može osvježiti pamćenje </a:t>
            </a:r>
            <a:r>
              <a:rPr lang="hr-HR" dirty="0">
                <a:solidFill>
                  <a:srgbClr val="FF0000"/>
                </a:solidFill>
              </a:rPr>
              <a:t>usmjeravajući ju na emocije i fiziološke reakcije </a:t>
            </a:r>
            <a:r>
              <a:rPr lang="hr-HR" dirty="0" err="1"/>
              <a:t>npr</a:t>
            </a:r>
            <a:r>
              <a:rPr lang="hr-HR" dirty="0"/>
              <a:t>: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sz="1600" dirty="0"/>
              <a:t>T: Što je upravo prošlo vašom glavom?</a:t>
            </a:r>
          </a:p>
          <a:p>
            <a:pPr marL="0" indent="0">
              <a:buNone/>
            </a:pPr>
            <a:r>
              <a:rPr lang="hr-HR" sz="1600" dirty="0"/>
              <a:t>K: Nisam sigurna.</a:t>
            </a:r>
          </a:p>
          <a:p>
            <a:pPr marL="0" indent="0">
              <a:buNone/>
            </a:pPr>
            <a:r>
              <a:rPr lang="hr-HR" sz="1600" dirty="0"/>
              <a:t>T: Kako se sada osjećate?</a:t>
            </a:r>
          </a:p>
          <a:p>
            <a:pPr marL="0" indent="0">
              <a:buNone/>
            </a:pPr>
            <a:r>
              <a:rPr lang="hr-HR" sz="1600" dirty="0"/>
              <a:t>K: Ne znam. Pretpostavljam tužno.</a:t>
            </a:r>
          </a:p>
          <a:p>
            <a:pPr marL="0" indent="0">
              <a:buNone/>
            </a:pPr>
            <a:r>
              <a:rPr lang="hr-HR" sz="1600" dirty="0"/>
              <a:t>T: Gdje osjećate tugu?</a:t>
            </a:r>
          </a:p>
          <a:p>
            <a:pPr marL="0" indent="0">
              <a:buNone/>
            </a:pPr>
            <a:r>
              <a:rPr lang="hr-HR" sz="1600" dirty="0"/>
              <a:t>K: U prsima. I iza očiju.</a:t>
            </a:r>
          </a:p>
          <a:p>
            <a:pPr marL="0" indent="0">
              <a:buNone/>
            </a:pPr>
            <a:r>
              <a:rPr lang="hr-HR" sz="1600" dirty="0"/>
              <a:t>T: Dakle, kada sam pitao „Kako napreduje škola?” osjetili ste tugu. Znate li o čemu ste razmišljali?</a:t>
            </a:r>
          </a:p>
          <a:p>
            <a:pPr marL="0" indent="0">
              <a:buNone/>
            </a:pPr>
            <a:r>
              <a:rPr lang="hr-HR" sz="1600" dirty="0"/>
              <a:t>K: Mislim o predavanjima iz ekonomije. Razmišljala sam o učenju za ispit.</a:t>
            </a:r>
          </a:p>
          <a:p>
            <a:pPr marL="0" indent="0">
              <a:buNone/>
            </a:pPr>
            <a:r>
              <a:rPr lang="hr-HR" sz="1600" dirty="0"/>
              <a:t>T: O čemu ste razmišljali? Ili, jeste li zamislili nešto?</a:t>
            </a:r>
          </a:p>
          <a:p>
            <a:pPr marL="0" indent="0">
              <a:buNone/>
            </a:pPr>
            <a:r>
              <a:rPr lang="hr-HR" sz="1600" dirty="0"/>
              <a:t>K: Da. Zamislila sam 3 na vrhu s crvenom bojom. </a:t>
            </a:r>
          </a:p>
          <a:p>
            <a:endParaRPr lang="hr-HR" dirty="0"/>
          </a:p>
          <a:p>
            <a:r>
              <a:rPr lang="hr-HR" dirty="0"/>
              <a:t>Ukoliko je usmjeravanje na emociju neuspješno, terapeut može promijeniti temu (da se ne razvije osjećaj neuspješnosti, osjećaj kao da je osoba na ispitivanju,…)</a:t>
            </a:r>
          </a:p>
        </p:txBody>
      </p:sp>
      <p:sp>
        <p:nvSpPr>
          <p:cNvPr id="4" name="Oblačić za govor: ovalni 3">
            <a:extLst>
              <a:ext uri="{FF2B5EF4-FFF2-40B4-BE49-F238E27FC236}">
                <a16:creationId xmlns:a16="http://schemas.microsoft.com/office/drawing/2014/main" id="{E74E200B-AE55-4DC8-9246-E34033F8E420}"/>
              </a:ext>
            </a:extLst>
          </p:cNvPr>
          <p:cNvSpPr/>
          <p:nvPr/>
        </p:nvSpPr>
        <p:spPr>
          <a:xfrm>
            <a:off x="461638" y="164976"/>
            <a:ext cx="2207236" cy="1863322"/>
          </a:xfrm>
          <a:prstGeom prst="wedgeEllipseCallout">
            <a:avLst>
              <a:gd name="adj1" fmla="val -53010"/>
              <a:gd name="adj2" fmla="val 4270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„Što je upravo prošlo vašom glavom?”</a:t>
            </a:r>
          </a:p>
        </p:txBody>
      </p:sp>
    </p:spTree>
    <p:extLst>
      <p:ext uri="{BB962C8B-B14F-4D97-AF65-F5344CB8AC3E}">
        <p14:creationId xmlns:p14="http://schemas.microsoft.com/office/powerpoint/2010/main" val="94657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589AE22-C180-4AE6-9BD9-D79E26D40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524" y="2334473"/>
            <a:ext cx="9059573" cy="4050792"/>
          </a:xfrm>
        </p:spPr>
        <p:txBody>
          <a:bodyPr/>
          <a:lstStyle/>
          <a:p>
            <a:r>
              <a:rPr lang="hr-HR" dirty="0"/>
              <a:t>Osim usmjeravanja na emocije i fiziološke reakcije terapeut može:</a:t>
            </a:r>
          </a:p>
          <a:p>
            <a:pPr lvl="1"/>
            <a:r>
              <a:rPr lang="hr-HR" dirty="0"/>
              <a:t>Tražiti da </a:t>
            </a:r>
            <a:r>
              <a:rPr lang="hr-HR" dirty="0">
                <a:solidFill>
                  <a:srgbClr val="FF0000"/>
                </a:solidFill>
              </a:rPr>
              <a:t>osoba nešto pretpostavi </a:t>
            </a:r>
          </a:p>
          <a:p>
            <a:pPr marL="274320" lvl="1" indent="0">
              <a:buNone/>
            </a:pPr>
            <a:r>
              <a:rPr lang="hr-HR" dirty="0">
                <a:solidFill>
                  <a:srgbClr val="FF0000"/>
                </a:solidFill>
              </a:rPr>
              <a:t>      </a:t>
            </a:r>
            <a:r>
              <a:rPr lang="hr-HR" dirty="0"/>
              <a:t>„Kad biste morali pretpostaviti, o čemu biste rekli da ste razmišljali?”</a:t>
            </a:r>
          </a:p>
          <a:p>
            <a:pPr lvl="1"/>
            <a:r>
              <a:rPr lang="hr-HR" dirty="0"/>
              <a:t>Iznijeti </a:t>
            </a:r>
            <a:r>
              <a:rPr lang="hr-HR" dirty="0">
                <a:solidFill>
                  <a:srgbClr val="FF0000"/>
                </a:solidFill>
              </a:rPr>
              <a:t>prihvatljivu pretpostavku </a:t>
            </a:r>
          </a:p>
          <a:p>
            <a:pPr marL="274320" lvl="1" indent="0">
              <a:buNone/>
            </a:pPr>
            <a:r>
              <a:rPr lang="hr-HR" dirty="0">
                <a:solidFill>
                  <a:srgbClr val="FF0000"/>
                </a:solidFill>
              </a:rPr>
              <a:t>       </a:t>
            </a:r>
            <a:r>
              <a:rPr lang="hr-HR" dirty="0"/>
              <a:t>„Mislite li da ste mogli razmišljati o ____?”</a:t>
            </a:r>
          </a:p>
          <a:p>
            <a:pPr lvl="1"/>
            <a:r>
              <a:rPr lang="hr-HR" dirty="0"/>
              <a:t>Tražiti određenu </a:t>
            </a:r>
            <a:r>
              <a:rPr lang="hr-HR" dirty="0">
                <a:solidFill>
                  <a:srgbClr val="FF0000"/>
                </a:solidFill>
              </a:rPr>
              <a:t>predodžbu</a:t>
            </a:r>
            <a:r>
              <a:rPr lang="hr-HR" dirty="0"/>
              <a:t> </a:t>
            </a:r>
          </a:p>
          <a:p>
            <a:pPr marL="274320" lvl="1" indent="0">
              <a:buNone/>
            </a:pPr>
            <a:r>
              <a:rPr lang="hr-HR" dirty="0"/>
              <a:t>        „Jeste li mogli nešto zamisliti?”</a:t>
            </a:r>
          </a:p>
          <a:p>
            <a:pPr lvl="1"/>
            <a:r>
              <a:rPr lang="hr-HR" dirty="0"/>
              <a:t>Pitati za </a:t>
            </a:r>
            <a:r>
              <a:rPr lang="hr-HR" dirty="0">
                <a:solidFill>
                  <a:srgbClr val="FF0000"/>
                </a:solidFill>
              </a:rPr>
              <a:t>značenje neke situacije </a:t>
            </a:r>
          </a:p>
          <a:p>
            <a:pPr marL="274320" lvl="1" indent="0">
              <a:buNone/>
            </a:pPr>
            <a:r>
              <a:rPr lang="hr-HR" dirty="0">
                <a:solidFill>
                  <a:srgbClr val="FF0000"/>
                </a:solidFill>
              </a:rPr>
              <a:t>        </a:t>
            </a:r>
            <a:r>
              <a:rPr lang="hr-HR" dirty="0"/>
              <a:t>„Što vam je značilo kada sam vas pitao o ____?”</a:t>
            </a:r>
          </a:p>
          <a:p>
            <a:pPr lvl="1"/>
            <a:r>
              <a:rPr lang="hr-HR" dirty="0"/>
              <a:t>Predložiti određenu </a:t>
            </a:r>
            <a:r>
              <a:rPr lang="hr-HR" dirty="0">
                <a:solidFill>
                  <a:srgbClr val="FF0000"/>
                </a:solidFill>
              </a:rPr>
              <a:t>misao suprotnu od one koja se očekuje </a:t>
            </a:r>
          </a:p>
          <a:p>
            <a:pPr marL="274320" lvl="1" indent="0">
              <a:buNone/>
            </a:pPr>
            <a:r>
              <a:rPr lang="hr-HR" dirty="0">
                <a:solidFill>
                  <a:srgbClr val="FF0000"/>
                </a:solidFill>
              </a:rPr>
              <a:t>        </a:t>
            </a:r>
            <a:r>
              <a:rPr lang="hr-HR" dirty="0"/>
              <a:t>„Jeste li pomislili da je sve odlično?”</a:t>
            </a:r>
          </a:p>
          <a:p>
            <a:pPr marL="274320" lvl="1" indent="0">
              <a:buNone/>
            </a:pPr>
            <a:endParaRPr lang="hr-HR" dirty="0"/>
          </a:p>
          <a:p>
            <a:pPr lvl="1"/>
            <a:endParaRPr lang="hr-HR" dirty="0"/>
          </a:p>
        </p:txBody>
      </p:sp>
      <p:sp>
        <p:nvSpPr>
          <p:cNvPr id="4" name="Oblačić za govor: ovalni 3">
            <a:extLst>
              <a:ext uri="{FF2B5EF4-FFF2-40B4-BE49-F238E27FC236}">
                <a16:creationId xmlns:a16="http://schemas.microsoft.com/office/drawing/2014/main" id="{E38EC0A3-E5A9-4668-AAD4-7F735E854C7D}"/>
              </a:ext>
            </a:extLst>
          </p:cNvPr>
          <p:cNvSpPr/>
          <p:nvPr/>
        </p:nvSpPr>
        <p:spPr>
          <a:xfrm>
            <a:off x="461638" y="164976"/>
            <a:ext cx="2207236" cy="1863322"/>
          </a:xfrm>
          <a:prstGeom prst="wedgeEllipseCallout">
            <a:avLst>
              <a:gd name="adj1" fmla="val -53010"/>
              <a:gd name="adj2" fmla="val 4270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„Što je upravo prošlo vašom glavom?”</a:t>
            </a:r>
          </a:p>
        </p:txBody>
      </p:sp>
    </p:spTree>
    <p:extLst>
      <p:ext uri="{BB962C8B-B14F-4D97-AF65-F5344CB8AC3E}">
        <p14:creationId xmlns:p14="http://schemas.microsoft.com/office/powerpoint/2010/main" val="60915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4674A1-AEC6-4448-89BB-24686ACCB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35" y="1908343"/>
            <a:ext cx="11320857" cy="4728205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Prvi korak: </a:t>
            </a:r>
            <a:r>
              <a:rPr lang="hr-HR" dirty="0">
                <a:solidFill>
                  <a:srgbClr val="FF0000"/>
                </a:solidFill>
              </a:rPr>
              <a:t>verbalno opisivanje situacije </a:t>
            </a:r>
            <a:r>
              <a:rPr lang="hr-HR" dirty="0"/>
              <a:t>gdje terapeut postavlja standardno pitanje: „Što vam je tada prošlo kroz glavu?”</a:t>
            </a:r>
            <a:endParaRPr lang="hr-H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	 pomaže </a:t>
            </a:r>
            <a:r>
              <a:rPr lang="hr-HR" dirty="0" err="1">
                <a:sym typeface="Wingdings" panose="05000000000000000000" pitchFamily="2" charset="2"/>
              </a:rPr>
              <a:t>terapeutov</a:t>
            </a:r>
            <a:r>
              <a:rPr lang="hr-HR" dirty="0">
                <a:sym typeface="Wingdings" panose="05000000000000000000" pitchFamily="2" charset="2"/>
              </a:rPr>
              <a:t> zahtjev za što detaljnijim opisom situacije</a:t>
            </a:r>
          </a:p>
          <a:p>
            <a:r>
              <a:rPr lang="hr-HR" dirty="0">
                <a:sym typeface="Wingdings" panose="05000000000000000000" pitchFamily="2" charset="2"/>
              </a:rPr>
              <a:t>Ako verbalno opisivanje nije dovoljno: </a:t>
            </a: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zamišljanje specifične situacije </a:t>
            </a:r>
            <a:r>
              <a:rPr lang="hr-HR" dirty="0">
                <a:sym typeface="Wingdings" panose="05000000000000000000" pitchFamily="2" charset="2"/>
              </a:rPr>
              <a:t>kao da se događa upravo sada</a:t>
            </a: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hr-HR" dirty="0">
                <a:sym typeface="Wingdings" panose="05000000000000000000" pitchFamily="2" charset="2"/>
              </a:rPr>
              <a:t> „Možete li zamisliti da ste sada na tom mjestu? Opišite mi što detaljnije što 	     	se događa.”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 Ispravljanje osobe kada govori u prošlom vremenu</a:t>
            </a:r>
          </a:p>
          <a:p>
            <a:r>
              <a:rPr lang="hr-HR" dirty="0">
                <a:sym typeface="Wingdings" panose="05000000000000000000" pitchFamily="2" charset="2"/>
              </a:rPr>
              <a:t>Dodatna tehnika: </a:t>
            </a: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igranje uloga </a:t>
            </a:r>
            <a:r>
              <a:rPr lang="hr-HR" dirty="0">
                <a:sym typeface="Wingdings" panose="05000000000000000000" pitchFamily="2" charset="2"/>
              </a:rPr>
              <a:t>(posebno ako osoba ima poteškoća u interpersonalnim situacijama)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 Osoba prvo ispriča situaciju u što više detalja (tko je što rekao) i zatim rekonstruiraju 	situaciju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 Na kraju dijaloga terapeut upita: „Jeste li bili svjesni što vam je prolazilo kroz glavu?”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Ukoliko osoba i dalje nije u stanju iznijeti misli: prijeći na drugu temu ili postaviti dodatna pitanja</a:t>
            </a:r>
            <a:endParaRPr lang="hr-HR" dirty="0"/>
          </a:p>
        </p:txBody>
      </p:sp>
      <p:sp>
        <p:nvSpPr>
          <p:cNvPr id="4" name="Oblačić za misli: oblak 3">
            <a:extLst>
              <a:ext uri="{FF2B5EF4-FFF2-40B4-BE49-F238E27FC236}">
                <a16:creationId xmlns:a16="http://schemas.microsoft.com/office/drawing/2014/main" id="{8A353C80-2AD8-4A59-89EE-0D4FDA11FCC0}"/>
              </a:ext>
            </a:extLst>
          </p:cNvPr>
          <p:cNvSpPr/>
          <p:nvPr/>
        </p:nvSpPr>
        <p:spPr>
          <a:xfrm>
            <a:off x="371035" y="161892"/>
            <a:ext cx="1445583" cy="1359763"/>
          </a:xfrm>
          <a:prstGeom prst="cloudCallout">
            <a:avLst>
              <a:gd name="adj1" fmla="val -61469"/>
              <a:gd name="adj2" fmla="val 62978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5" name="Pravokutnik: zaobljeni kutovi 4">
            <a:extLst>
              <a:ext uri="{FF2B5EF4-FFF2-40B4-BE49-F238E27FC236}">
                <a16:creationId xmlns:a16="http://schemas.microsoft.com/office/drawing/2014/main" id="{1E86C54E-3810-44A6-B9A7-684370BE70ED}"/>
              </a:ext>
            </a:extLst>
          </p:cNvPr>
          <p:cNvSpPr/>
          <p:nvPr/>
        </p:nvSpPr>
        <p:spPr>
          <a:xfrm>
            <a:off x="4179119" y="221451"/>
            <a:ext cx="3056182" cy="150081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Otkrivanje AM koje je pacijent imao o problematičnoj situaciji </a:t>
            </a:r>
            <a:r>
              <a:rPr lang="hr-HR" dirty="0">
                <a:solidFill>
                  <a:srgbClr val="FF0000"/>
                </a:solidFill>
              </a:rPr>
              <a:t>između dvije seanse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4797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og od drvet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TM03090434[[fn=Vrsta drva]]</Template>
  <TotalTime>534</TotalTime>
  <Words>2076</Words>
  <Application>Microsoft Office PowerPoint</Application>
  <PresentationFormat>Široki zaslon</PresentationFormat>
  <Paragraphs>198</Paragraphs>
  <Slides>20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4" baseType="lpstr">
      <vt:lpstr>Rockwell</vt:lpstr>
      <vt:lpstr>Rockwell Condensed</vt:lpstr>
      <vt:lpstr>Wingdings</vt:lpstr>
      <vt:lpstr>Slog od drveta</vt:lpstr>
      <vt:lpstr>Identificiranje automatskih misli</vt:lpstr>
      <vt:lpstr>Karakteristike am</vt:lpstr>
      <vt:lpstr>PowerPoint prezentacija</vt:lpstr>
      <vt:lpstr>Objašnjavanje am klijentu</vt:lpstr>
      <vt:lpstr>Otkrivanje am</vt:lpstr>
      <vt:lpstr>PowerPoint prezentacija</vt:lpstr>
      <vt:lpstr>PowerPoint prezentacija</vt:lpstr>
      <vt:lpstr>PowerPoint prezentacija</vt:lpstr>
      <vt:lpstr>PowerPoint prezentacija</vt:lpstr>
      <vt:lpstr>Dodatna pitanja za otkrivanje automatskih misli: </vt:lpstr>
      <vt:lpstr>Identificiranje dodatnih am</vt:lpstr>
      <vt:lpstr>Identifikacija problematične situacije</vt:lpstr>
      <vt:lpstr>Razlika između am i interpretacija</vt:lpstr>
      <vt:lpstr>Razlika između korisnih i razmjerno manje korisnih am</vt:lpstr>
      <vt:lpstr>Imenovanje am ugrađenih u govor </vt:lpstr>
      <vt:lpstr>Mijenjanje misli koje su iznesene u telegrafskom obliku</vt:lpstr>
      <vt:lpstr>Mijenjanje misli koje su iznesene u obliku pitanja</vt:lpstr>
      <vt:lpstr>PowerPoint prezentacija</vt:lpstr>
      <vt:lpstr>Podučavanje pacijenta identifikaciji am</vt:lpstr>
      <vt:lpstr>Literatura: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automatskih misli</dc:title>
  <dc:creator>Adriana Blanusa</dc:creator>
  <cp:lastModifiedBy>Adriana Blanusa</cp:lastModifiedBy>
  <cp:revision>35</cp:revision>
  <dcterms:created xsi:type="dcterms:W3CDTF">2020-01-30T14:02:30Z</dcterms:created>
  <dcterms:modified xsi:type="dcterms:W3CDTF">2020-02-03T19:22:06Z</dcterms:modified>
</cp:coreProperties>
</file>