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602CE2-7653-414F-978D-8AFEFF1C855C}" type="datetimeFigureOut">
              <a:rPr lang="sr-Latn-CS" smtClean="0"/>
              <a:t>30.1.2020.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31A341-58F6-471A-9AC1-1BECDD78BE05}" type="slidenum">
              <a:rPr lang="hr-HR" smtClean="0"/>
              <a:t>‹#›</a:t>
            </a:fld>
            <a:endParaRPr lang="hr-HR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602CE2-7653-414F-978D-8AFEFF1C855C}" type="datetimeFigureOut">
              <a:rPr lang="sr-Latn-CS" smtClean="0"/>
              <a:t>30.1.2020.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31A341-58F6-471A-9AC1-1BECDD78BE0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602CE2-7653-414F-978D-8AFEFF1C855C}" type="datetimeFigureOut">
              <a:rPr lang="sr-Latn-CS" smtClean="0"/>
              <a:t>30.1.2020.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31A341-58F6-471A-9AC1-1BECDD78BE0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602CE2-7653-414F-978D-8AFEFF1C855C}" type="datetimeFigureOut">
              <a:rPr lang="sr-Latn-CS" smtClean="0"/>
              <a:t>30.1.2020.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31A341-58F6-471A-9AC1-1BECDD78BE0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602CE2-7653-414F-978D-8AFEFF1C855C}" type="datetimeFigureOut">
              <a:rPr lang="sr-Latn-CS" smtClean="0"/>
              <a:t>30.1.2020.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31A341-58F6-471A-9AC1-1BECDD78BE05}" type="slidenum">
              <a:rPr lang="hr-HR" smtClean="0"/>
              <a:t>‹#›</a:t>
            </a:fld>
            <a:endParaRPr lang="hr-HR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602CE2-7653-414F-978D-8AFEFF1C855C}" type="datetimeFigureOut">
              <a:rPr lang="sr-Latn-CS" smtClean="0"/>
              <a:t>30.1.2020.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31A341-58F6-471A-9AC1-1BECDD78BE0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602CE2-7653-414F-978D-8AFEFF1C855C}" type="datetimeFigureOut">
              <a:rPr lang="sr-Latn-CS" smtClean="0"/>
              <a:t>30.1.2020.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31A341-58F6-471A-9AC1-1BECDD78BE05}" type="slidenum">
              <a:rPr lang="hr-HR" smtClean="0"/>
              <a:t>‹#›</a:t>
            </a:fld>
            <a:endParaRPr lang="hr-HR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602CE2-7653-414F-978D-8AFEFF1C855C}" type="datetimeFigureOut">
              <a:rPr lang="sr-Latn-CS" smtClean="0"/>
              <a:t>30.1.2020.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31A341-58F6-471A-9AC1-1BECDD78BE0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602CE2-7653-414F-978D-8AFEFF1C855C}" type="datetimeFigureOut">
              <a:rPr lang="sr-Latn-CS" smtClean="0"/>
              <a:t>30.1.2020.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31A341-58F6-471A-9AC1-1BECDD78BE0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602CE2-7653-414F-978D-8AFEFF1C855C}" type="datetimeFigureOut">
              <a:rPr lang="sr-Latn-CS" smtClean="0"/>
              <a:t>30.1.2020.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31A341-58F6-471A-9AC1-1BECDD78BE0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A7602CE2-7653-414F-978D-8AFEFF1C855C}" type="datetimeFigureOut">
              <a:rPr lang="sr-Latn-CS" smtClean="0"/>
              <a:t>30.1.2020.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9E31A341-58F6-471A-9AC1-1BECDD78BE0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7602CE2-7653-414F-978D-8AFEFF1C855C}" type="datetimeFigureOut">
              <a:rPr lang="sr-Latn-CS" smtClean="0"/>
              <a:t>30.1.2020.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9E31A341-58F6-471A-9AC1-1BECDD78BE05}" type="slidenum">
              <a:rPr lang="hr-HR" smtClean="0"/>
              <a:t>‹#›</a:t>
            </a:fld>
            <a:endParaRPr lang="hr-H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IDENTIFICIRANJE AUTOMATSKIH MISLI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7686" y="4857760"/>
            <a:ext cx="3414714" cy="1428760"/>
          </a:xfrm>
        </p:spPr>
        <p:txBody>
          <a:bodyPr>
            <a:normAutofit/>
          </a:bodyPr>
          <a:lstStyle/>
          <a:p>
            <a:pPr algn="r"/>
            <a:r>
              <a:rPr lang="en-US" sz="2400" dirty="0" err="1" smtClean="0"/>
              <a:t>Dorotea</a:t>
            </a:r>
            <a:r>
              <a:rPr lang="en-US" sz="2400" dirty="0" smtClean="0"/>
              <a:t> </a:t>
            </a:r>
            <a:r>
              <a:rPr lang="en-US" sz="2400" dirty="0" err="1" smtClean="0"/>
              <a:t>Feketić</a:t>
            </a:r>
            <a:endParaRPr lang="hr-HR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8086756" cy="1140736"/>
          </a:xfrm>
        </p:spPr>
        <p:txBody>
          <a:bodyPr>
            <a:normAutofit fontScale="90000"/>
          </a:bodyPr>
          <a:lstStyle/>
          <a:p>
            <a:r>
              <a:rPr lang="hr-HR" dirty="0"/>
              <a:t>Identificiranje automatskih misli u specifičnim situacijama</a:t>
            </a:r>
            <a:r>
              <a:rPr lang="hr-HR" dirty="0" smtClean="0"/>
              <a:t>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dirty="0"/>
              <a:t>Kada klijent opisuje </a:t>
            </a:r>
            <a:r>
              <a:rPr lang="hr-HR" dirty="0" err="1"/>
              <a:t>problemnu</a:t>
            </a:r>
            <a:r>
              <a:rPr lang="hr-HR" dirty="0"/>
              <a:t> situaciju, pita ga se: “što vam je prolazilo kroz glavu?”</a:t>
            </a:r>
          </a:p>
          <a:p>
            <a:pPr lvl="0"/>
            <a:r>
              <a:rPr lang="en-US" dirty="0" smtClean="0"/>
              <a:t>T</a:t>
            </a:r>
            <a:r>
              <a:rPr lang="hr-HR" dirty="0" err="1" smtClean="0"/>
              <a:t>ražiti</a:t>
            </a:r>
            <a:r>
              <a:rPr lang="hr-HR" dirty="0" smtClean="0"/>
              <a:t> </a:t>
            </a:r>
            <a:r>
              <a:rPr lang="hr-HR" dirty="0"/>
              <a:t>što detaljniji opis situacije</a:t>
            </a:r>
          </a:p>
          <a:p>
            <a:pPr lvl="0"/>
            <a:r>
              <a:rPr lang="hr-HR" dirty="0"/>
              <a:t>Zamišljanje specifične situacije kao da se događa sada</a:t>
            </a:r>
          </a:p>
          <a:p>
            <a:pPr lvl="0"/>
            <a:r>
              <a:rPr lang="hr-HR" dirty="0"/>
              <a:t>Igranje uloga u </a:t>
            </a:r>
            <a:r>
              <a:rPr lang="hr-HR" dirty="0" err="1"/>
              <a:t>interpersonalnim</a:t>
            </a:r>
            <a:r>
              <a:rPr lang="hr-HR" dirty="0"/>
              <a:t> </a:t>
            </a:r>
            <a:r>
              <a:rPr lang="hr-HR" dirty="0" smtClean="0"/>
              <a:t>odnosima</a:t>
            </a:r>
            <a:endParaRPr lang="hr-H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7772400" cy="1140736"/>
          </a:xfrm>
        </p:spPr>
        <p:txBody>
          <a:bodyPr>
            <a:normAutofit fontScale="90000"/>
          </a:bodyPr>
          <a:lstStyle/>
          <a:p>
            <a:r>
              <a:rPr lang="hr-HR" dirty="0"/>
              <a:t>Identificiranje dodatnih automatskih misli</a:t>
            </a:r>
            <a:r>
              <a:rPr lang="hr-HR" dirty="0" smtClean="0"/>
              <a:t>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dirty="0"/>
              <a:t>Važno nastaviti ispitivati </a:t>
            </a:r>
            <a:r>
              <a:rPr lang="en-US" dirty="0" err="1" smtClean="0"/>
              <a:t>i</a:t>
            </a:r>
            <a:r>
              <a:rPr lang="hr-HR" dirty="0" smtClean="0"/>
              <a:t> </a:t>
            </a:r>
            <a:r>
              <a:rPr lang="hr-HR" dirty="0"/>
              <a:t>nakon prve automatske misli</a:t>
            </a:r>
          </a:p>
          <a:p>
            <a:pPr lvl="0"/>
            <a:r>
              <a:rPr lang="hr-HR" dirty="0"/>
              <a:t>Klijent može imati </a:t>
            </a:r>
            <a:r>
              <a:rPr lang="en-US" dirty="0" err="1" smtClean="0"/>
              <a:t>i</a:t>
            </a:r>
            <a:r>
              <a:rPr lang="hr-HR" dirty="0" smtClean="0"/>
              <a:t> </a:t>
            </a:r>
            <a:r>
              <a:rPr lang="hr-HR" dirty="0"/>
              <a:t>misli o svojim reakcijama na neku situaciju</a:t>
            </a:r>
          </a:p>
          <a:p>
            <a:pPr lvl="0"/>
            <a:r>
              <a:rPr lang="hr-HR" dirty="0"/>
              <a:t>Emocionalne reakcije </a:t>
            </a:r>
            <a:r>
              <a:rPr lang="en-US" dirty="0" err="1" smtClean="0"/>
              <a:t>i</a:t>
            </a:r>
            <a:r>
              <a:rPr lang="hr-HR" dirty="0" smtClean="0"/>
              <a:t> </a:t>
            </a:r>
            <a:r>
              <a:rPr lang="hr-HR" dirty="0"/>
              <a:t>tjelesne senzacije mogu dovesti do novih automatskih misli</a:t>
            </a:r>
          </a:p>
          <a:p>
            <a:pPr lvl="0"/>
            <a:r>
              <a:rPr lang="hr-HR" dirty="0"/>
              <a:t>Važno otkriti je li je klijent bio najviše uznemiren prije, za vrijeme ili nakon </a:t>
            </a:r>
            <a:r>
              <a:rPr lang="hr-HR" dirty="0" smtClean="0"/>
              <a:t>događaja</a:t>
            </a:r>
            <a:endParaRPr lang="hr-H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7772400" cy="1140736"/>
          </a:xfrm>
        </p:spPr>
        <p:txBody>
          <a:bodyPr>
            <a:normAutofit fontScale="90000"/>
          </a:bodyPr>
          <a:lstStyle/>
          <a:p>
            <a:r>
              <a:rPr lang="hr-HR" dirty="0"/>
              <a:t>Dodatna pitanja za otkrivanje automatskih misli</a:t>
            </a:r>
            <a:r>
              <a:rPr lang="hr-HR" dirty="0" smtClean="0"/>
              <a:t>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hr-HR" dirty="0" smtClean="0"/>
              <a:t>Što </a:t>
            </a:r>
            <a:r>
              <a:rPr lang="hr-HR" dirty="0"/>
              <a:t>pretpostavljate da ste mogli misliti?</a:t>
            </a:r>
          </a:p>
          <a:p>
            <a:pPr marL="514350" lvl="0" indent="-514350">
              <a:buFont typeface="+mj-lt"/>
              <a:buAutoNum type="arabicPeriod"/>
            </a:pPr>
            <a:r>
              <a:rPr lang="hr-HR" dirty="0" smtClean="0"/>
              <a:t>Mislite li</a:t>
            </a:r>
            <a:r>
              <a:rPr lang="en-US" dirty="0" smtClean="0"/>
              <a:t> </a:t>
            </a:r>
            <a:r>
              <a:rPr lang="hr-HR" dirty="0" smtClean="0"/>
              <a:t>da </a:t>
            </a:r>
            <a:r>
              <a:rPr lang="hr-HR" dirty="0"/>
              <a:t>ste mogli misliti o…? (mi predložimo misao)</a:t>
            </a:r>
          </a:p>
          <a:p>
            <a:pPr marL="514350" lvl="0" indent="-514350">
              <a:buFont typeface="+mj-lt"/>
              <a:buAutoNum type="arabicPeriod"/>
            </a:pPr>
            <a:r>
              <a:rPr lang="hr-HR" dirty="0" smtClean="0"/>
              <a:t>Jeste </a:t>
            </a:r>
            <a:r>
              <a:rPr lang="hr-HR" dirty="0"/>
              <a:t>li zamislili nešto što se moglo dogoditi ili zapamtili nešto što se dogodilo?</a:t>
            </a:r>
          </a:p>
          <a:p>
            <a:pPr marL="514350" lvl="0" indent="-514350">
              <a:buFont typeface="+mj-lt"/>
              <a:buAutoNum type="arabicPeriod"/>
            </a:pPr>
            <a:r>
              <a:rPr lang="hr-HR" dirty="0" smtClean="0"/>
              <a:t>Što </a:t>
            </a:r>
            <a:r>
              <a:rPr lang="hr-HR" dirty="0"/>
              <a:t>vama znači ili što o vama kaže ta situacija?</a:t>
            </a:r>
          </a:p>
          <a:p>
            <a:pPr marL="514350" lvl="0" indent="-514350">
              <a:buFont typeface="+mj-lt"/>
              <a:buAutoNum type="arabicPeriod"/>
            </a:pPr>
            <a:r>
              <a:rPr lang="hr-HR" dirty="0" smtClean="0"/>
              <a:t>Jeste </a:t>
            </a:r>
            <a:r>
              <a:rPr lang="hr-HR" dirty="0"/>
              <a:t>li pomislili…? (mi predlažemo opciju suprotnu od očekivane misli)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7772400" cy="1140736"/>
          </a:xfrm>
        </p:spPr>
        <p:txBody>
          <a:bodyPr>
            <a:normAutofit fontScale="90000"/>
          </a:bodyPr>
          <a:lstStyle/>
          <a:p>
            <a:r>
              <a:rPr lang="hr-HR" dirty="0"/>
              <a:t>Identificiranje problematične situacije</a:t>
            </a:r>
            <a:r>
              <a:rPr lang="hr-HR" dirty="0" smtClean="0"/>
              <a:t>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dirty="0"/>
              <a:t>Ponekad klijent ima teškoća u identifikaciji </a:t>
            </a:r>
            <a:r>
              <a:rPr lang="hr-HR" dirty="0" smtClean="0"/>
              <a:t>uznemirujućeg </a:t>
            </a:r>
            <a:r>
              <a:rPr lang="hr-HR" dirty="0"/>
              <a:t>događaja</a:t>
            </a:r>
          </a:p>
          <a:p>
            <a:pPr lvl="0"/>
            <a:r>
              <a:rPr lang="hr-HR" dirty="0"/>
              <a:t>Tražimo od klijenta da nabroji sve što ga je uznemiravalo</a:t>
            </a:r>
          </a:p>
          <a:p>
            <a:pPr lvl="0"/>
            <a:r>
              <a:rPr lang="hr-HR" dirty="0"/>
              <a:t>Eliminiramo zajedno s klijentom svaku situaciju </a:t>
            </a:r>
            <a:r>
              <a:rPr lang="en-US" dirty="0" err="1" smtClean="0"/>
              <a:t>i</a:t>
            </a:r>
            <a:r>
              <a:rPr lang="hr-HR" dirty="0" smtClean="0"/>
              <a:t> </a:t>
            </a:r>
            <a:r>
              <a:rPr lang="hr-HR" dirty="0"/>
              <a:t>provjeravamo kada osjeća najveće </a:t>
            </a:r>
            <a:r>
              <a:rPr lang="hr-HR" dirty="0" smtClean="0"/>
              <a:t>olakšanje</a:t>
            </a:r>
            <a:endParaRPr lang="hr-H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7772400" cy="1140736"/>
          </a:xfrm>
        </p:spPr>
        <p:txBody>
          <a:bodyPr>
            <a:normAutofit fontScale="90000"/>
          </a:bodyPr>
          <a:lstStyle/>
          <a:p>
            <a:r>
              <a:rPr lang="hr-HR" dirty="0"/>
              <a:t>Razlika između automatskih misli </a:t>
            </a:r>
            <a:r>
              <a:rPr lang="en-US" dirty="0" err="1" smtClean="0"/>
              <a:t>i</a:t>
            </a:r>
            <a:r>
              <a:rPr lang="hr-HR" dirty="0" smtClean="0"/>
              <a:t> </a:t>
            </a:r>
            <a:r>
              <a:rPr lang="hr-HR" dirty="0"/>
              <a:t>interpretacija</a:t>
            </a:r>
            <a:r>
              <a:rPr lang="hr-HR" dirty="0" smtClean="0"/>
              <a:t>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dirty="0"/>
              <a:t>Traže se točne riječi ili predodžbe</a:t>
            </a:r>
          </a:p>
          <a:p>
            <a:pPr lvl="0"/>
            <a:r>
              <a:rPr lang="hr-HR" dirty="0"/>
              <a:t>Često klijent iznosi interpretaciju misli </a:t>
            </a:r>
            <a:r>
              <a:rPr lang="en-US" dirty="0" err="1" smtClean="0"/>
              <a:t>i</a:t>
            </a:r>
            <a:r>
              <a:rPr lang="hr-HR" dirty="0" smtClean="0"/>
              <a:t> </a:t>
            </a:r>
            <a:r>
              <a:rPr lang="hr-HR" dirty="0"/>
              <a:t>osjećaja</a:t>
            </a:r>
          </a:p>
          <a:p>
            <a:pPr lvl="0"/>
            <a:r>
              <a:rPr lang="hr-HR" dirty="0"/>
              <a:t>Pomažemo klijentu da se uživi u problemsku </a:t>
            </a:r>
            <a:r>
              <a:rPr lang="hr-HR" dirty="0" smtClean="0"/>
              <a:t>situaciju</a:t>
            </a:r>
            <a:endParaRPr lang="hr-H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7772400" cy="1140736"/>
          </a:xfrm>
        </p:spPr>
        <p:txBody>
          <a:bodyPr>
            <a:normAutofit fontScale="90000"/>
          </a:bodyPr>
          <a:lstStyle/>
          <a:p>
            <a:r>
              <a:rPr lang="hr-HR" dirty="0"/>
              <a:t>Razlika između korisnih </a:t>
            </a:r>
            <a:r>
              <a:rPr lang="en-US" dirty="0" err="1" smtClean="0"/>
              <a:t>i</a:t>
            </a:r>
            <a:r>
              <a:rPr lang="hr-HR" dirty="0" smtClean="0"/>
              <a:t> </a:t>
            </a:r>
            <a:r>
              <a:rPr lang="hr-HR" dirty="0"/>
              <a:t>manje korisnih automatskih misli</a:t>
            </a:r>
            <a:r>
              <a:rPr lang="hr-HR" dirty="0" smtClean="0"/>
              <a:t>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dirty="0"/>
              <a:t>Ponekad klijent iznosi irelevantne misli</a:t>
            </a:r>
          </a:p>
          <a:p>
            <a:pPr lvl="0"/>
            <a:r>
              <a:rPr lang="hr-HR" dirty="0"/>
              <a:t>Relevantne automatske misli izazivaju jaču nelagodu</a:t>
            </a:r>
          </a:p>
          <a:p>
            <a:pPr lvl="0"/>
            <a:r>
              <a:rPr lang="hr-HR" dirty="0"/>
              <a:t>Pokušavamo odrediti na koju misao se je najkorisnije </a:t>
            </a:r>
            <a:r>
              <a:rPr lang="hr-HR" dirty="0" smtClean="0"/>
              <a:t>usmjeriti</a:t>
            </a:r>
            <a:endParaRPr lang="hr-H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8086756" cy="1140736"/>
          </a:xfrm>
        </p:spPr>
        <p:txBody>
          <a:bodyPr>
            <a:normAutofit fontScale="90000"/>
          </a:bodyPr>
          <a:lstStyle/>
          <a:p>
            <a:r>
              <a:rPr lang="hr-HR" dirty="0"/>
              <a:t>Mijenjanje misli koje su iznesene u telegrafskom obliku ili u obliku pitanja</a:t>
            </a:r>
            <a:r>
              <a:rPr lang="hr-HR" dirty="0" smtClean="0"/>
              <a:t>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14554"/>
            <a:ext cx="7772400" cy="4141006"/>
          </a:xfrm>
        </p:spPr>
        <p:txBody>
          <a:bodyPr/>
          <a:lstStyle/>
          <a:p>
            <a:pPr lvl="0"/>
            <a:r>
              <a:rPr lang="hr-HR" dirty="0"/>
              <a:t>Često misli nisu potpuno izrečene</a:t>
            </a:r>
          </a:p>
          <a:p>
            <a:pPr lvl="0"/>
            <a:r>
              <a:rPr lang="hr-HR" dirty="0"/>
              <a:t>Važno je provjeriti što klijentu znači određena fraza</a:t>
            </a:r>
          </a:p>
          <a:p>
            <a:pPr lvl="0"/>
            <a:r>
              <a:rPr lang="hr-HR" dirty="0"/>
              <a:t>Ako klijent ima teškoća, mi možemo predložiti suprotnu misao  od one koju očekujemo</a:t>
            </a:r>
          </a:p>
          <a:p>
            <a:pPr lvl="0"/>
            <a:r>
              <a:rPr lang="hr-HR" dirty="0"/>
              <a:t>Automatska misao kao pitanje</a:t>
            </a:r>
          </a:p>
          <a:p>
            <a:pPr lvl="0"/>
            <a:r>
              <a:rPr lang="hr-HR" dirty="0"/>
              <a:t>Uvijek treba preoblikovati u izjavnu </a:t>
            </a:r>
            <a:r>
              <a:rPr lang="hr-HR" dirty="0" smtClean="0"/>
              <a:t>rečenicu</a:t>
            </a:r>
            <a:endParaRPr lang="hr-H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8086756" cy="1140736"/>
          </a:xfrm>
        </p:spPr>
        <p:txBody>
          <a:bodyPr>
            <a:normAutofit fontScale="90000"/>
          </a:bodyPr>
          <a:lstStyle/>
          <a:p>
            <a:r>
              <a:rPr lang="hr-HR" dirty="0"/>
              <a:t>Podučavanje klijenta identifikaciji automatskih misli</a:t>
            </a:r>
            <a:r>
              <a:rPr lang="hr-HR" dirty="0" smtClean="0"/>
              <a:t>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dirty="0"/>
              <a:t>Uči se od prve seanse</a:t>
            </a:r>
          </a:p>
          <a:p>
            <a:pPr lvl="0"/>
            <a:r>
              <a:rPr lang="hr-HR" dirty="0"/>
              <a:t>Podučavanje tehnici imaginacije</a:t>
            </a:r>
          </a:p>
          <a:p>
            <a:pPr lvl="0"/>
            <a:r>
              <a:rPr lang="hr-HR" dirty="0"/>
              <a:t>Pretpostavljanje o vlastitim </a:t>
            </a:r>
            <a:r>
              <a:rPr lang="hr-HR" dirty="0" smtClean="0"/>
              <a:t>mislima</a:t>
            </a:r>
            <a:endParaRPr lang="hr-H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Zaključak</a:t>
            </a:r>
            <a:r>
              <a:rPr lang="hr-HR" dirty="0" smtClean="0"/>
              <a:t>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hr-HR" dirty="0"/>
              <a:t>Predvidljive greške u mišljenju kod osoba sa psihičkim poremećajima</a:t>
            </a:r>
          </a:p>
          <a:p>
            <a:pPr lvl="0"/>
            <a:r>
              <a:rPr lang="hr-HR" dirty="0"/>
              <a:t>Identificirati </a:t>
            </a:r>
            <a:r>
              <a:rPr lang="hr-HR" dirty="0" err="1"/>
              <a:t>disfunkcionalne</a:t>
            </a:r>
            <a:r>
              <a:rPr lang="hr-HR" dirty="0"/>
              <a:t> misli, vrednovati ih </a:t>
            </a:r>
            <a:r>
              <a:rPr lang="en-US" dirty="0" err="1" smtClean="0"/>
              <a:t>i</a:t>
            </a:r>
            <a:r>
              <a:rPr lang="hr-HR" dirty="0" smtClean="0"/>
              <a:t> </a:t>
            </a:r>
            <a:r>
              <a:rPr lang="hr-HR" dirty="0"/>
              <a:t>promijeniti</a:t>
            </a:r>
          </a:p>
          <a:p>
            <a:pPr lvl="0"/>
            <a:r>
              <a:rPr lang="hr-HR" dirty="0"/>
              <a:t>Identifikacija automatskih misli je vještina koja se uči</a:t>
            </a:r>
          </a:p>
          <a:p>
            <a:pPr lvl="0"/>
            <a:r>
              <a:rPr lang="hr-HR" dirty="0"/>
              <a:t>Ljudi su češće svjesni emocionalnih reakcija, nego automatskih misli</a:t>
            </a:r>
          </a:p>
          <a:p>
            <a:pPr lvl="0"/>
            <a:r>
              <a:rPr lang="hr-HR" dirty="0"/>
              <a:t>Važno poučiti klijenta o kognitivnom </a:t>
            </a:r>
            <a:r>
              <a:rPr lang="hr-HR" dirty="0" smtClean="0"/>
              <a:t>modelu</a:t>
            </a:r>
            <a:endParaRPr lang="hr-H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83254"/>
          </a:xfrm>
        </p:spPr>
        <p:txBody>
          <a:bodyPr anchor="ctr"/>
          <a:lstStyle/>
          <a:p>
            <a:pPr algn="ctr"/>
            <a:r>
              <a:rPr lang="en-US" dirty="0" err="1" smtClean="0"/>
              <a:t>Hvala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pažnji</a:t>
            </a:r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Sadržaj</a:t>
            </a:r>
            <a:r>
              <a:rPr lang="en-US" dirty="0"/>
              <a:t> </a:t>
            </a:r>
            <a:r>
              <a:rPr lang="en-US" dirty="0" err="1"/>
              <a:t>predavanja</a:t>
            </a:r>
            <a:r>
              <a:rPr lang="en-US" dirty="0" smtClean="0"/>
              <a:t>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hr-HR" dirty="0" smtClean="0"/>
              <a:t>Uvod</a:t>
            </a:r>
            <a:endParaRPr lang="hr-HR" dirty="0"/>
          </a:p>
          <a:p>
            <a:pPr lvl="0"/>
            <a:r>
              <a:rPr lang="hr-HR" dirty="0" smtClean="0"/>
              <a:t>Karakteristike automatskih misli</a:t>
            </a:r>
            <a:endParaRPr lang="hr-HR" dirty="0"/>
          </a:p>
          <a:p>
            <a:pPr lvl="0"/>
            <a:r>
              <a:rPr lang="hr-HR" dirty="0" smtClean="0"/>
              <a:t>Tehnike za identificiranje </a:t>
            </a:r>
            <a:r>
              <a:rPr lang="hr-HR" dirty="0" err="1" smtClean="0"/>
              <a:t>klijentovih</a:t>
            </a:r>
            <a:r>
              <a:rPr lang="hr-HR" dirty="0" smtClean="0"/>
              <a:t> automatskih misli</a:t>
            </a:r>
            <a:endParaRPr lang="hr-HR" dirty="0"/>
          </a:p>
          <a:p>
            <a:pPr lvl="0"/>
            <a:r>
              <a:rPr lang="hr-HR" dirty="0" smtClean="0"/>
              <a:t>Objašnjavanje automatskih misli klijentu</a:t>
            </a:r>
            <a:endParaRPr lang="hr-HR" dirty="0"/>
          </a:p>
          <a:p>
            <a:pPr lvl="0"/>
            <a:r>
              <a:rPr lang="hr-HR" dirty="0" smtClean="0"/>
              <a:t>Razlika između automatskih misli </a:t>
            </a:r>
            <a:r>
              <a:rPr lang="en-US" dirty="0" err="1" smtClean="0"/>
              <a:t>i</a:t>
            </a:r>
            <a:r>
              <a:rPr lang="hr-HR" dirty="0" smtClean="0"/>
              <a:t> interpretacija</a:t>
            </a:r>
            <a:endParaRPr lang="hr-HR" dirty="0"/>
          </a:p>
          <a:p>
            <a:pPr lvl="0"/>
            <a:r>
              <a:rPr lang="hr-HR" dirty="0" smtClean="0"/>
              <a:t>Podučavanje klijenta kako identificirati vlastite automatske misli</a:t>
            </a:r>
            <a:endParaRPr lang="hr-HR" dirty="0"/>
          </a:p>
          <a:p>
            <a:pPr lvl="0"/>
            <a:r>
              <a:rPr lang="en-US" dirty="0"/>
              <a:t>Z</a:t>
            </a:r>
            <a:r>
              <a:rPr lang="hr-HR" dirty="0" err="1" smtClean="0"/>
              <a:t>aključak</a:t>
            </a:r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Uvod</a:t>
            </a:r>
            <a:r>
              <a:rPr lang="en-US" dirty="0" smtClean="0"/>
              <a:t>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dirty="0" smtClean="0"/>
              <a:t>Interpretacija situacije utječe na emocije, ponašanje </a:t>
            </a:r>
            <a:r>
              <a:rPr lang="en-US" dirty="0" err="1" smtClean="0"/>
              <a:t>i</a:t>
            </a:r>
            <a:r>
              <a:rPr lang="hr-HR" dirty="0" smtClean="0"/>
              <a:t> fiziološke reakcije</a:t>
            </a:r>
            <a:endParaRPr lang="hr-HR" dirty="0"/>
          </a:p>
          <a:p>
            <a:pPr lvl="0"/>
            <a:r>
              <a:rPr lang="hr-HR" dirty="0" smtClean="0"/>
              <a:t>Ljudi s psihičkim poremećajima često imaju pristrane automatske misli</a:t>
            </a:r>
            <a:endParaRPr lang="hr-HR" dirty="0"/>
          </a:p>
          <a:p>
            <a:pPr lvl="0"/>
            <a:r>
              <a:rPr lang="hr-HR" dirty="0" smtClean="0"/>
              <a:t>Kritičko ispitivanje misli </a:t>
            </a:r>
            <a:r>
              <a:rPr lang="en-US" dirty="0" err="1" smtClean="0"/>
              <a:t>i</a:t>
            </a:r>
            <a:r>
              <a:rPr lang="hr-HR" dirty="0" smtClean="0"/>
              <a:t> mijenjanje pogrešaka u mišljenju dovodi do toga da se ljudi osjećaju bolje</a:t>
            </a:r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7772400" cy="1140736"/>
          </a:xfrm>
        </p:spPr>
        <p:txBody>
          <a:bodyPr>
            <a:normAutofit fontScale="90000"/>
          </a:bodyPr>
          <a:lstStyle/>
          <a:p>
            <a:r>
              <a:rPr lang="hr-HR" dirty="0"/>
              <a:t>Karakteristike automatskih misli</a:t>
            </a:r>
            <a:r>
              <a:rPr lang="hr-HR" dirty="0" smtClean="0"/>
              <a:t>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hr-HR" dirty="0"/>
              <a:t>Automatske misli su tijek mišljenja koji istodobno postoji uz </a:t>
            </a:r>
            <a:r>
              <a:rPr lang="hr-HR" dirty="0" err="1"/>
              <a:t>manifestniji</a:t>
            </a:r>
            <a:r>
              <a:rPr lang="hr-HR" dirty="0"/>
              <a:t> tijek misli (</a:t>
            </a:r>
            <a:r>
              <a:rPr lang="hr-HR" dirty="0" err="1"/>
              <a:t>Beck</a:t>
            </a:r>
            <a:r>
              <a:rPr lang="hr-HR" dirty="0"/>
              <a:t>, 1964).</a:t>
            </a:r>
          </a:p>
          <a:p>
            <a:pPr lvl="0"/>
            <a:r>
              <a:rPr lang="hr-HR" dirty="0"/>
              <a:t>Prisutne su kod svih ljudi</a:t>
            </a:r>
          </a:p>
          <a:p>
            <a:pPr lvl="0"/>
            <a:r>
              <a:rPr lang="hr-HR" dirty="0"/>
              <a:t>Ljudi koji nemaju psihičke teškoće odmah ih provjeravaju </a:t>
            </a:r>
            <a:r>
              <a:rPr lang="en-US" dirty="0" err="1" smtClean="0"/>
              <a:t>i</a:t>
            </a:r>
            <a:r>
              <a:rPr lang="hr-HR" dirty="0" smtClean="0"/>
              <a:t> </a:t>
            </a:r>
            <a:r>
              <a:rPr lang="hr-HR" dirty="0"/>
              <a:t>propituju</a:t>
            </a:r>
          </a:p>
          <a:p>
            <a:pPr lvl="0"/>
            <a:r>
              <a:rPr lang="hr-HR" dirty="0"/>
              <a:t>Ako se identificiraju bazična vjerovanja, pojava automatskih misli postaje predvidljiva</a:t>
            </a:r>
          </a:p>
          <a:p>
            <a:pPr lvl="0"/>
            <a:r>
              <a:rPr lang="hr-HR" dirty="0"/>
              <a:t>Automatske misli su kratke te je osoba češće svjesna emocija koje one </a:t>
            </a:r>
            <a:r>
              <a:rPr lang="hr-HR" dirty="0" smtClean="0"/>
              <a:t>izazivaju</a:t>
            </a:r>
            <a:endParaRPr lang="hr-H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7772400" cy="1140736"/>
          </a:xfrm>
        </p:spPr>
        <p:txBody>
          <a:bodyPr>
            <a:normAutofit fontScale="90000"/>
          </a:bodyPr>
          <a:lstStyle/>
          <a:p>
            <a:r>
              <a:rPr lang="hr-HR" dirty="0"/>
              <a:t>Karakteristike automatskih misli</a:t>
            </a:r>
            <a:r>
              <a:rPr lang="hr-HR" dirty="0" smtClean="0"/>
              <a:t>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dirty="0"/>
              <a:t>Često su u stenografskoj formi</a:t>
            </a:r>
          </a:p>
          <a:p>
            <a:pPr lvl="0"/>
            <a:r>
              <a:rPr lang="hr-HR" dirty="0"/>
              <a:t>Mogu biti verbalne ili vizualne, a ponekad se obje forme javljaju istovremeno</a:t>
            </a:r>
          </a:p>
          <a:p>
            <a:pPr lvl="0"/>
            <a:r>
              <a:rPr lang="hr-HR" dirty="0"/>
              <a:t>Mogu se vrednovati u odnosu na njihovu valjanost </a:t>
            </a:r>
            <a:r>
              <a:rPr lang="en-US" dirty="0" err="1" smtClean="0"/>
              <a:t>i</a:t>
            </a:r>
            <a:r>
              <a:rPr lang="hr-HR" dirty="0" smtClean="0"/>
              <a:t> </a:t>
            </a:r>
            <a:r>
              <a:rPr lang="hr-HR" dirty="0"/>
              <a:t>korisnost</a:t>
            </a:r>
          </a:p>
          <a:p>
            <a:pPr lvl="0"/>
            <a:r>
              <a:rPr lang="hr-HR" dirty="0"/>
              <a:t>Adaptivnim odgovaranjem na automatske misli postiže se pozitivan pomak u </a:t>
            </a:r>
            <a:r>
              <a:rPr lang="hr-HR" dirty="0" smtClean="0"/>
              <a:t>emocijama</a:t>
            </a:r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7772400" cy="1140736"/>
          </a:xfrm>
        </p:spPr>
        <p:txBody>
          <a:bodyPr>
            <a:normAutofit fontScale="90000"/>
          </a:bodyPr>
          <a:lstStyle/>
          <a:p>
            <a:r>
              <a:rPr lang="hr-HR" dirty="0"/>
              <a:t>Objašnjavanje automatskih misli klijentima</a:t>
            </a:r>
            <a:r>
              <a:rPr lang="hr-HR" dirty="0" smtClean="0"/>
              <a:t>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Treba </a:t>
            </a:r>
            <a:r>
              <a:rPr lang="hr-HR" dirty="0"/>
              <a:t>se služiti </a:t>
            </a:r>
            <a:r>
              <a:rPr lang="hr-HR" dirty="0" err="1"/>
              <a:t>klijentovim</a:t>
            </a:r>
            <a:r>
              <a:rPr lang="hr-HR" dirty="0"/>
              <a:t> primjerima</a:t>
            </a:r>
          </a:p>
          <a:p>
            <a:pPr lvl="0"/>
            <a:r>
              <a:rPr lang="hr-HR" dirty="0"/>
              <a:t>Važno objasniti što su automatske misli, kako ih identificirati </a:t>
            </a:r>
            <a:r>
              <a:rPr lang="en-US" dirty="0" err="1" smtClean="0"/>
              <a:t>i</a:t>
            </a:r>
            <a:r>
              <a:rPr lang="hr-HR" dirty="0" smtClean="0"/>
              <a:t> </a:t>
            </a:r>
            <a:r>
              <a:rPr lang="hr-HR" dirty="0"/>
              <a:t>kako adaptivno odgovoriti na njih</a:t>
            </a:r>
          </a:p>
          <a:p>
            <a:pPr lvl="0"/>
            <a:r>
              <a:rPr lang="hr-HR" dirty="0"/>
              <a:t>Objašnjavati kognitivni model sve dok nismo sigurni </a:t>
            </a:r>
            <a:r>
              <a:rPr lang="hr-HR" dirty="0" smtClean="0"/>
              <a:t>da</a:t>
            </a:r>
            <a:r>
              <a:rPr lang="en-US" dirty="0" smtClean="0"/>
              <a:t> </a:t>
            </a:r>
            <a:r>
              <a:rPr lang="hr-HR" dirty="0" smtClean="0"/>
              <a:t>ga </a:t>
            </a:r>
            <a:r>
              <a:rPr lang="hr-HR" dirty="0"/>
              <a:t>klijent razumije</a:t>
            </a:r>
          </a:p>
          <a:p>
            <a:pPr lvl="0"/>
            <a:r>
              <a:rPr lang="hr-HR" dirty="0"/>
              <a:t>Poticati klijenta da zapisuje </a:t>
            </a:r>
            <a:r>
              <a:rPr lang="hr-HR" dirty="0" err="1"/>
              <a:t>najbitnije</a:t>
            </a:r>
            <a:r>
              <a:rPr lang="hr-HR" dirty="0"/>
              <a:t> informacije</a:t>
            </a:r>
          </a:p>
          <a:p>
            <a:pPr lvl="0"/>
            <a:r>
              <a:rPr lang="hr-HR" dirty="0"/>
              <a:t>Na kraju seanse obavezno provjeriti razumije li kognitivni model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Koraci u terapiji</a:t>
            </a:r>
            <a:r>
              <a:rPr lang="hr-HR" dirty="0" smtClean="0"/>
              <a:t>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dirty="0"/>
              <a:t>Identificirati automatske misli</a:t>
            </a:r>
          </a:p>
          <a:p>
            <a:pPr lvl="0"/>
            <a:r>
              <a:rPr lang="hr-HR" dirty="0"/>
              <a:t>Vrednovati </a:t>
            </a:r>
            <a:r>
              <a:rPr lang="en-US" dirty="0" err="1" smtClean="0"/>
              <a:t>i</a:t>
            </a:r>
            <a:r>
              <a:rPr lang="hr-HR" dirty="0" smtClean="0"/>
              <a:t> </a:t>
            </a:r>
            <a:r>
              <a:rPr lang="hr-HR" dirty="0"/>
              <a:t>odgovoriti na automatske misli</a:t>
            </a:r>
          </a:p>
          <a:p>
            <a:pPr lvl="0"/>
            <a:r>
              <a:rPr lang="hr-HR" dirty="0"/>
              <a:t>Rješavati problem ako je misao </a:t>
            </a:r>
            <a:r>
              <a:rPr lang="hr-HR" dirty="0" smtClean="0"/>
              <a:t>točna</a:t>
            </a:r>
            <a:endParaRPr lang="hr-H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Otkrivanje automatskih misli</a:t>
            </a:r>
            <a:r>
              <a:rPr lang="hr-HR" dirty="0" smtClean="0"/>
              <a:t>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dirty="0"/>
              <a:t>Vještina koja se uči</a:t>
            </a:r>
          </a:p>
          <a:p>
            <a:pPr lvl="0"/>
            <a:r>
              <a:rPr lang="hr-HR" dirty="0"/>
              <a:t>Dva načina identificiranja automatskih misli:</a:t>
            </a:r>
          </a:p>
          <a:p>
            <a:pPr marL="971550" lvl="1" indent="-514350">
              <a:buClr>
                <a:schemeClr val="tx1"/>
              </a:buClr>
              <a:buFont typeface="+mj-lt"/>
              <a:buAutoNum type="arabicPeriod"/>
            </a:pPr>
            <a:r>
              <a:rPr lang="hr-HR" dirty="0" smtClean="0"/>
              <a:t>Identifikacija </a:t>
            </a:r>
            <a:r>
              <a:rPr lang="hr-HR" dirty="0"/>
              <a:t>automatskih misli koje klijent ima na seansi</a:t>
            </a:r>
          </a:p>
          <a:p>
            <a:pPr marL="971550" lvl="1" indent="-514350">
              <a:buClr>
                <a:schemeClr val="tx1"/>
              </a:buClr>
              <a:buFont typeface="+mj-lt"/>
              <a:buAutoNum type="arabicPeriod"/>
            </a:pPr>
            <a:r>
              <a:rPr lang="hr-HR" dirty="0" smtClean="0"/>
              <a:t>Otkrivanje </a:t>
            </a:r>
            <a:r>
              <a:rPr lang="hr-HR" dirty="0"/>
              <a:t>automatskih misli koje je klijent imao u situacijama između seansi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7772400" cy="1140736"/>
          </a:xfrm>
        </p:spPr>
        <p:txBody>
          <a:bodyPr>
            <a:normAutofit fontScale="90000"/>
          </a:bodyPr>
          <a:lstStyle/>
          <a:p>
            <a:r>
              <a:rPr lang="hr-HR" dirty="0"/>
              <a:t>Otkrivanje automatskih misli na seansi</a:t>
            </a:r>
            <a:r>
              <a:rPr lang="hr-HR" dirty="0" smtClean="0"/>
              <a:t>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dirty="0"/>
              <a:t>Promjena raspoloženja na seansi je mogućnost za identifikaciju automatskih misli</a:t>
            </a:r>
          </a:p>
          <a:p>
            <a:pPr lvl="0"/>
            <a:r>
              <a:rPr lang="hr-HR" dirty="0"/>
              <a:t>Važno pratiti verbalne </a:t>
            </a:r>
            <a:r>
              <a:rPr lang="en-US" dirty="0" err="1" smtClean="0"/>
              <a:t>i</a:t>
            </a:r>
            <a:r>
              <a:rPr lang="hr-HR" dirty="0" smtClean="0"/>
              <a:t> </a:t>
            </a:r>
            <a:r>
              <a:rPr lang="hr-HR" dirty="0"/>
              <a:t>neverbalne znakove klijenta</a:t>
            </a:r>
          </a:p>
          <a:p>
            <a:pPr lvl="0"/>
            <a:r>
              <a:rPr lang="hr-HR" dirty="0"/>
              <a:t>Odmah klijent može propitati valjanost </a:t>
            </a:r>
            <a:r>
              <a:rPr lang="en-US" dirty="0" err="1" smtClean="0"/>
              <a:t>i</a:t>
            </a:r>
            <a:r>
              <a:rPr lang="hr-HR" dirty="0" smtClean="0"/>
              <a:t> </a:t>
            </a:r>
            <a:r>
              <a:rPr lang="hr-HR" dirty="0"/>
              <a:t>korisnost automatskih misli</a:t>
            </a:r>
          </a:p>
          <a:p>
            <a:pPr lvl="0"/>
            <a:r>
              <a:rPr lang="hr-HR" dirty="0"/>
              <a:t>Ključno pitanje: “Što vam je upravo sada prošlo kroz glavu</a:t>
            </a:r>
            <a:r>
              <a:rPr lang="hr-HR" dirty="0" smtClean="0"/>
              <a:t>?”</a:t>
            </a:r>
            <a:endParaRPr lang="hr-H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22</TotalTime>
  <Words>692</Words>
  <Application>Microsoft Office PowerPoint</Application>
  <PresentationFormat>On-screen Show (4:3)</PresentationFormat>
  <Paragraphs>90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Metro</vt:lpstr>
      <vt:lpstr>IDENTIFICIRANJE AUTOMATSKIH MISLI</vt:lpstr>
      <vt:lpstr>Sadržaj predavanja:</vt:lpstr>
      <vt:lpstr>Uvod:</vt:lpstr>
      <vt:lpstr>Karakteristike automatskih misli:</vt:lpstr>
      <vt:lpstr>Karakteristike automatskih misli:</vt:lpstr>
      <vt:lpstr>Objašnjavanje automatskih misli klijentima:</vt:lpstr>
      <vt:lpstr>Koraci u terapiji:</vt:lpstr>
      <vt:lpstr>Otkrivanje automatskih misli:</vt:lpstr>
      <vt:lpstr>Otkrivanje automatskih misli na seansi:</vt:lpstr>
      <vt:lpstr>Identificiranje automatskih misli u specifičnim situacijama:</vt:lpstr>
      <vt:lpstr>Identificiranje dodatnih automatskih misli:</vt:lpstr>
      <vt:lpstr>Dodatna pitanja za otkrivanje automatskih misli:</vt:lpstr>
      <vt:lpstr>Identificiranje problematične situacije:</vt:lpstr>
      <vt:lpstr>Razlika između automatskih misli i interpretacija:</vt:lpstr>
      <vt:lpstr>Razlika između korisnih i manje korisnih automatskih misli:</vt:lpstr>
      <vt:lpstr>Mijenjanje misli koje su iznesene u telegrafskom obliku ili u obliku pitanja:</vt:lpstr>
      <vt:lpstr>Podučavanje klijenta identifikaciji automatskih misli:</vt:lpstr>
      <vt:lpstr>Zaključak:</vt:lpstr>
      <vt:lpstr>Hvala na pažnji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IDENTIFICIRANJE AUTOMATSKIH MISLI</dc:title>
  <dc:creator>Durandal</dc:creator>
  <cp:lastModifiedBy>Durandal</cp:lastModifiedBy>
  <cp:revision>5</cp:revision>
  <dcterms:created xsi:type="dcterms:W3CDTF">2020-01-30T22:03:08Z</dcterms:created>
  <dcterms:modified xsi:type="dcterms:W3CDTF">2020-01-30T22:25:42Z</dcterms:modified>
</cp:coreProperties>
</file>