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314" autoAdjust="0"/>
  </p:normalViewPr>
  <p:slideViewPr>
    <p:cSldViewPr>
      <p:cViewPr varScale="1">
        <p:scale>
          <a:sx n="106" d="100"/>
          <a:sy n="106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785691-D97B-4F8C-91C0-6127A4C36F0D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F1D6B65-1D99-4C8C-AB73-D829E6A70C9B}">
      <dgm:prSet phldrT="[Tekst]" phldr="1"/>
      <dgm:spPr/>
      <dgm:t>
        <a:bodyPr/>
        <a:lstStyle/>
        <a:p>
          <a:endParaRPr lang="hr-HR"/>
        </a:p>
      </dgm:t>
    </dgm:pt>
    <dgm:pt modelId="{4BFA36B1-A2E3-4257-867A-6B194194D2B9}" type="parTrans" cxnId="{52890FEB-050B-4AA9-9A32-B639A7148B88}">
      <dgm:prSet/>
      <dgm:spPr/>
      <dgm:t>
        <a:bodyPr/>
        <a:lstStyle/>
        <a:p>
          <a:endParaRPr lang="hr-HR"/>
        </a:p>
      </dgm:t>
    </dgm:pt>
    <dgm:pt modelId="{E61ABE71-29B1-4D8E-B864-B21593E3A645}" type="sibTrans" cxnId="{52890FEB-050B-4AA9-9A32-B639A7148B88}">
      <dgm:prSet/>
      <dgm:spPr/>
      <dgm:t>
        <a:bodyPr/>
        <a:lstStyle/>
        <a:p>
          <a:endParaRPr lang="hr-HR"/>
        </a:p>
      </dgm:t>
    </dgm:pt>
    <dgm:pt modelId="{81C4245D-6B2F-49E6-B878-B43746345BF7}">
      <dgm:prSet phldrT="[Tekst]"/>
      <dgm:spPr/>
      <dgm:t>
        <a:bodyPr/>
        <a:lstStyle/>
        <a:p>
          <a:r>
            <a:rPr lang="hr-HR" dirty="0" smtClean="0"/>
            <a:t>Kratke, uznemirujuće</a:t>
          </a:r>
          <a:endParaRPr lang="hr-HR" dirty="0"/>
        </a:p>
      </dgm:t>
    </dgm:pt>
    <dgm:pt modelId="{4059C56A-887A-4E00-9FED-8DA5AC9F0FE5}" type="parTrans" cxnId="{0DF06D7A-10CE-4722-84B6-7A944953F197}">
      <dgm:prSet/>
      <dgm:spPr/>
      <dgm:t>
        <a:bodyPr/>
        <a:lstStyle/>
        <a:p>
          <a:endParaRPr lang="hr-HR"/>
        </a:p>
      </dgm:t>
    </dgm:pt>
    <dgm:pt modelId="{193004F3-7B8D-4F18-8A67-91FB65250F07}" type="sibTrans" cxnId="{0DF06D7A-10CE-4722-84B6-7A944953F197}">
      <dgm:prSet/>
      <dgm:spPr/>
      <dgm:t>
        <a:bodyPr/>
        <a:lstStyle/>
        <a:p>
          <a:endParaRPr lang="hr-HR"/>
        </a:p>
      </dgm:t>
    </dgm:pt>
    <dgm:pt modelId="{49E6AEAF-7D09-469A-86A6-B0A27FB919CA}">
      <dgm:prSet phldrT="[Tekst]" phldr="1"/>
      <dgm:spPr/>
      <dgm:t>
        <a:bodyPr/>
        <a:lstStyle/>
        <a:p>
          <a:endParaRPr lang="hr-HR"/>
        </a:p>
      </dgm:t>
    </dgm:pt>
    <dgm:pt modelId="{2CC2C646-44AC-4D90-AD9D-A74FF5BF0BC6}" type="parTrans" cxnId="{70677017-79C7-4227-8695-91A39CDA61F1}">
      <dgm:prSet/>
      <dgm:spPr/>
      <dgm:t>
        <a:bodyPr/>
        <a:lstStyle/>
        <a:p>
          <a:endParaRPr lang="hr-HR"/>
        </a:p>
      </dgm:t>
    </dgm:pt>
    <dgm:pt modelId="{35323D48-FEFE-442C-8952-8A5FC121D29B}" type="sibTrans" cxnId="{70677017-79C7-4227-8695-91A39CDA61F1}">
      <dgm:prSet/>
      <dgm:spPr/>
      <dgm:t>
        <a:bodyPr/>
        <a:lstStyle/>
        <a:p>
          <a:endParaRPr lang="hr-HR"/>
        </a:p>
      </dgm:t>
    </dgm:pt>
    <dgm:pt modelId="{0EF416B6-8292-49AD-91E1-365C38CB75FC}">
      <dgm:prSet phldrT="[Tekst]"/>
      <dgm:spPr/>
      <dgm:t>
        <a:bodyPr/>
        <a:lstStyle/>
        <a:p>
          <a:r>
            <a:rPr lang="hr-HR" dirty="0" smtClean="0"/>
            <a:t>Brzo potiskivanje iz svijesti</a:t>
          </a:r>
          <a:endParaRPr lang="hr-HR" dirty="0"/>
        </a:p>
      </dgm:t>
    </dgm:pt>
    <dgm:pt modelId="{217C60E9-E536-4CD7-951E-237DD668378D}" type="parTrans" cxnId="{E9BF031E-73E7-412C-BAF3-60C5D57BB837}">
      <dgm:prSet/>
      <dgm:spPr/>
      <dgm:t>
        <a:bodyPr/>
        <a:lstStyle/>
        <a:p>
          <a:endParaRPr lang="hr-HR"/>
        </a:p>
      </dgm:t>
    </dgm:pt>
    <dgm:pt modelId="{8B2AC0F8-88E7-4814-82C6-5D4D16860C72}" type="sibTrans" cxnId="{E9BF031E-73E7-412C-BAF3-60C5D57BB837}">
      <dgm:prSet/>
      <dgm:spPr/>
      <dgm:t>
        <a:bodyPr/>
        <a:lstStyle/>
        <a:p>
          <a:endParaRPr lang="hr-HR"/>
        </a:p>
      </dgm:t>
    </dgm:pt>
    <dgm:pt modelId="{5425D955-0A74-4A0B-B7B5-8A74F88E276A}">
      <dgm:prSet phldrT="[Tekst]" phldr="1"/>
      <dgm:spPr/>
      <dgm:t>
        <a:bodyPr/>
        <a:lstStyle/>
        <a:p>
          <a:endParaRPr lang="hr-HR"/>
        </a:p>
      </dgm:t>
    </dgm:pt>
    <dgm:pt modelId="{C1B4AB2E-2021-4D71-82D4-391873D3335C}" type="parTrans" cxnId="{4E72390E-E595-4EC0-9EDD-E791A09913AC}">
      <dgm:prSet/>
      <dgm:spPr/>
      <dgm:t>
        <a:bodyPr/>
        <a:lstStyle/>
        <a:p>
          <a:endParaRPr lang="hr-HR"/>
        </a:p>
      </dgm:t>
    </dgm:pt>
    <dgm:pt modelId="{97BBEF30-C1E0-4494-B539-97B28F5C5FD5}" type="sibTrans" cxnId="{4E72390E-E595-4EC0-9EDD-E791A09913AC}">
      <dgm:prSet/>
      <dgm:spPr/>
      <dgm:t>
        <a:bodyPr/>
        <a:lstStyle/>
        <a:p>
          <a:endParaRPr lang="hr-HR"/>
        </a:p>
      </dgm:t>
    </dgm:pt>
    <dgm:pt modelId="{EBB2A5D6-E91C-4C95-A181-82CC33C0C070}">
      <dgm:prSet phldrT="[Tekst]"/>
      <dgm:spPr/>
      <dgm:t>
        <a:bodyPr/>
        <a:lstStyle/>
        <a:p>
          <a:r>
            <a:rPr lang="hr-HR" dirty="0" smtClean="0"/>
            <a:t>Održavanje neugode</a:t>
          </a:r>
          <a:endParaRPr lang="hr-HR" dirty="0"/>
        </a:p>
      </dgm:t>
    </dgm:pt>
    <dgm:pt modelId="{73590D1C-B70A-4734-B976-ACF737E1EE50}" type="parTrans" cxnId="{2F7BBBA2-2EF5-4B60-A66E-EE4F1FFFF908}">
      <dgm:prSet/>
      <dgm:spPr/>
      <dgm:t>
        <a:bodyPr/>
        <a:lstStyle/>
        <a:p>
          <a:endParaRPr lang="hr-HR"/>
        </a:p>
      </dgm:t>
    </dgm:pt>
    <dgm:pt modelId="{19EF1563-A3E8-437E-B394-2A57F28B0642}" type="sibTrans" cxnId="{2F7BBBA2-2EF5-4B60-A66E-EE4F1FFFF908}">
      <dgm:prSet/>
      <dgm:spPr/>
      <dgm:t>
        <a:bodyPr/>
        <a:lstStyle/>
        <a:p>
          <a:endParaRPr lang="hr-HR"/>
        </a:p>
      </dgm:t>
    </dgm:pt>
    <dgm:pt modelId="{0500AB05-4C84-45B8-8766-8A50AA8935B6}" type="pres">
      <dgm:prSet presAssocID="{D7785691-D97B-4F8C-91C0-6127A4C36F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DF12C55-613D-49D9-94A9-AD9FD2D632E5}" type="pres">
      <dgm:prSet presAssocID="{9F1D6B65-1D99-4C8C-AB73-D829E6A70C9B}" presName="compositeNode" presStyleCnt="0">
        <dgm:presLayoutVars>
          <dgm:bulletEnabled val="1"/>
        </dgm:presLayoutVars>
      </dgm:prSet>
      <dgm:spPr/>
    </dgm:pt>
    <dgm:pt modelId="{4953E633-DF40-49AD-8293-F13027936DEA}" type="pres">
      <dgm:prSet presAssocID="{9F1D6B65-1D99-4C8C-AB73-D829E6A70C9B}" presName="bgRect" presStyleLbl="node1" presStyleIdx="0" presStyleCnt="3" custScaleY="60230"/>
      <dgm:spPr/>
      <dgm:t>
        <a:bodyPr/>
        <a:lstStyle/>
        <a:p>
          <a:endParaRPr lang="hr-HR"/>
        </a:p>
      </dgm:t>
    </dgm:pt>
    <dgm:pt modelId="{6893086F-FB12-44FC-AF39-DBC43D6BE7D4}" type="pres">
      <dgm:prSet presAssocID="{9F1D6B65-1D99-4C8C-AB73-D829E6A70C9B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D608B46-78F3-43D9-BFF5-9754EEA1BEDA}" type="pres">
      <dgm:prSet presAssocID="{9F1D6B65-1D99-4C8C-AB73-D829E6A70C9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F6BB858-1214-43A6-8126-C3E2ED7E7E3A}" type="pres">
      <dgm:prSet presAssocID="{E61ABE71-29B1-4D8E-B864-B21593E3A645}" presName="hSp" presStyleCnt="0"/>
      <dgm:spPr/>
    </dgm:pt>
    <dgm:pt modelId="{A28ECBA7-038F-4FB7-BB82-8F604DD70CCB}" type="pres">
      <dgm:prSet presAssocID="{E61ABE71-29B1-4D8E-B864-B21593E3A645}" presName="vProcSp" presStyleCnt="0"/>
      <dgm:spPr/>
    </dgm:pt>
    <dgm:pt modelId="{280237B9-12F5-4638-81F8-D01CD7D5D4E9}" type="pres">
      <dgm:prSet presAssocID="{E61ABE71-29B1-4D8E-B864-B21593E3A645}" presName="vSp1" presStyleCnt="0"/>
      <dgm:spPr/>
    </dgm:pt>
    <dgm:pt modelId="{149DC951-739A-4283-AD3F-499CBC9A7627}" type="pres">
      <dgm:prSet presAssocID="{E61ABE71-29B1-4D8E-B864-B21593E3A645}" presName="simulatedConn" presStyleLbl="solidFgAcc1" presStyleIdx="0" presStyleCnt="2" custLinFactY="-200000" custLinFactNeighborX="-14819" custLinFactNeighborY="-215781"/>
      <dgm:spPr/>
    </dgm:pt>
    <dgm:pt modelId="{7C64B1F3-9BCC-4A63-98DF-B498030DC1B5}" type="pres">
      <dgm:prSet presAssocID="{E61ABE71-29B1-4D8E-B864-B21593E3A645}" presName="vSp2" presStyleCnt="0"/>
      <dgm:spPr/>
    </dgm:pt>
    <dgm:pt modelId="{19CEE840-4A7D-4CDB-A6AC-6F43253DBD6B}" type="pres">
      <dgm:prSet presAssocID="{E61ABE71-29B1-4D8E-B864-B21593E3A645}" presName="sibTrans" presStyleCnt="0"/>
      <dgm:spPr/>
    </dgm:pt>
    <dgm:pt modelId="{C5BAC32F-D429-4C0B-BCFA-EE7F2E620591}" type="pres">
      <dgm:prSet presAssocID="{49E6AEAF-7D09-469A-86A6-B0A27FB919CA}" presName="compositeNode" presStyleCnt="0">
        <dgm:presLayoutVars>
          <dgm:bulletEnabled val="1"/>
        </dgm:presLayoutVars>
      </dgm:prSet>
      <dgm:spPr/>
    </dgm:pt>
    <dgm:pt modelId="{3BC43EB8-E5B8-44B9-87EC-C15D2C37DBBA}" type="pres">
      <dgm:prSet presAssocID="{49E6AEAF-7D09-469A-86A6-B0A27FB919CA}" presName="bgRect" presStyleLbl="node1" presStyleIdx="1" presStyleCnt="3" custScaleY="60337" custLinFactNeighborX="1322" custLinFactNeighborY="-16"/>
      <dgm:spPr/>
      <dgm:t>
        <a:bodyPr/>
        <a:lstStyle/>
        <a:p>
          <a:endParaRPr lang="hr-HR"/>
        </a:p>
      </dgm:t>
    </dgm:pt>
    <dgm:pt modelId="{4D78D2D2-D27F-44AD-9428-0DCDC7DEF252}" type="pres">
      <dgm:prSet presAssocID="{49E6AEAF-7D09-469A-86A6-B0A27FB919CA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6EDDDB-AADD-4A69-ADBD-30EA52012EBA}" type="pres">
      <dgm:prSet presAssocID="{49E6AEAF-7D09-469A-86A6-B0A27FB919CA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FFA5DF5-5F11-42D7-A0AA-0D3C5CA0346A}" type="pres">
      <dgm:prSet presAssocID="{35323D48-FEFE-442C-8952-8A5FC121D29B}" presName="hSp" presStyleCnt="0"/>
      <dgm:spPr/>
    </dgm:pt>
    <dgm:pt modelId="{91712C3F-94C6-4F66-A6C1-9D4F778747DC}" type="pres">
      <dgm:prSet presAssocID="{35323D48-FEFE-442C-8952-8A5FC121D29B}" presName="vProcSp" presStyleCnt="0"/>
      <dgm:spPr/>
    </dgm:pt>
    <dgm:pt modelId="{C760151E-746A-48A2-9955-502F6E32B4EB}" type="pres">
      <dgm:prSet presAssocID="{35323D48-FEFE-442C-8952-8A5FC121D29B}" presName="vSp1" presStyleCnt="0"/>
      <dgm:spPr/>
    </dgm:pt>
    <dgm:pt modelId="{AD98AEBD-1E2A-448A-A75E-A8A8DFDE2B19}" type="pres">
      <dgm:prSet presAssocID="{35323D48-FEFE-442C-8952-8A5FC121D29B}" presName="simulatedConn" presStyleLbl="solidFgAcc1" presStyleIdx="1" presStyleCnt="2" custLinFactY="-200000" custLinFactNeighborX="-3611" custLinFactNeighborY="-215781"/>
      <dgm:spPr/>
    </dgm:pt>
    <dgm:pt modelId="{D9736E37-8C4D-42E6-AE1D-33D0BE713B3F}" type="pres">
      <dgm:prSet presAssocID="{35323D48-FEFE-442C-8952-8A5FC121D29B}" presName="vSp2" presStyleCnt="0"/>
      <dgm:spPr/>
    </dgm:pt>
    <dgm:pt modelId="{1D31C78B-1C21-4A57-B614-DE05DC14EF68}" type="pres">
      <dgm:prSet presAssocID="{35323D48-FEFE-442C-8952-8A5FC121D29B}" presName="sibTrans" presStyleCnt="0"/>
      <dgm:spPr/>
    </dgm:pt>
    <dgm:pt modelId="{E98A2638-4410-4F8E-9865-E17748A43A34}" type="pres">
      <dgm:prSet presAssocID="{5425D955-0A74-4A0B-B7B5-8A74F88E276A}" presName="compositeNode" presStyleCnt="0">
        <dgm:presLayoutVars>
          <dgm:bulletEnabled val="1"/>
        </dgm:presLayoutVars>
      </dgm:prSet>
      <dgm:spPr/>
    </dgm:pt>
    <dgm:pt modelId="{67945D75-C255-4D6A-9376-6BC3E76D2A31}" type="pres">
      <dgm:prSet presAssocID="{5425D955-0A74-4A0B-B7B5-8A74F88E276A}" presName="bgRect" presStyleLbl="node1" presStyleIdx="2" presStyleCnt="3" custScaleY="62019"/>
      <dgm:spPr/>
      <dgm:t>
        <a:bodyPr/>
        <a:lstStyle/>
        <a:p>
          <a:endParaRPr lang="hr-HR"/>
        </a:p>
      </dgm:t>
    </dgm:pt>
    <dgm:pt modelId="{4DB92072-06AB-4652-9D5A-6BE16005F139}" type="pres">
      <dgm:prSet presAssocID="{5425D955-0A74-4A0B-B7B5-8A74F88E276A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F5698DA-466D-464B-8C0E-C288811C197C}" type="pres">
      <dgm:prSet presAssocID="{5425D955-0A74-4A0B-B7B5-8A74F88E276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0677017-79C7-4227-8695-91A39CDA61F1}" srcId="{D7785691-D97B-4F8C-91C0-6127A4C36F0D}" destId="{49E6AEAF-7D09-469A-86A6-B0A27FB919CA}" srcOrd="1" destOrd="0" parTransId="{2CC2C646-44AC-4D90-AD9D-A74FF5BF0BC6}" sibTransId="{35323D48-FEFE-442C-8952-8A5FC121D29B}"/>
    <dgm:cxn modelId="{EB30DD10-DA7A-4EEB-AB40-C7EE5CF40D1D}" type="presOf" srcId="{9F1D6B65-1D99-4C8C-AB73-D829E6A70C9B}" destId="{4953E633-DF40-49AD-8293-F13027936DEA}" srcOrd="0" destOrd="0" presId="urn:microsoft.com/office/officeart/2005/8/layout/hProcess7"/>
    <dgm:cxn modelId="{2F7BBBA2-2EF5-4B60-A66E-EE4F1FFFF908}" srcId="{5425D955-0A74-4A0B-B7B5-8A74F88E276A}" destId="{EBB2A5D6-E91C-4C95-A181-82CC33C0C070}" srcOrd="0" destOrd="0" parTransId="{73590D1C-B70A-4734-B976-ACF737E1EE50}" sibTransId="{19EF1563-A3E8-437E-B394-2A57F28B0642}"/>
    <dgm:cxn modelId="{52890FEB-050B-4AA9-9A32-B639A7148B88}" srcId="{D7785691-D97B-4F8C-91C0-6127A4C36F0D}" destId="{9F1D6B65-1D99-4C8C-AB73-D829E6A70C9B}" srcOrd="0" destOrd="0" parTransId="{4BFA36B1-A2E3-4257-867A-6B194194D2B9}" sibTransId="{E61ABE71-29B1-4D8E-B864-B21593E3A645}"/>
    <dgm:cxn modelId="{53067A13-0A8D-4A4D-B2BB-EBE169B4FA46}" type="presOf" srcId="{49E6AEAF-7D09-469A-86A6-B0A27FB919CA}" destId="{3BC43EB8-E5B8-44B9-87EC-C15D2C37DBBA}" srcOrd="0" destOrd="0" presId="urn:microsoft.com/office/officeart/2005/8/layout/hProcess7"/>
    <dgm:cxn modelId="{5C6FE340-C600-4A60-B4CA-767B69C99DCA}" type="presOf" srcId="{9F1D6B65-1D99-4C8C-AB73-D829E6A70C9B}" destId="{6893086F-FB12-44FC-AF39-DBC43D6BE7D4}" srcOrd="1" destOrd="0" presId="urn:microsoft.com/office/officeart/2005/8/layout/hProcess7"/>
    <dgm:cxn modelId="{4E72390E-E595-4EC0-9EDD-E791A09913AC}" srcId="{D7785691-D97B-4F8C-91C0-6127A4C36F0D}" destId="{5425D955-0A74-4A0B-B7B5-8A74F88E276A}" srcOrd="2" destOrd="0" parTransId="{C1B4AB2E-2021-4D71-82D4-391873D3335C}" sibTransId="{97BBEF30-C1E0-4494-B539-97B28F5C5FD5}"/>
    <dgm:cxn modelId="{CF3034C3-6CAD-4C6F-9C3C-3BAF177B192C}" type="presOf" srcId="{5425D955-0A74-4A0B-B7B5-8A74F88E276A}" destId="{67945D75-C255-4D6A-9376-6BC3E76D2A31}" srcOrd="0" destOrd="0" presId="urn:microsoft.com/office/officeart/2005/8/layout/hProcess7"/>
    <dgm:cxn modelId="{1D37336F-5288-455D-8CF5-0435048FEAC1}" type="presOf" srcId="{EBB2A5D6-E91C-4C95-A181-82CC33C0C070}" destId="{1F5698DA-466D-464B-8C0E-C288811C197C}" srcOrd="0" destOrd="0" presId="urn:microsoft.com/office/officeart/2005/8/layout/hProcess7"/>
    <dgm:cxn modelId="{0DF06D7A-10CE-4722-84B6-7A944953F197}" srcId="{9F1D6B65-1D99-4C8C-AB73-D829E6A70C9B}" destId="{81C4245D-6B2F-49E6-B878-B43746345BF7}" srcOrd="0" destOrd="0" parTransId="{4059C56A-887A-4E00-9FED-8DA5AC9F0FE5}" sibTransId="{193004F3-7B8D-4F18-8A67-91FB65250F07}"/>
    <dgm:cxn modelId="{E9BF031E-73E7-412C-BAF3-60C5D57BB837}" srcId="{49E6AEAF-7D09-469A-86A6-B0A27FB919CA}" destId="{0EF416B6-8292-49AD-91E1-365C38CB75FC}" srcOrd="0" destOrd="0" parTransId="{217C60E9-E536-4CD7-951E-237DD668378D}" sibTransId="{8B2AC0F8-88E7-4814-82C6-5D4D16860C72}"/>
    <dgm:cxn modelId="{C420BE0E-8F5B-49D4-ABB9-A9F0DA47888A}" type="presOf" srcId="{81C4245D-6B2F-49E6-B878-B43746345BF7}" destId="{BD608B46-78F3-43D9-BFF5-9754EEA1BEDA}" srcOrd="0" destOrd="0" presId="urn:microsoft.com/office/officeart/2005/8/layout/hProcess7"/>
    <dgm:cxn modelId="{3460B2F7-C563-4E13-B5B1-B601A0A80A6F}" type="presOf" srcId="{D7785691-D97B-4F8C-91C0-6127A4C36F0D}" destId="{0500AB05-4C84-45B8-8766-8A50AA8935B6}" srcOrd="0" destOrd="0" presId="urn:microsoft.com/office/officeart/2005/8/layout/hProcess7"/>
    <dgm:cxn modelId="{45E581BC-6C03-4D69-BDF4-38AF10184589}" type="presOf" srcId="{49E6AEAF-7D09-469A-86A6-B0A27FB919CA}" destId="{4D78D2D2-D27F-44AD-9428-0DCDC7DEF252}" srcOrd="1" destOrd="0" presId="urn:microsoft.com/office/officeart/2005/8/layout/hProcess7"/>
    <dgm:cxn modelId="{7D529315-A79C-4DF5-BD67-A5755901D85C}" type="presOf" srcId="{5425D955-0A74-4A0B-B7B5-8A74F88E276A}" destId="{4DB92072-06AB-4652-9D5A-6BE16005F139}" srcOrd="1" destOrd="0" presId="urn:microsoft.com/office/officeart/2005/8/layout/hProcess7"/>
    <dgm:cxn modelId="{2FBB51B9-BDB4-44F3-8D68-30043F7366A8}" type="presOf" srcId="{0EF416B6-8292-49AD-91E1-365C38CB75FC}" destId="{BB6EDDDB-AADD-4A69-ADBD-30EA52012EBA}" srcOrd="0" destOrd="0" presId="urn:microsoft.com/office/officeart/2005/8/layout/hProcess7"/>
    <dgm:cxn modelId="{38B90D72-7E50-42B0-8764-021195B1DC4F}" type="presParOf" srcId="{0500AB05-4C84-45B8-8766-8A50AA8935B6}" destId="{5DF12C55-613D-49D9-94A9-AD9FD2D632E5}" srcOrd="0" destOrd="0" presId="urn:microsoft.com/office/officeart/2005/8/layout/hProcess7"/>
    <dgm:cxn modelId="{3829C047-4661-4320-A203-3EFC0DBF906B}" type="presParOf" srcId="{5DF12C55-613D-49D9-94A9-AD9FD2D632E5}" destId="{4953E633-DF40-49AD-8293-F13027936DEA}" srcOrd="0" destOrd="0" presId="urn:microsoft.com/office/officeart/2005/8/layout/hProcess7"/>
    <dgm:cxn modelId="{1F5FAA38-396F-45E4-BAB8-74AC7C0CB4B4}" type="presParOf" srcId="{5DF12C55-613D-49D9-94A9-AD9FD2D632E5}" destId="{6893086F-FB12-44FC-AF39-DBC43D6BE7D4}" srcOrd="1" destOrd="0" presId="urn:microsoft.com/office/officeart/2005/8/layout/hProcess7"/>
    <dgm:cxn modelId="{6BDF6860-B2E0-4317-A9ED-C301DA702DE2}" type="presParOf" srcId="{5DF12C55-613D-49D9-94A9-AD9FD2D632E5}" destId="{BD608B46-78F3-43D9-BFF5-9754EEA1BEDA}" srcOrd="2" destOrd="0" presId="urn:microsoft.com/office/officeart/2005/8/layout/hProcess7"/>
    <dgm:cxn modelId="{E612D912-0340-476F-A87A-CE9651B71C42}" type="presParOf" srcId="{0500AB05-4C84-45B8-8766-8A50AA8935B6}" destId="{AF6BB858-1214-43A6-8126-C3E2ED7E7E3A}" srcOrd="1" destOrd="0" presId="urn:microsoft.com/office/officeart/2005/8/layout/hProcess7"/>
    <dgm:cxn modelId="{536F5DDA-1BBD-4E17-89CA-378B68855C36}" type="presParOf" srcId="{0500AB05-4C84-45B8-8766-8A50AA8935B6}" destId="{A28ECBA7-038F-4FB7-BB82-8F604DD70CCB}" srcOrd="2" destOrd="0" presId="urn:microsoft.com/office/officeart/2005/8/layout/hProcess7"/>
    <dgm:cxn modelId="{205B89BC-B9A5-47C0-AE80-4E1EE269C4A5}" type="presParOf" srcId="{A28ECBA7-038F-4FB7-BB82-8F604DD70CCB}" destId="{280237B9-12F5-4638-81F8-D01CD7D5D4E9}" srcOrd="0" destOrd="0" presId="urn:microsoft.com/office/officeart/2005/8/layout/hProcess7"/>
    <dgm:cxn modelId="{DEC59AD5-6692-498A-B45F-CA795D572DA3}" type="presParOf" srcId="{A28ECBA7-038F-4FB7-BB82-8F604DD70CCB}" destId="{149DC951-739A-4283-AD3F-499CBC9A7627}" srcOrd="1" destOrd="0" presId="urn:microsoft.com/office/officeart/2005/8/layout/hProcess7"/>
    <dgm:cxn modelId="{365D6026-3A65-4181-AD01-61431CD0F199}" type="presParOf" srcId="{A28ECBA7-038F-4FB7-BB82-8F604DD70CCB}" destId="{7C64B1F3-9BCC-4A63-98DF-B498030DC1B5}" srcOrd="2" destOrd="0" presId="urn:microsoft.com/office/officeart/2005/8/layout/hProcess7"/>
    <dgm:cxn modelId="{0AA370FF-AE1F-49B5-8C03-D26CF00698B8}" type="presParOf" srcId="{0500AB05-4C84-45B8-8766-8A50AA8935B6}" destId="{19CEE840-4A7D-4CDB-A6AC-6F43253DBD6B}" srcOrd="3" destOrd="0" presId="urn:microsoft.com/office/officeart/2005/8/layout/hProcess7"/>
    <dgm:cxn modelId="{7991C730-3306-45A9-A6A8-4CF1F9AB43FD}" type="presParOf" srcId="{0500AB05-4C84-45B8-8766-8A50AA8935B6}" destId="{C5BAC32F-D429-4C0B-BCFA-EE7F2E620591}" srcOrd="4" destOrd="0" presId="urn:microsoft.com/office/officeart/2005/8/layout/hProcess7"/>
    <dgm:cxn modelId="{380AD774-72D0-48CE-BE57-890F198607CD}" type="presParOf" srcId="{C5BAC32F-D429-4C0B-BCFA-EE7F2E620591}" destId="{3BC43EB8-E5B8-44B9-87EC-C15D2C37DBBA}" srcOrd="0" destOrd="0" presId="urn:microsoft.com/office/officeart/2005/8/layout/hProcess7"/>
    <dgm:cxn modelId="{B721FBEB-22E9-4DB9-94B3-795CF726B6A4}" type="presParOf" srcId="{C5BAC32F-D429-4C0B-BCFA-EE7F2E620591}" destId="{4D78D2D2-D27F-44AD-9428-0DCDC7DEF252}" srcOrd="1" destOrd="0" presId="urn:microsoft.com/office/officeart/2005/8/layout/hProcess7"/>
    <dgm:cxn modelId="{41C4BF71-9EB0-4F25-8686-1DBA0117AE25}" type="presParOf" srcId="{C5BAC32F-D429-4C0B-BCFA-EE7F2E620591}" destId="{BB6EDDDB-AADD-4A69-ADBD-30EA52012EBA}" srcOrd="2" destOrd="0" presId="urn:microsoft.com/office/officeart/2005/8/layout/hProcess7"/>
    <dgm:cxn modelId="{FDD69E2D-2B90-4DF0-B74B-2B0DFAF1C5A7}" type="presParOf" srcId="{0500AB05-4C84-45B8-8766-8A50AA8935B6}" destId="{7FFA5DF5-5F11-42D7-A0AA-0D3C5CA0346A}" srcOrd="5" destOrd="0" presId="urn:microsoft.com/office/officeart/2005/8/layout/hProcess7"/>
    <dgm:cxn modelId="{A3BF41D2-FBDF-423E-8E78-041ADF30B004}" type="presParOf" srcId="{0500AB05-4C84-45B8-8766-8A50AA8935B6}" destId="{91712C3F-94C6-4F66-A6C1-9D4F778747DC}" srcOrd="6" destOrd="0" presId="urn:microsoft.com/office/officeart/2005/8/layout/hProcess7"/>
    <dgm:cxn modelId="{AB33C50F-1786-481F-9734-B6C1721F0963}" type="presParOf" srcId="{91712C3F-94C6-4F66-A6C1-9D4F778747DC}" destId="{C760151E-746A-48A2-9955-502F6E32B4EB}" srcOrd="0" destOrd="0" presId="urn:microsoft.com/office/officeart/2005/8/layout/hProcess7"/>
    <dgm:cxn modelId="{5D24F6E3-4ABF-461E-84D7-94FA5E839F2D}" type="presParOf" srcId="{91712C3F-94C6-4F66-A6C1-9D4F778747DC}" destId="{AD98AEBD-1E2A-448A-A75E-A8A8DFDE2B19}" srcOrd="1" destOrd="0" presId="urn:microsoft.com/office/officeart/2005/8/layout/hProcess7"/>
    <dgm:cxn modelId="{FDC15A67-E97A-44C9-A75B-DCA91FD9CA42}" type="presParOf" srcId="{91712C3F-94C6-4F66-A6C1-9D4F778747DC}" destId="{D9736E37-8C4D-42E6-AE1D-33D0BE713B3F}" srcOrd="2" destOrd="0" presId="urn:microsoft.com/office/officeart/2005/8/layout/hProcess7"/>
    <dgm:cxn modelId="{506DF7F8-D9F4-420A-BA75-645D8F3E2E63}" type="presParOf" srcId="{0500AB05-4C84-45B8-8766-8A50AA8935B6}" destId="{1D31C78B-1C21-4A57-B614-DE05DC14EF68}" srcOrd="7" destOrd="0" presId="urn:microsoft.com/office/officeart/2005/8/layout/hProcess7"/>
    <dgm:cxn modelId="{86DE9EC7-2B4A-4E50-8B09-EDDBB7A8AAB6}" type="presParOf" srcId="{0500AB05-4C84-45B8-8766-8A50AA8935B6}" destId="{E98A2638-4410-4F8E-9865-E17748A43A34}" srcOrd="8" destOrd="0" presId="urn:microsoft.com/office/officeart/2005/8/layout/hProcess7"/>
    <dgm:cxn modelId="{033CC36C-BE12-4C0F-AB6D-64B43F834AD6}" type="presParOf" srcId="{E98A2638-4410-4F8E-9865-E17748A43A34}" destId="{67945D75-C255-4D6A-9376-6BC3E76D2A31}" srcOrd="0" destOrd="0" presId="urn:microsoft.com/office/officeart/2005/8/layout/hProcess7"/>
    <dgm:cxn modelId="{5A50A148-06CE-494F-B7B5-89BC68EB5B29}" type="presParOf" srcId="{E98A2638-4410-4F8E-9865-E17748A43A34}" destId="{4DB92072-06AB-4652-9D5A-6BE16005F139}" srcOrd="1" destOrd="0" presId="urn:microsoft.com/office/officeart/2005/8/layout/hProcess7"/>
    <dgm:cxn modelId="{4FDF74B4-B61B-452A-9570-46E93D03F1FB}" type="presParOf" srcId="{E98A2638-4410-4F8E-9865-E17748A43A34}" destId="{1F5698DA-466D-464B-8C0E-C288811C197C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3E633-DF40-49AD-8293-F13027936DEA}">
      <dsp:nvSpPr>
        <dsp:cNvPr id="0" name=""/>
        <dsp:cNvSpPr/>
      </dsp:nvSpPr>
      <dsp:spPr>
        <a:xfrm>
          <a:off x="446" y="258"/>
          <a:ext cx="1923049" cy="99751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93345" bIns="0" numCol="1" spcCol="1270" anchor="t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100" kern="1200"/>
        </a:p>
      </dsp:txBody>
      <dsp:txXfrm rot="16200000">
        <a:off x="-216231" y="216936"/>
        <a:ext cx="817966" cy="384609"/>
      </dsp:txXfrm>
    </dsp:sp>
    <dsp:sp modelId="{BD608B46-78F3-43D9-BFF5-9754EEA1BEDA}">
      <dsp:nvSpPr>
        <dsp:cNvPr id="0" name=""/>
        <dsp:cNvSpPr/>
      </dsp:nvSpPr>
      <dsp:spPr>
        <a:xfrm>
          <a:off x="385056" y="258"/>
          <a:ext cx="1432671" cy="99751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Kratke, uznemirujuće</a:t>
          </a:r>
          <a:endParaRPr lang="hr-HR" sz="2000" kern="1200" dirty="0"/>
        </a:p>
      </dsp:txBody>
      <dsp:txXfrm>
        <a:off x="385056" y="258"/>
        <a:ext cx="1432671" cy="997519"/>
      </dsp:txXfrm>
    </dsp:sp>
    <dsp:sp modelId="{3BC43EB8-E5B8-44B9-87EC-C15D2C37DBBA}">
      <dsp:nvSpPr>
        <dsp:cNvPr id="0" name=""/>
        <dsp:cNvSpPr/>
      </dsp:nvSpPr>
      <dsp:spPr>
        <a:xfrm>
          <a:off x="2016225" y="0"/>
          <a:ext cx="1923049" cy="99929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93345" bIns="0" numCol="1" spcCol="1270" anchor="t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100" kern="1200"/>
        </a:p>
      </dsp:txBody>
      <dsp:txXfrm rot="16200000">
        <a:off x="1798821" y="217404"/>
        <a:ext cx="819419" cy="384609"/>
      </dsp:txXfrm>
    </dsp:sp>
    <dsp:sp modelId="{149DC951-739A-4283-AD3F-499CBC9A7627}">
      <dsp:nvSpPr>
        <dsp:cNvPr id="0" name=""/>
        <dsp:cNvSpPr/>
      </dsp:nvSpPr>
      <dsp:spPr>
        <a:xfrm rot="5400000">
          <a:off x="1835931" y="544191"/>
          <a:ext cx="243480" cy="28845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6EDDDB-AADD-4A69-ADBD-30EA52012EBA}">
      <dsp:nvSpPr>
        <dsp:cNvPr id="0" name=""/>
        <dsp:cNvSpPr/>
      </dsp:nvSpPr>
      <dsp:spPr>
        <a:xfrm>
          <a:off x="2400835" y="0"/>
          <a:ext cx="1432671" cy="9992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Brzo potiskivanje iz svijesti</a:t>
          </a:r>
          <a:endParaRPr lang="hr-HR" sz="2000" kern="1200" dirty="0"/>
        </a:p>
      </dsp:txBody>
      <dsp:txXfrm>
        <a:off x="2400835" y="0"/>
        <a:ext cx="1432671" cy="999291"/>
      </dsp:txXfrm>
    </dsp:sp>
    <dsp:sp modelId="{67945D75-C255-4D6A-9376-6BC3E76D2A31}">
      <dsp:nvSpPr>
        <dsp:cNvPr id="0" name=""/>
        <dsp:cNvSpPr/>
      </dsp:nvSpPr>
      <dsp:spPr>
        <a:xfrm>
          <a:off x="3981159" y="258"/>
          <a:ext cx="1923049" cy="1027148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2009" rIns="93345" bIns="0" numCol="1" spcCol="1270" anchor="t" anchorCtr="0">
          <a:noAutofit/>
        </a:bodyPr>
        <a:lstStyle/>
        <a:p>
          <a:pPr lvl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100" kern="1200"/>
        </a:p>
      </dsp:txBody>
      <dsp:txXfrm rot="16200000">
        <a:off x="3752333" y="229084"/>
        <a:ext cx="842261" cy="384609"/>
      </dsp:txXfrm>
    </dsp:sp>
    <dsp:sp modelId="{AD98AEBD-1E2A-448A-A75E-A8A8DFDE2B19}">
      <dsp:nvSpPr>
        <dsp:cNvPr id="0" name=""/>
        <dsp:cNvSpPr/>
      </dsp:nvSpPr>
      <dsp:spPr>
        <a:xfrm rot="5400000">
          <a:off x="3858618" y="544191"/>
          <a:ext cx="243480" cy="28845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5698DA-466D-464B-8C0E-C288811C197C}">
      <dsp:nvSpPr>
        <dsp:cNvPr id="0" name=""/>
        <dsp:cNvSpPr/>
      </dsp:nvSpPr>
      <dsp:spPr>
        <a:xfrm>
          <a:off x="4365769" y="258"/>
          <a:ext cx="1432671" cy="102714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Održavanje neugode</a:t>
          </a:r>
          <a:endParaRPr lang="hr-HR" sz="2000" kern="1200" dirty="0"/>
        </a:p>
      </dsp:txBody>
      <dsp:txXfrm>
        <a:off x="4365769" y="258"/>
        <a:ext cx="1432671" cy="10271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168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598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937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504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682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20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963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3331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361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389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67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94D79-DE07-46C0-B621-746697A192EF}" type="datetimeFigureOut">
              <a:rPr lang="hr-HR" smtClean="0"/>
              <a:t>30.1.2020.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0BC05-29E5-4B0A-BAED-A6FA422C56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705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918648" cy="1755626"/>
          </a:xfrm>
        </p:spPr>
        <p:txBody>
          <a:bodyPr>
            <a:normAutofit/>
          </a:bodyPr>
          <a:lstStyle/>
          <a:p>
            <a:r>
              <a:rPr lang="hr-HR" sz="5400" dirty="0" smtClean="0"/>
              <a:t>Imaginacija</a:t>
            </a:r>
            <a:br>
              <a:rPr lang="hr-HR" sz="5400" dirty="0" smtClean="0"/>
            </a:br>
            <a:r>
              <a:rPr lang="hr-HR" sz="2800" dirty="0" smtClean="0"/>
              <a:t>(predočavanje)</a:t>
            </a:r>
            <a:endParaRPr lang="hr-HR" sz="2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5229200"/>
            <a:ext cx="6800800" cy="720080"/>
          </a:xfrm>
        </p:spPr>
        <p:txBody>
          <a:bodyPr>
            <a:normAutofit/>
          </a:bodyPr>
          <a:lstStyle/>
          <a:p>
            <a:pPr algn="r"/>
            <a:r>
              <a:rPr lang="hr-HR" sz="2400" dirty="0" smtClean="0"/>
              <a:t>Praktikum II. Jurica Pačelat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14300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hr-HR" b="1" dirty="0" smtClean="0"/>
              <a:t>6. Ponavljanje predodžbe</a:t>
            </a:r>
          </a:p>
          <a:p>
            <a:endParaRPr lang="hr-HR" b="1" dirty="0" smtClean="0"/>
          </a:p>
          <a:p>
            <a:pPr>
              <a:buFontTx/>
              <a:buChar char="-"/>
            </a:pPr>
            <a:r>
              <a:rPr lang="hr-HR" sz="2400" dirty="0" smtClean="0"/>
              <a:t>Kada pacijent jasno zamišlja pretjerane, iako </a:t>
            </a:r>
            <a:r>
              <a:rPr lang="hr-HR" sz="2400" dirty="0" err="1" smtClean="0"/>
              <a:t>nekatastrofične</a:t>
            </a:r>
            <a:r>
              <a:rPr lang="hr-HR" sz="2400" dirty="0" smtClean="0"/>
              <a:t> ishode</a:t>
            </a:r>
          </a:p>
          <a:p>
            <a:pPr>
              <a:buFontTx/>
              <a:buChar char="-"/>
            </a:pPr>
            <a:r>
              <a:rPr lang="hr-HR" sz="2400" dirty="0" smtClean="0"/>
              <a:t>Terapeut instruira pacijenta da nastavi opetovano zamišljati originalnu predodžbu </a:t>
            </a:r>
          </a:p>
          <a:p>
            <a:pPr>
              <a:buFontTx/>
              <a:buChar char="-"/>
            </a:pPr>
            <a:r>
              <a:rPr lang="hr-HR" sz="2400" dirty="0"/>
              <a:t>M</a:t>
            </a:r>
            <a:r>
              <a:rPr lang="hr-HR" sz="2400" dirty="0" smtClean="0"/>
              <a:t>ijenjanje predodžbe i razine </a:t>
            </a:r>
            <a:r>
              <a:rPr lang="hr-HR" sz="2400" dirty="0" smtClean="0"/>
              <a:t>uznemirenosti</a:t>
            </a:r>
            <a:r>
              <a:rPr lang="hr-HR" sz="2400" dirty="0" smtClean="0"/>
              <a:t>, provjera stvarnosti, sve realističnija slika, manja </a:t>
            </a:r>
            <a:r>
              <a:rPr lang="hr-HR" sz="2400" dirty="0" smtClean="0"/>
              <a:t>anksioznost</a:t>
            </a:r>
            <a:endParaRPr lang="hr-HR" sz="2400" dirty="0" smtClean="0"/>
          </a:p>
        </p:txBody>
      </p:sp>
    </p:spTree>
    <p:extLst>
      <p:ext uri="{BB962C8B-B14F-4D97-AF65-F5344CB8AC3E}">
        <p14:creationId xmlns:p14="http://schemas.microsoft.com/office/powerpoint/2010/main" val="62983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hr-HR" sz="2800" b="1" dirty="0" smtClean="0"/>
              <a:t>7. Zamjenjivanje, zaustavljanje i skretanje pažnje od predodžbe</a:t>
            </a:r>
            <a:endParaRPr lang="hr-HR" sz="2800" b="1" dirty="0"/>
          </a:p>
          <a:p>
            <a:pPr>
              <a:buFontTx/>
              <a:buChar char="-"/>
            </a:pPr>
            <a:r>
              <a:rPr lang="hr-HR" sz="2000" dirty="0" smtClean="0"/>
              <a:t>Brzo olakšanje, bez kognitivne </a:t>
            </a:r>
            <a:r>
              <a:rPr lang="hr-HR" sz="2000" dirty="0" err="1" smtClean="0"/>
              <a:t>restrukturacije</a:t>
            </a:r>
            <a:endParaRPr lang="hr-HR" sz="2000" dirty="0" smtClean="0"/>
          </a:p>
          <a:p>
            <a:pPr>
              <a:buFontTx/>
              <a:buChar char="-"/>
            </a:pPr>
            <a:r>
              <a:rPr lang="hr-HR" sz="2000" b="1" dirty="0" smtClean="0"/>
              <a:t>Zaustavljanje predodžbe </a:t>
            </a:r>
            <a:r>
              <a:rPr lang="hr-HR" sz="2000" dirty="0" smtClean="0"/>
              <a:t>– analogno zaustavljanju misli, samostalno ili u kombinaciji s ostale dvije tehnike.</a:t>
            </a:r>
          </a:p>
          <a:p>
            <a:pPr>
              <a:buFontTx/>
              <a:buChar char="-"/>
            </a:pPr>
            <a:r>
              <a:rPr lang="hr-HR" sz="2000" dirty="0" smtClean="0"/>
              <a:t>Prepoznavanje uznemirujuće predodžbe i pokušaj njenog isključivanja</a:t>
            </a:r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sz="2400" dirty="0"/>
          </a:p>
          <a:p>
            <a:pPr>
              <a:buFontTx/>
              <a:buChar char="-"/>
            </a:pPr>
            <a:r>
              <a:rPr lang="hr-HR" sz="2000" b="1" dirty="0" smtClean="0"/>
              <a:t>Zamjenjivanje </a:t>
            </a:r>
            <a:r>
              <a:rPr lang="hr-HR" sz="2000" b="1" dirty="0"/>
              <a:t>ugodnijom </a:t>
            </a:r>
            <a:r>
              <a:rPr lang="hr-HR" sz="2000" b="1" dirty="0" smtClean="0"/>
              <a:t>predodžbom</a:t>
            </a:r>
          </a:p>
          <a:p>
            <a:pPr>
              <a:buFontTx/>
              <a:buChar char="-"/>
            </a:pPr>
            <a:r>
              <a:rPr lang="hr-HR" sz="2000" dirty="0" smtClean="0"/>
              <a:t>Udruživanje ugodne predodžbe s tehnikom relaksacije</a:t>
            </a:r>
            <a:endParaRPr lang="hr-HR" sz="2000" dirty="0"/>
          </a:p>
          <a:p>
            <a:pPr marL="0" indent="0">
              <a:buNone/>
            </a:pPr>
            <a:endParaRPr lang="hr-HR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140968"/>
            <a:ext cx="1495053" cy="1495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8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IZAZIVANJE PREDODŽBI KAO TERAPIJSKI POSTUPAK</a:t>
            </a:r>
          </a:p>
          <a:p>
            <a:pPr>
              <a:buFontTx/>
              <a:buChar char="-"/>
            </a:pPr>
            <a:r>
              <a:rPr lang="hr-HR" sz="2400" dirty="0" smtClean="0"/>
              <a:t>Izazivanje suprotne predodžbe – pomoć odgovora na spontanu predodžbu</a:t>
            </a:r>
          </a:p>
          <a:p>
            <a:pPr>
              <a:buFontTx/>
              <a:buChar char="-"/>
            </a:pPr>
            <a:endParaRPr lang="hr-HR" sz="2400" dirty="0" smtClean="0"/>
          </a:p>
          <a:p>
            <a:pPr>
              <a:buFontTx/>
              <a:buChar char="-"/>
            </a:pPr>
            <a:r>
              <a:rPr lang="hr-HR" sz="2400" b="1" dirty="0" smtClean="0"/>
              <a:t>Uvježbavanje tehnika za suočavanje</a:t>
            </a:r>
          </a:p>
          <a:p>
            <a:pPr>
              <a:buFontTx/>
              <a:buChar char="-"/>
            </a:pPr>
            <a:r>
              <a:rPr lang="hr-HR" sz="2400" dirty="0" smtClean="0"/>
              <a:t>„U imaginaciji”</a:t>
            </a:r>
          </a:p>
          <a:p>
            <a:pPr>
              <a:buFontTx/>
              <a:buChar char="-"/>
            </a:pPr>
            <a:r>
              <a:rPr lang="hr-HR" sz="2400" dirty="0" smtClean="0"/>
              <a:t>Terapeut izaziva predodžbe kako bi uvježbavao tehnike kognitivne terapije</a:t>
            </a:r>
          </a:p>
          <a:p>
            <a:pPr>
              <a:buFontTx/>
              <a:buChar char="-"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669504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hr-HR" sz="2800" b="1" dirty="0" smtClean="0"/>
              <a:t>Udaljavanje</a:t>
            </a:r>
          </a:p>
          <a:p>
            <a:pPr marL="0" indent="0">
              <a:buNone/>
            </a:pPr>
            <a:r>
              <a:rPr lang="hr-HR" sz="2400" dirty="0" smtClean="0"/>
              <a:t>-Tehnika izazivanje predodžbe kojom se smanjuje </a:t>
            </a:r>
            <a:r>
              <a:rPr lang="hr-HR" sz="2400" dirty="0"/>
              <a:t>uznemirenost i pomaže pacijentima da problem vide u široj </a:t>
            </a:r>
            <a:r>
              <a:rPr lang="hr-HR" sz="2400" dirty="0" smtClean="0"/>
              <a:t>perspektivi</a:t>
            </a:r>
          </a:p>
          <a:p>
            <a:pPr marL="0" indent="0">
              <a:buNone/>
            </a:pPr>
            <a:r>
              <a:rPr lang="hr-HR" sz="2400" dirty="0" smtClean="0"/>
              <a:t>-</a:t>
            </a:r>
            <a:r>
              <a:rPr lang="hr-HR" sz="2400" dirty="0" err="1" smtClean="0"/>
              <a:t>Distancirajuća</a:t>
            </a:r>
            <a:r>
              <a:rPr lang="hr-HR" sz="2400" dirty="0" smtClean="0"/>
              <a:t> tehnika </a:t>
            </a:r>
          </a:p>
          <a:p>
            <a:pPr marL="0" indent="0">
              <a:buNone/>
            </a:pPr>
            <a:r>
              <a:rPr lang="hr-HR" sz="2400" dirty="0" smtClean="0"/>
              <a:t>-Veće vremensko razdoblje</a:t>
            </a:r>
          </a:p>
          <a:p>
            <a:pPr marL="0" indent="0">
              <a:buNone/>
            </a:pPr>
            <a:endParaRPr lang="hr-HR" sz="2400" dirty="0" smtClean="0"/>
          </a:p>
          <a:p>
            <a:r>
              <a:rPr lang="hr-HR" sz="2800" b="1" dirty="0"/>
              <a:t>Smanjenje opažene </a:t>
            </a:r>
            <a:r>
              <a:rPr lang="hr-HR" sz="2800" b="1" dirty="0" smtClean="0"/>
              <a:t>prijetnje</a:t>
            </a:r>
          </a:p>
          <a:p>
            <a:pPr>
              <a:buFontTx/>
              <a:buChar char="-"/>
            </a:pPr>
            <a:r>
              <a:rPr lang="hr-HR" sz="2400" dirty="0" smtClean="0"/>
              <a:t>Izazivanje predodžbe tako da pacijent razmotri situaciju s realističnijom procjenom stvarne prijetnje </a:t>
            </a:r>
          </a:p>
          <a:p>
            <a:pPr>
              <a:buFontTx/>
              <a:buChar char="-"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97635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hr-HR" sz="2400" b="1" dirty="0" smtClean="0"/>
              <a:t>Zaključno…</a:t>
            </a:r>
          </a:p>
          <a:p>
            <a:r>
              <a:rPr lang="hr-HR" sz="2400" dirty="0" smtClean="0"/>
              <a:t>Mnogi (ako ne i većina) pacijenti doživljavaju automatske misli u obliku spontanih predodžbi</a:t>
            </a:r>
          </a:p>
          <a:p>
            <a:r>
              <a:rPr lang="hr-HR" sz="2400" dirty="0" smtClean="0"/>
              <a:t>Ispitivanje često potrebno da bi se pomoglo pacijentima u prepoznavanju njihovih predodžbi</a:t>
            </a:r>
          </a:p>
          <a:p>
            <a:r>
              <a:rPr lang="hr-HR" sz="2400" dirty="0" smtClean="0"/>
              <a:t>Pacijenti koji imaju česte, uznemirujuće predodžbe, mogu imati koristi od nekih tehnika zamišljanja</a:t>
            </a:r>
          </a:p>
          <a:p>
            <a:r>
              <a:rPr lang="hr-HR" sz="2400" dirty="0" smtClean="0"/>
              <a:t>Također</a:t>
            </a:r>
            <a:r>
              <a:rPr lang="hr-HR" sz="2400" dirty="0" smtClean="0"/>
              <a:t>, predodžbe se mogu izazivati u svrhu različitih terapeutskih ciljeva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43318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hr-HR" sz="2400" b="1" dirty="0" smtClean="0"/>
              <a:t>Automatske misli </a:t>
            </a:r>
            <a:r>
              <a:rPr lang="hr-HR" sz="2400" dirty="0" smtClean="0"/>
              <a:t>– ne samo neizgovorene riječi već i mentalne slike ili predodžbe</a:t>
            </a:r>
          </a:p>
          <a:p>
            <a:r>
              <a:rPr lang="hr-HR" sz="2400" b="1" dirty="0" smtClean="0"/>
              <a:t>Podučavati pacijente:</a:t>
            </a:r>
          </a:p>
          <a:p>
            <a:pPr marL="0" indent="0">
              <a:buNone/>
            </a:pPr>
            <a:r>
              <a:rPr lang="hr-HR" sz="2400" dirty="0" smtClean="0"/>
              <a:t>-identificiranju njihovih spontanih predodžbi </a:t>
            </a:r>
          </a:p>
          <a:p>
            <a:pPr marL="0" indent="0">
              <a:buNone/>
            </a:pPr>
            <a:r>
              <a:rPr lang="hr-HR" sz="2400" dirty="0" smtClean="0"/>
              <a:t>-terapijski se suočiti sa spontanim i izazvanim predodžbama</a:t>
            </a:r>
          </a:p>
          <a:p>
            <a:pPr marL="0" indent="0">
              <a:buNone/>
            </a:pPr>
            <a:endParaRPr lang="hr-HR" sz="2400" dirty="0"/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1663422128"/>
              </p:ext>
            </p:extLst>
          </p:nvPr>
        </p:nvGraphicFramePr>
        <p:xfrm>
          <a:off x="1043608" y="4221088"/>
          <a:ext cx="5904656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755576" y="551723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(I. seansa)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906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hr-HR" sz="2400" b="1" dirty="0" smtClean="0"/>
              <a:t>Identificiranje predodžbi</a:t>
            </a:r>
          </a:p>
          <a:p>
            <a:r>
              <a:rPr lang="hr-HR" sz="2400" dirty="0" smtClean="0"/>
              <a:t>Otkriti ili izazvati predodžbu (mentalna slika, dnevno sanjarenje, maštanje, zamišljanje, sjećanje)</a:t>
            </a:r>
          </a:p>
          <a:p>
            <a:endParaRPr lang="hr-H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140968"/>
            <a:ext cx="3289548" cy="2193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19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hr-HR" b="1" dirty="0" smtClean="0"/>
              <a:t>Educiranje pacijenta o predodžbama</a:t>
            </a:r>
          </a:p>
          <a:p>
            <a:endParaRPr lang="hr-HR" b="1" dirty="0" smtClean="0"/>
          </a:p>
          <a:p>
            <a:pPr marL="0" indent="0">
              <a:buNone/>
            </a:pPr>
            <a:r>
              <a:rPr lang="hr-HR" dirty="0" smtClean="0"/>
              <a:t>-</a:t>
            </a:r>
            <a:r>
              <a:rPr lang="hr-HR" sz="2400" dirty="0" smtClean="0"/>
              <a:t>zastrašujuća predodžba – normaliziranje i podučavanje o predodžbama pomaže smanjivanju anksioznosti i omogućava lakše identificiranje</a:t>
            </a:r>
          </a:p>
          <a:p>
            <a:pPr marL="0" indent="0">
              <a:buNone/>
            </a:pPr>
            <a:r>
              <a:rPr lang="hr-HR" sz="2400" dirty="0" smtClean="0"/>
              <a:t>-nesvjesne predodžbe</a:t>
            </a:r>
          </a:p>
          <a:p>
            <a:pPr marL="0" indent="0">
              <a:buNone/>
            </a:pPr>
            <a:r>
              <a:rPr lang="hr-HR" sz="2400" dirty="0" smtClean="0"/>
              <a:t>-</a:t>
            </a:r>
            <a:r>
              <a:rPr lang="hr-HR" sz="2400" dirty="0" smtClean="0"/>
              <a:t>izazivanje predodžbe </a:t>
            </a:r>
            <a:r>
              <a:rPr lang="hr-HR" sz="2400" dirty="0"/>
              <a:t>(</a:t>
            </a:r>
            <a:r>
              <a:rPr lang="hr-HR" sz="2400" dirty="0" smtClean="0"/>
              <a:t>„</a:t>
            </a:r>
            <a:r>
              <a:rPr lang="hr-HR" sz="2400" i="1" dirty="0" smtClean="0"/>
              <a:t>Opišite mi tu sliku”</a:t>
            </a:r>
            <a:r>
              <a:rPr lang="hr-HR" sz="2400" dirty="0" smtClean="0"/>
              <a:t>)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62406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hr-HR" b="1" dirty="0" smtClean="0"/>
              <a:t>Odgovaranje na spontane predodžbe</a:t>
            </a:r>
          </a:p>
          <a:p>
            <a:endParaRPr lang="hr-HR" b="1" dirty="0" smtClean="0"/>
          </a:p>
          <a:p>
            <a:pPr marL="0" indent="0">
              <a:buNone/>
            </a:pPr>
            <a:r>
              <a:rPr lang="hr-HR" sz="2400" dirty="0" smtClean="0"/>
              <a:t>-česte uznemirujuće predodžbe – razmotriti s pacijentom različite načine odgovaranja na predodžbe i isprobati (uvježbavati) ih na seansi</a:t>
            </a:r>
          </a:p>
          <a:p>
            <a:r>
              <a:rPr lang="hr-HR" sz="2400" dirty="0" smtClean="0"/>
              <a:t>Različite tehnike</a:t>
            </a:r>
          </a:p>
          <a:p>
            <a:pPr>
              <a:buFontTx/>
              <a:buChar char="-"/>
            </a:pPr>
            <a:r>
              <a:rPr lang="hr-HR" sz="2400" dirty="0" smtClean="0"/>
              <a:t>smanjivanje nemira pomoću promatranja situacije na različite načine</a:t>
            </a:r>
          </a:p>
          <a:p>
            <a:pPr>
              <a:buFontTx/>
              <a:buChar char="-"/>
            </a:pPr>
            <a:r>
              <a:rPr lang="hr-HR" sz="2400" dirty="0"/>
              <a:t>p</a:t>
            </a:r>
            <a:r>
              <a:rPr lang="hr-HR" sz="2400" dirty="0" smtClean="0"/>
              <a:t>rivremeno odgađanje usmjeravajući se na nešto drugo</a:t>
            </a:r>
          </a:p>
          <a:p>
            <a:endParaRPr lang="hr-HR" sz="2400" dirty="0" smtClean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16697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hr-HR" b="1" dirty="0" smtClean="0"/>
              <a:t>Praćenje predodžbe do završetka</a:t>
            </a:r>
          </a:p>
          <a:p>
            <a:pPr marL="514350" indent="-514350">
              <a:buAutoNum type="arabicPeriod"/>
            </a:pPr>
            <a:endParaRPr lang="hr-HR" b="1" dirty="0" smtClean="0"/>
          </a:p>
          <a:p>
            <a:pPr>
              <a:buFontTx/>
              <a:buChar char="-"/>
            </a:pPr>
            <a:r>
              <a:rPr lang="hr-HR" sz="2400" dirty="0"/>
              <a:t>Č</a:t>
            </a:r>
            <a:r>
              <a:rPr lang="hr-HR" sz="2400" dirty="0" smtClean="0"/>
              <a:t>esto najkorisnija tehnika </a:t>
            </a:r>
          </a:p>
          <a:p>
            <a:pPr>
              <a:buFontTx/>
              <a:buChar char="-"/>
            </a:pPr>
            <a:r>
              <a:rPr lang="hr-HR" sz="2400" dirty="0" smtClean="0"/>
              <a:t>Pomaže boljoj konceptualizaciji problema </a:t>
            </a:r>
          </a:p>
          <a:p>
            <a:pPr>
              <a:buFontTx/>
              <a:buChar char="-"/>
            </a:pPr>
            <a:r>
              <a:rPr lang="hr-HR" sz="2400" dirty="0" smtClean="0"/>
              <a:t>Vodi kognitivnoj </a:t>
            </a:r>
            <a:r>
              <a:rPr lang="hr-HR" sz="2400" dirty="0" err="1" smtClean="0"/>
              <a:t>restrukturaciji</a:t>
            </a:r>
            <a:r>
              <a:rPr lang="hr-HR" sz="2400" dirty="0" smtClean="0"/>
              <a:t> predodžbe</a:t>
            </a:r>
          </a:p>
          <a:p>
            <a:pPr>
              <a:buFontTx/>
              <a:buChar char="-"/>
            </a:pPr>
            <a:r>
              <a:rPr lang="hr-HR" sz="2400" dirty="0" smtClean="0"/>
              <a:t>Osigurava olakšanje</a:t>
            </a:r>
          </a:p>
          <a:p>
            <a:pPr>
              <a:buFontTx/>
              <a:buChar char="-"/>
            </a:pPr>
            <a:r>
              <a:rPr lang="hr-HR" sz="2400" dirty="0" smtClean="0"/>
              <a:t>Terapeut potiče pacijenta da nastavi zamišljati spontanu predodžbu sve dok se ne pojavi jedna od dviju stvari:</a:t>
            </a:r>
          </a:p>
          <a:p>
            <a:pPr marL="457200" indent="-457200">
              <a:buAutoNum type="alphaLcParenR"/>
            </a:pPr>
            <a:r>
              <a:rPr lang="hr-HR" sz="2400" dirty="0" smtClean="0"/>
              <a:t>Prolazi kroz krizu i osjeća se bolje</a:t>
            </a:r>
          </a:p>
          <a:p>
            <a:pPr marL="457200" indent="-457200">
              <a:buAutoNum type="alphaLcParenR"/>
            </a:pPr>
            <a:r>
              <a:rPr lang="hr-HR" sz="2400" dirty="0" smtClean="0"/>
              <a:t>Krajnja katastrofa (npr. smrt) </a:t>
            </a:r>
          </a:p>
          <a:p>
            <a:pPr>
              <a:buFontTx/>
              <a:buChar char="-"/>
            </a:pPr>
            <a:endParaRPr lang="hr-HR" sz="2400" dirty="0" smtClean="0"/>
          </a:p>
        </p:txBody>
      </p:sp>
    </p:spTree>
    <p:extLst>
      <p:ext uri="{BB962C8B-B14F-4D97-AF65-F5344CB8AC3E}">
        <p14:creationId xmlns:p14="http://schemas.microsoft.com/office/powerpoint/2010/main" val="277204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2. vremenski skok unaprijed</a:t>
            </a:r>
          </a:p>
          <a:p>
            <a:pPr>
              <a:buFontTx/>
              <a:buChar char="-"/>
            </a:pPr>
            <a:r>
              <a:rPr lang="hr-HR" sz="2400" dirty="0" smtClean="0"/>
              <a:t>Ponekad je praćenje predodžbe do završetka neefikasno jer pacijent može zamišljati jako puno prepreka ili uznemirujućih događaja.</a:t>
            </a:r>
          </a:p>
          <a:p>
            <a:pPr>
              <a:buFontTx/>
              <a:buChar char="-"/>
            </a:pPr>
            <a:endParaRPr lang="hr-HR" sz="2400" dirty="0" smtClean="0"/>
          </a:p>
          <a:p>
            <a:pPr marL="0" indent="0">
              <a:buNone/>
            </a:pPr>
            <a:r>
              <a:rPr lang="hr-HR" b="1" dirty="0" smtClean="0"/>
              <a:t>3. Suočavanje u predodžbi</a:t>
            </a:r>
          </a:p>
          <a:p>
            <a:pPr>
              <a:buFontTx/>
              <a:buChar char="-"/>
            </a:pPr>
            <a:r>
              <a:rPr lang="hr-HR" sz="2400" dirty="0" smtClean="0"/>
              <a:t>Suočavanje </a:t>
            </a:r>
            <a:r>
              <a:rPr lang="hr-HR" sz="2400" dirty="0"/>
              <a:t>s teškom situacijom koju je pacijent spontano </a:t>
            </a:r>
            <a:r>
              <a:rPr lang="hr-HR" sz="2400" dirty="0" smtClean="0"/>
              <a:t>zamislio</a:t>
            </a:r>
          </a:p>
          <a:p>
            <a:pPr>
              <a:buFontTx/>
              <a:buChar char="-"/>
            </a:pPr>
            <a:r>
              <a:rPr lang="hr-HR" sz="2400" dirty="0" smtClean="0"/>
              <a:t>Upotreba tehnika koje je naučio u terapiji (u predodžbi); kartice za suočavanje, kontrolirano disanje, glasno izgovaranje </a:t>
            </a:r>
            <a:r>
              <a:rPr lang="hr-HR" sz="2400" dirty="0" err="1" smtClean="0"/>
              <a:t>samoinstrukcija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74495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hr-HR" b="1" dirty="0" smtClean="0"/>
              <a:t>4. Mijenjanje predodžbi</a:t>
            </a:r>
          </a:p>
          <a:p>
            <a:endParaRPr lang="hr-HR" b="1" dirty="0" smtClean="0"/>
          </a:p>
          <a:p>
            <a:pPr marL="0" indent="0">
              <a:buNone/>
            </a:pPr>
            <a:r>
              <a:rPr lang="hr-HR" sz="2400" dirty="0" smtClean="0"/>
              <a:t>-podučavanje pacijenta u identificiranju predodžbe, a zatim ponovno dočaravanje s promjenom kraja</a:t>
            </a:r>
          </a:p>
          <a:p>
            <a:pPr marL="0" indent="0">
              <a:buNone/>
            </a:pPr>
            <a:r>
              <a:rPr lang="hr-HR" sz="2000" i="1" dirty="0" smtClean="0"/>
              <a:t>„Vi ne morate biti rob te predodžbe”…” Kao da ste redatelj nekog filma…”</a:t>
            </a:r>
          </a:p>
          <a:p>
            <a:pPr marL="0" indent="0">
              <a:buNone/>
            </a:pPr>
            <a:r>
              <a:rPr lang="hr-HR" sz="2400" dirty="0" smtClean="0"/>
              <a:t>-vodi produktivnijoj raspravi uključujući i rješavanje problema</a:t>
            </a:r>
          </a:p>
          <a:p>
            <a:pPr marL="0" indent="0">
              <a:buNone/>
            </a:pPr>
            <a:r>
              <a:rPr lang="hr-HR" sz="2400" dirty="0" smtClean="0"/>
              <a:t>-smanjivanje nemira i omogućava pacijentu produktivnije ponašanje</a:t>
            </a:r>
          </a:p>
          <a:p>
            <a:pPr marL="0" indent="0">
              <a:buNone/>
            </a:pPr>
            <a:r>
              <a:rPr lang="hr-HR" sz="2400" dirty="0" smtClean="0"/>
              <a:t>-preuzimanje kontrole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80089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hr-HR" b="1" dirty="0" smtClean="0"/>
              <a:t>5. Testiranje stvarnosti predodžbe</a:t>
            </a:r>
          </a:p>
          <a:p>
            <a:endParaRPr lang="hr-HR" b="1" dirty="0" smtClean="0"/>
          </a:p>
          <a:p>
            <a:pPr>
              <a:buFontTx/>
              <a:buChar char="-"/>
            </a:pPr>
            <a:r>
              <a:rPr lang="hr-HR" sz="2400" dirty="0"/>
              <a:t>E</a:t>
            </a:r>
            <a:r>
              <a:rPr lang="hr-HR" sz="2400" dirty="0" smtClean="0"/>
              <a:t>duciranje pacijenta da se prema predodžbi odnosi kao prema verbalnoj automatskoj misli, uz </a:t>
            </a:r>
            <a:r>
              <a:rPr lang="hr-HR" sz="2400" dirty="0" err="1" smtClean="0"/>
              <a:t>sokratovski</a:t>
            </a:r>
            <a:r>
              <a:rPr lang="hr-HR" sz="2400" dirty="0" smtClean="0"/>
              <a:t> dijalog</a:t>
            </a:r>
          </a:p>
          <a:p>
            <a:pPr>
              <a:buFontTx/>
              <a:buChar char="-"/>
            </a:pPr>
            <a:r>
              <a:rPr lang="hr-HR" sz="2400" dirty="0" smtClean="0"/>
              <a:t>Demonstriranje korištenja pitanja </a:t>
            </a:r>
          </a:p>
          <a:p>
            <a:pPr>
              <a:buFontTx/>
              <a:buChar char="-"/>
            </a:pPr>
            <a:r>
              <a:rPr lang="hr-HR" sz="2400" dirty="0" smtClean="0"/>
              <a:t>Uspoređivanje predodžbe s onim što se stvarno događa</a:t>
            </a:r>
          </a:p>
          <a:p>
            <a:pPr>
              <a:buFontTx/>
              <a:buChar char="-"/>
            </a:pPr>
            <a:r>
              <a:rPr lang="hr-HR" sz="2400" dirty="0" smtClean="0"/>
              <a:t>Tehnike koje koriste vizualne oblike – verbalne tehnike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68660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554</Words>
  <Application>Microsoft Office PowerPoint</Application>
  <PresentationFormat>Prikaz na zaslonu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5" baseType="lpstr">
      <vt:lpstr>Tema sustava Office</vt:lpstr>
      <vt:lpstr>Imaginacija (predočavanje)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JURICA</dc:creator>
  <cp:lastModifiedBy>JURICA</cp:lastModifiedBy>
  <cp:revision>24</cp:revision>
  <dcterms:created xsi:type="dcterms:W3CDTF">2020-01-16T16:19:18Z</dcterms:created>
  <dcterms:modified xsi:type="dcterms:W3CDTF">2020-01-30T09:59:04Z</dcterms:modified>
</cp:coreProperties>
</file>