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9" r:id="rId1"/>
  </p:sldMasterIdLst>
  <p:notesMasterIdLst>
    <p:notesMasterId r:id="rId24"/>
  </p:notesMasterIdLst>
  <p:sldIdLst>
    <p:sldId id="256" r:id="rId2"/>
    <p:sldId id="258" r:id="rId3"/>
    <p:sldId id="259" r:id="rId4"/>
    <p:sldId id="260" r:id="rId5"/>
    <p:sldId id="261" r:id="rId6"/>
    <p:sldId id="284" r:id="rId7"/>
    <p:sldId id="263" r:id="rId8"/>
    <p:sldId id="264" r:id="rId9"/>
    <p:sldId id="265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92" r:id="rId18"/>
    <p:sldId id="293" r:id="rId19"/>
    <p:sldId id="294" r:id="rId20"/>
    <p:sldId id="295" r:id="rId21"/>
    <p:sldId id="297" r:id="rId22"/>
    <p:sldId id="298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BB23CB"/>
    <a:srgbClr val="CFAF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6008" autoAdjust="0"/>
  </p:normalViewPr>
  <p:slideViewPr>
    <p:cSldViewPr snapToGrid="0">
      <p:cViewPr varScale="1">
        <p:scale>
          <a:sx n="60" d="100"/>
          <a:sy n="60" d="100"/>
        </p:scale>
        <p:origin x="908" y="5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F62E1-1A43-4884-A979-ABB42653B4CE}" type="datetimeFigureOut">
              <a:rPr lang="hr-HR" smtClean="0"/>
              <a:t>10.2.2020.</a:t>
            </a:fld>
            <a:endParaRPr lang="hr-HR" dirty="0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 dirty="0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BA8891-9F4B-4121-A0E1-96ECC96DAFEC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824825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noProof="0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1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009696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11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204662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12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881276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13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502729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14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985559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15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528207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16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8403898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17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3510370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18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2083487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19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8761200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20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556111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2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376782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21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513460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3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656104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Impersonalni: financije, oštećenje imovine. </a:t>
            </a:r>
            <a:r>
              <a:rPr lang="hr-HR" dirty="0" err="1" smtClean="0"/>
              <a:t>Intrapersonalni</a:t>
            </a:r>
            <a:r>
              <a:rPr lang="hr-HR" dirty="0" smtClean="0"/>
              <a:t>: kognitivni, emocionalni, bihevioralni, zdravstveni. Interpersonalni: konflikti, bračni problemi.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4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916139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5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47146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6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77525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7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98321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9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493329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10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72112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823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023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573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403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467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399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750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768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468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819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660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59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rgbClr val="FFFFFF"/>
            </a:gs>
          </a:gsLst>
          <a:lin ang="1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445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748861"/>
            <a:ext cx="9144000" cy="1132021"/>
          </a:xfr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anchor="t" anchorCtr="0"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3600" b="1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PROBLEM SOLVING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sz="3600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Teorijske osnove i tehnike</a:t>
            </a:r>
            <a:endParaRPr lang="en-US" sz="3600" dirty="0">
              <a:effectLst>
                <a:outerShdw blurRad="50800" dist="50800" dir="5400000" algn="ctr" rotWithShape="0">
                  <a:schemeClr val="bg1"/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02818" y="5837274"/>
            <a:ext cx="5589181" cy="467834"/>
          </a:xfrm>
        </p:spPr>
        <p:txBody>
          <a:bodyPr>
            <a:normAutofit/>
          </a:bodyPr>
          <a:lstStyle/>
          <a:p>
            <a:r>
              <a:rPr lang="hr-HR" sz="2000" dirty="0" smtClean="0">
                <a:latin typeface="Imprint MT Shadow" panose="04020605060303030202" pitchFamily="82" charset="0"/>
              </a:rPr>
              <a:t>Zoran Radošević</a:t>
            </a:r>
            <a:r>
              <a:rPr lang="hr-HR" sz="1800" dirty="0">
                <a:latin typeface="Imprint MT Shadow" panose="04020605060303030202" pitchFamily="82" charset="0"/>
              </a:rPr>
              <a:t> </a:t>
            </a:r>
            <a:endParaRPr lang="en-US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4478" y="48885"/>
            <a:ext cx="7080513" cy="2146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01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41990" y="148855"/>
            <a:ext cx="10292317" cy="641143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dirty="0" smtClean="0">
              <a:latin typeface="Georgia" panose="02040502050405020303" pitchFamily="18" charset="0"/>
            </a:endParaRPr>
          </a:p>
          <a:p>
            <a:pPr marL="0" indent="0">
              <a:buNone/>
            </a:pPr>
            <a:endParaRPr lang="hr-HR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hr-HR" dirty="0" smtClean="0">
                <a:latin typeface="Georgia" panose="02040502050405020303" pitchFamily="18" charset="0"/>
              </a:rPr>
              <a:t>(</a:t>
            </a:r>
            <a:r>
              <a:rPr lang="hr-HR" dirty="0">
                <a:latin typeface="Georgia" panose="02040502050405020303" pitchFamily="18" charset="0"/>
              </a:rPr>
              <a:t>2) PROBLEM-SOLVING VJEŠTINE – aktivnosti kojima čovjek pokušava razumjeti svakodnevne probleme i otkriti efikasna „rješenja“ ili načine nošenja s njima.</a:t>
            </a:r>
          </a:p>
          <a:p>
            <a:pPr marL="0" indent="0">
              <a:buNone/>
            </a:pPr>
            <a:endParaRPr lang="hr-HR" dirty="0" smtClean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hr-HR" b="1" dirty="0" smtClean="0">
                <a:latin typeface="Georgia" panose="02040502050405020303" pitchFamily="18" charset="0"/>
              </a:rPr>
              <a:t>4 </a:t>
            </a:r>
            <a:r>
              <a:rPr lang="hr-HR" b="1" dirty="0">
                <a:latin typeface="Georgia" panose="02040502050405020303" pitchFamily="18" charset="0"/>
              </a:rPr>
              <a:t>GLAVNE PROBLEM-SOLVING VJEŠTINE:</a:t>
            </a:r>
          </a:p>
          <a:p>
            <a:pPr marL="0" indent="0">
              <a:buNone/>
            </a:pPr>
            <a:endParaRPr lang="hr-HR" dirty="0" smtClean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hr-HR" dirty="0" smtClean="0">
                <a:latin typeface="Georgia" panose="02040502050405020303" pitchFamily="18" charset="0"/>
              </a:rPr>
              <a:t>1</a:t>
            </a:r>
            <a:r>
              <a:rPr lang="hr-HR" dirty="0">
                <a:latin typeface="Georgia" panose="02040502050405020303" pitchFamily="18" charset="0"/>
              </a:rPr>
              <a:t>. Definicija i formulacija problema</a:t>
            </a:r>
          </a:p>
          <a:p>
            <a:pPr marL="0" indent="0">
              <a:buNone/>
            </a:pPr>
            <a:r>
              <a:rPr lang="hr-HR" dirty="0">
                <a:latin typeface="Georgia" panose="02040502050405020303" pitchFamily="18" charset="0"/>
              </a:rPr>
              <a:t>2. Generiranje raznih rješenja</a:t>
            </a:r>
          </a:p>
          <a:p>
            <a:pPr marL="0" indent="0">
              <a:buNone/>
            </a:pPr>
            <a:r>
              <a:rPr lang="hr-HR" dirty="0">
                <a:latin typeface="Georgia" panose="02040502050405020303" pitchFamily="18" charset="0"/>
              </a:rPr>
              <a:t>3. Donošenje odluke</a:t>
            </a:r>
          </a:p>
          <a:p>
            <a:pPr marL="0" indent="0">
              <a:buNone/>
            </a:pPr>
            <a:r>
              <a:rPr lang="hr-HR" dirty="0">
                <a:latin typeface="Georgia" panose="02040502050405020303" pitchFamily="18" charset="0"/>
              </a:rPr>
              <a:t>4. Primjena i provjera rješenja</a:t>
            </a:r>
          </a:p>
          <a:p>
            <a:pPr marL="0" indent="0">
              <a:buNone/>
            </a:pPr>
            <a:endParaRPr lang="hr-HR" dirty="0">
              <a:latin typeface="Georgia" panose="02040502050405020303" pitchFamily="18" charset="0"/>
            </a:endParaRPr>
          </a:p>
          <a:p>
            <a:pPr marL="0" indent="0">
              <a:buNone/>
            </a:pPr>
            <a:endParaRPr lang="hr-HR" dirty="0" smtClean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52154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765544" y="202017"/>
            <a:ext cx="11568223" cy="641143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dirty="0" smtClean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hr-HR" b="1" dirty="0" smtClean="0">
                <a:latin typeface="Georgia" panose="02040502050405020303" pitchFamily="18" charset="0"/>
              </a:rPr>
              <a:t>RAZLIČITI </a:t>
            </a:r>
            <a:r>
              <a:rPr lang="hr-HR" b="1" dirty="0">
                <a:latin typeface="Georgia" panose="02040502050405020303" pitchFamily="18" charset="0"/>
              </a:rPr>
              <a:t>STILOVI U RJEŠAVANJU PROBLEMA</a:t>
            </a:r>
          </a:p>
          <a:p>
            <a:pPr marL="0" indent="0">
              <a:buNone/>
            </a:pPr>
            <a:endParaRPr lang="hr-HR" dirty="0" smtClean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hr-HR" dirty="0" smtClean="0">
                <a:latin typeface="Georgia" panose="02040502050405020303" pitchFamily="18" charset="0"/>
              </a:rPr>
              <a:t>(</a:t>
            </a:r>
            <a:r>
              <a:rPr lang="hr-HR" dirty="0">
                <a:latin typeface="Georgia" panose="02040502050405020303" pitchFamily="18" charset="0"/>
              </a:rPr>
              <a:t>1) RACIONALNI PROBLEM SOLVING – konstruktivan - baziran na pažljivom odabiru i </a:t>
            </a:r>
            <a:r>
              <a:rPr lang="hr-HR" dirty="0" smtClean="0">
                <a:latin typeface="Georgia" panose="02040502050405020303" pitchFamily="18" charset="0"/>
              </a:rPr>
              <a:t>služenju sa </a:t>
            </a:r>
            <a:r>
              <a:rPr lang="hr-HR" dirty="0">
                <a:latin typeface="Georgia" panose="02040502050405020303" pitchFamily="18" charset="0"/>
              </a:rPr>
              <a:t>svim vještinama – ali ne uključuje vještine implementacije rješenja</a:t>
            </a:r>
          </a:p>
          <a:p>
            <a:pPr marL="0" indent="0">
              <a:buNone/>
            </a:pPr>
            <a:endParaRPr lang="hr-HR" dirty="0" smtClean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hr-HR" dirty="0" smtClean="0">
                <a:latin typeface="Georgia" panose="02040502050405020303" pitchFamily="18" charset="0"/>
              </a:rPr>
              <a:t>(</a:t>
            </a:r>
            <a:r>
              <a:rPr lang="hr-HR" dirty="0">
                <a:latin typeface="Georgia" panose="02040502050405020303" pitchFamily="18" charset="0"/>
              </a:rPr>
              <a:t>2) IMPULZIVNOST/NEMARNOST – disfunkcionalan – površno i brzopleto analiziranje i generiranje rješenja kao i nemarna primjena i provjera efikasnosti rješenja.</a:t>
            </a:r>
          </a:p>
          <a:p>
            <a:pPr marL="0" indent="0">
              <a:buNone/>
            </a:pPr>
            <a:endParaRPr lang="hr-HR" dirty="0" smtClean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hr-HR" dirty="0" smtClean="0">
                <a:latin typeface="Georgia" panose="02040502050405020303" pitchFamily="18" charset="0"/>
              </a:rPr>
              <a:t>(</a:t>
            </a:r>
            <a:r>
              <a:rPr lang="hr-HR" dirty="0">
                <a:latin typeface="Georgia" panose="02040502050405020303" pitchFamily="18" charset="0"/>
              </a:rPr>
              <a:t>3) IZBJEGAVANJE – disfunkcionalan – odugovlačenje, pasivnost ili neaktivnost, te ovisnost o pomoći drugih u rješavanju problema.</a:t>
            </a:r>
          </a:p>
          <a:p>
            <a:pPr marL="0" indent="0">
              <a:buNone/>
            </a:pPr>
            <a:endParaRPr lang="hr-HR" dirty="0">
              <a:latin typeface="Georgia" panose="02040502050405020303" pitchFamily="18" charset="0"/>
            </a:endParaRPr>
          </a:p>
          <a:p>
            <a:pPr marL="0" indent="0">
              <a:buNone/>
            </a:pPr>
            <a:endParaRPr lang="hr-HR" dirty="0">
              <a:latin typeface="Georgia" panose="02040502050405020303" pitchFamily="18" charset="0"/>
            </a:endParaRPr>
          </a:p>
          <a:p>
            <a:pPr marL="0" indent="0">
              <a:buNone/>
            </a:pPr>
            <a:endParaRPr lang="hr-HR" dirty="0" smtClean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83139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91386" y="138224"/>
            <a:ext cx="11887199" cy="644332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sz="3200" b="1" u="sng" dirty="0" smtClean="0">
                <a:latin typeface="Georgia" panose="02040502050405020303" pitchFamily="18" charset="0"/>
              </a:rPr>
              <a:t>II. </a:t>
            </a:r>
            <a:r>
              <a:rPr lang="hr-HR" sz="3200" b="1" u="sng" dirty="0">
                <a:latin typeface="Georgia" panose="02040502050405020303" pitchFamily="18" charset="0"/>
              </a:rPr>
              <a:t>RELACIJSKI PROBLEM-SOLVING MODEL STRESA I BLAGOSTANJA</a:t>
            </a:r>
          </a:p>
          <a:p>
            <a:pPr marL="0" indent="0">
              <a:buNone/>
            </a:pPr>
            <a:r>
              <a:rPr lang="hr-HR" dirty="0" smtClean="0">
                <a:latin typeface="Georgia" panose="02040502050405020303" pitchFamily="18" charset="0"/>
              </a:rPr>
              <a:t>Model </a:t>
            </a:r>
            <a:r>
              <a:rPr lang="hr-HR" dirty="0">
                <a:latin typeface="Georgia" panose="02040502050405020303" pitchFamily="18" charset="0"/>
              </a:rPr>
              <a:t>integrira relacijski model stresa Richarda </a:t>
            </a:r>
            <a:r>
              <a:rPr lang="hr-HR" dirty="0" err="1">
                <a:latin typeface="Georgia" panose="02040502050405020303" pitchFamily="18" charset="0"/>
              </a:rPr>
              <a:t>Lazarusa</a:t>
            </a:r>
            <a:r>
              <a:rPr lang="hr-HR" dirty="0">
                <a:latin typeface="Georgia" panose="02040502050405020303" pitchFamily="18" charset="0"/>
              </a:rPr>
              <a:t> sa ranije opisanim modelom rješavanja socijalnih problema.</a:t>
            </a:r>
          </a:p>
          <a:p>
            <a:pPr marL="0" indent="0">
              <a:buNone/>
            </a:pPr>
            <a:endParaRPr lang="hr-HR" b="1" i="1" dirty="0" smtClean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hr-HR" b="1" i="1" dirty="0" err="1" smtClean="0">
                <a:latin typeface="Georgia" panose="02040502050405020303" pitchFamily="18" charset="0"/>
              </a:rPr>
              <a:t>Lazarusov</a:t>
            </a:r>
            <a:r>
              <a:rPr lang="hr-HR" b="1" i="1" dirty="0" smtClean="0">
                <a:latin typeface="Georgia" panose="02040502050405020303" pitchFamily="18" charset="0"/>
              </a:rPr>
              <a:t> </a:t>
            </a:r>
            <a:r>
              <a:rPr lang="hr-HR" b="1" i="1" dirty="0">
                <a:latin typeface="Georgia" panose="02040502050405020303" pitchFamily="18" charset="0"/>
              </a:rPr>
              <a:t>model:</a:t>
            </a:r>
            <a:r>
              <a:rPr lang="hr-HR" dirty="0">
                <a:latin typeface="Georgia" panose="02040502050405020303" pitchFamily="18" charset="0"/>
              </a:rPr>
              <a:t> </a:t>
            </a:r>
            <a:r>
              <a:rPr lang="hr-HR" dirty="0" smtClean="0">
                <a:latin typeface="Georgia" panose="02040502050405020303" pitchFamily="18" charset="0"/>
              </a:rPr>
              <a:t> STRES </a:t>
            </a:r>
            <a:r>
              <a:rPr lang="hr-HR" dirty="0">
                <a:latin typeface="Georgia" panose="02040502050405020303" pitchFamily="18" charset="0"/>
              </a:rPr>
              <a:t>je uzrokovan procjenom osobe kako su zahtjevi okoline veći od trenutnih sposobnosti osobe da se nosi s </a:t>
            </a:r>
            <a:r>
              <a:rPr lang="hr-HR" dirty="0" smtClean="0">
                <a:latin typeface="Georgia" panose="02040502050405020303" pitchFamily="18" charset="0"/>
              </a:rPr>
              <a:t>njima </a:t>
            </a:r>
            <a:r>
              <a:rPr lang="hr-HR" dirty="0">
                <a:latin typeface="Georgia" panose="02040502050405020303" pitchFamily="18" charset="0"/>
              </a:rPr>
              <a:t>i </a:t>
            </a:r>
            <a:r>
              <a:rPr lang="hr-HR" dirty="0" smtClean="0">
                <a:latin typeface="Georgia" panose="02040502050405020303" pitchFamily="18" charset="0"/>
              </a:rPr>
              <a:t>ti zahtjevi se doživljavaju kao </a:t>
            </a:r>
            <a:r>
              <a:rPr lang="hr-HR" dirty="0">
                <a:latin typeface="Georgia" panose="02040502050405020303" pitchFamily="18" charset="0"/>
              </a:rPr>
              <a:t>prijetnja osobnom blagostanju.</a:t>
            </a:r>
          </a:p>
          <a:p>
            <a:pPr marL="0" indent="0">
              <a:buNone/>
            </a:pPr>
            <a:r>
              <a:rPr lang="hr-HR" dirty="0">
                <a:latin typeface="Georgia" panose="02040502050405020303" pitchFamily="18" charset="0"/>
              </a:rPr>
              <a:t>Kako je ta definicija bliska definiciji „problema“ u socijalnoj problem-solving teoriji, problem je isto proglašen stresorom.</a:t>
            </a:r>
          </a:p>
          <a:p>
            <a:pPr marL="0" indent="0">
              <a:buNone/>
            </a:pPr>
            <a:endParaRPr lang="hr-HR" dirty="0" smtClean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hr-HR" dirty="0" smtClean="0">
                <a:latin typeface="Georgia" panose="02040502050405020303" pitchFamily="18" charset="0"/>
              </a:rPr>
              <a:t>DEF</a:t>
            </a:r>
            <a:r>
              <a:rPr lang="hr-HR" dirty="0">
                <a:latin typeface="Georgia" panose="02040502050405020303" pitchFamily="18" charset="0"/>
              </a:rPr>
              <a:t>: STRES je recipročna funkcija tri varijable – (1) Stresnih životnih situacija, (2) emocionalni stres/blagostanje i (3) problem-solving </a:t>
            </a:r>
            <a:r>
              <a:rPr lang="hr-HR" dirty="0" err="1">
                <a:latin typeface="Georgia" panose="02040502050405020303" pitchFamily="18" charset="0"/>
              </a:rPr>
              <a:t>coping</a:t>
            </a:r>
            <a:r>
              <a:rPr lang="hr-HR" dirty="0">
                <a:latin typeface="Georgia" panose="020405020504050203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701401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91386" y="138224"/>
            <a:ext cx="11887199" cy="64433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b="1" i="1" dirty="0">
                <a:latin typeface="Georgia" panose="02040502050405020303" pitchFamily="18" charset="0"/>
              </a:rPr>
              <a:t>1. STRESNE ŽIVOTNE SITUACIJE </a:t>
            </a:r>
            <a:r>
              <a:rPr lang="hr-HR" dirty="0">
                <a:latin typeface="Georgia" panose="02040502050405020303" pitchFamily="18" charset="0"/>
              </a:rPr>
              <a:t>– (a) značajni negativni događaji (razvod, smrt životnog partnera, teška bolest ili ozljeda), (b) svakodnevni problem - uži i specifični</a:t>
            </a:r>
          </a:p>
          <a:p>
            <a:pPr marL="0" indent="0">
              <a:buNone/>
            </a:pPr>
            <a:r>
              <a:rPr lang="hr-HR" dirty="0">
                <a:latin typeface="Georgia" panose="02040502050405020303" pitchFamily="18" charset="0"/>
              </a:rPr>
              <a:t>-	često su dvije vrste događaja i uzročno povezani – niz malih problema može dovesti do razvoda</a:t>
            </a:r>
          </a:p>
          <a:p>
            <a:pPr marL="0" indent="0">
              <a:buNone/>
            </a:pPr>
            <a:r>
              <a:rPr lang="hr-HR" b="1" i="1" dirty="0">
                <a:latin typeface="Georgia" panose="02040502050405020303" pitchFamily="18" charset="0"/>
              </a:rPr>
              <a:t>2. EMOCIONALNI STRES/BLAGOSTANJE </a:t>
            </a:r>
            <a:r>
              <a:rPr lang="hr-HR" dirty="0">
                <a:latin typeface="Georgia" panose="02040502050405020303" pitchFamily="18" charset="0"/>
              </a:rPr>
              <a:t>– usko vezano uz gore navedenu orijentaciju na problem</a:t>
            </a:r>
          </a:p>
          <a:p>
            <a:pPr marL="0" indent="0">
              <a:buNone/>
            </a:pPr>
            <a:r>
              <a:rPr lang="hr-HR" b="1" i="1" dirty="0">
                <a:latin typeface="Georgia" panose="02040502050405020303" pitchFamily="18" charset="0"/>
              </a:rPr>
              <a:t>3. PROBLEM-SOLVING COPING </a:t>
            </a:r>
            <a:r>
              <a:rPr lang="hr-HR" dirty="0">
                <a:latin typeface="Georgia" panose="02040502050405020303" pitchFamily="18" charset="0"/>
              </a:rPr>
              <a:t>– </a:t>
            </a:r>
            <a:r>
              <a:rPr lang="hr-HR" dirty="0" smtClean="0">
                <a:latin typeface="Georgia" panose="02040502050405020303" pitchFamily="18" charset="0"/>
              </a:rPr>
              <a:t>vezano uz gore opisane stilove rješavanja problema</a:t>
            </a:r>
            <a:endParaRPr lang="hr-HR" dirty="0">
              <a:latin typeface="Georgia" panose="02040502050405020303" pitchFamily="18" charset="0"/>
            </a:endParaRPr>
          </a:p>
          <a:p>
            <a:pPr marL="0" indent="0">
              <a:buNone/>
            </a:pPr>
            <a:endParaRPr lang="hr-HR" dirty="0" smtClean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hr-HR" dirty="0" smtClean="0">
                <a:latin typeface="Georgia" panose="02040502050405020303" pitchFamily="18" charset="0"/>
              </a:rPr>
              <a:t>Prema </a:t>
            </a:r>
            <a:r>
              <a:rPr lang="hr-HR" dirty="0">
                <a:latin typeface="Georgia" panose="02040502050405020303" pitchFamily="18" charset="0"/>
              </a:rPr>
              <a:t>PRERAĐENOM MODELU </a:t>
            </a:r>
            <a:r>
              <a:rPr lang="hr-HR" dirty="0" err="1">
                <a:latin typeface="Georgia" panose="02040502050405020303" pitchFamily="18" charset="0"/>
              </a:rPr>
              <a:t>D`Zurille</a:t>
            </a:r>
            <a:r>
              <a:rPr lang="hr-HR" dirty="0">
                <a:latin typeface="Georgia" panose="02040502050405020303" pitchFamily="18" charset="0"/>
              </a:rPr>
              <a:t> i </a:t>
            </a:r>
            <a:r>
              <a:rPr lang="hr-HR" dirty="0" err="1">
                <a:latin typeface="Georgia" panose="02040502050405020303" pitchFamily="18" charset="0"/>
              </a:rPr>
              <a:t>Nezu</a:t>
            </a:r>
            <a:r>
              <a:rPr lang="hr-HR" dirty="0">
                <a:latin typeface="Georgia" panose="02040502050405020303" pitchFamily="18" charset="0"/>
              </a:rPr>
              <a:t> (2007</a:t>
            </a:r>
            <a:r>
              <a:rPr lang="hr-HR" dirty="0" smtClean="0">
                <a:latin typeface="Georgia" panose="02040502050405020303" pitchFamily="18" charset="0"/>
              </a:rPr>
              <a:t>), </a:t>
            </a:r>
            <a:r>
              <a:rPr lang="hr-HR" b="1" i="1" dirty="0" smtClean="0">
                <a:latin typeface="Georgia" panose="02040502050405020303" pitchFamily="18" charset="0"/>
              </a:rPr>
              <a:t>blagostanje</a:t>
            </a:r>
            <a:r>
              <a:rPr lang="hr-HR" dirty="0" smtClean="0">
                <a:latin typeface="Georgia" panose="02040502050405020303" pitchFamily="18" charset="0"/>
              </a:rPr>
              <a:t> </a:t>
            </a:r>
            <a:r>
              <a:rPr lang="hr-HR" dirty="0">
                <a:latin typeface="Georgia" panose="02040502050405020303" pitchFamily="18" charset="0"/>
              </a:rPr>
              <a:t>je direktno u recipročnom odnosu s </a:t>
            </a:r>
            <a:r>
              <a:rPr lang="hr-HR" i="1" dirty="0">
                <a:latin typeface="Georgia" panose="02040502050405020303" pitchFamily="18" charset="0"/>
              </a:rPr>
              <a:t>glavnim negativnim </a:t>
            </a:r>
            <a:r>
              <a:rPr lang="hr-HR" dirty="0">
                <a:latin typeface="Georgia" panose="02040502050405020303" pitchFamily="18" charset="0"/>
              </a:rPr>
              <a:t>i </a:t>
            </a:r>
            <a:r>
              <a:rPr lang="hr-HR" i="1" dirty="0">
                <a:latin typeface="Georgia" panose="02040502050405020303" pitchFamily="18" charset="0"/>
              </a:rPr>
              <a:t>svakodnevnim događajima </a:t>
            </a:r>
            <a:r>
              <a:rPr lang="hr-HR" dirty="0">
                <a:latin typeface="Georgia" panose="02040502050405020303" pitchFamily="18" charset="0"/>
              </a:rPr>
              <a:t>kojima je osoba izložena i kakve </a:t>
            </a:r>
            <a:r>
              <a:rPr lang="hr-HR" i="1" dirty="0">
                <a:latin typeface="Georgia" panose="02040502050405020303" pitchFamily="18" charset="0"/>
              </a:rPr>
              <a:t>problem-solving strategije </a:t>
            </a:r>
            <a:r>
              <a:rPr lang="hr-HR" dirty="0">
                <a:latin typeface="Georgia" panose="02040502050405020303" pitchFamily="18" charset="0"/>
              </a:rPr>
              <a:t>koristi u rješavanju tih problema.</a:t>
            </a:r>
          </a:p>
          <a:p>
            <a:pPr marL="0" indent="0" algn="ctr">
              <a:buNone/>
            </a:pPr>
            <a:endParaRPr lang="hr-HR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3654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91386" y="138224"/>
            <a:ext cx="11887199" cy="64433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b="1" u="sng" dirty="0" smtClean="0">
                <a:latin typeface="Georgia" panose="02040502050405020303" pitchFamily="18" charset="0"/>
              </a:rPr>
              <a:t>III. </a:t>
            </a:r>
            <a:r>
              <a:rPr lang="hr-HR" b="1" u="sng" dirty="0">
                <a:latin typeface="Georgia" panose="02040502050405020303" pitchFamily="18" charset="0"/>
              </a:rPr>
              <a:t>KLINIČKE APLIKACIJE PST</a:t>
            </a:r>
          </a:p>
          <a:p>
            <a:pPr marL="0" indent="0">
              <a:buNone/>
            </a:pPr>
            <a:r>
              <a:rPr lang="hr-HR" dirty="0">
                <a:latin typeface="Georgia" panose="02040502050405020303" pitchFamily="18" charset="0"/>
              </a:rPr>
              <a:t>Priručnik -</a:t>
            </a:r>
            <a:r>
              <a:rPr lang="hr-HR" dirty="0" smtClean="0">
                <a:latin typeface="Georgia" panose="02040502050405020303" pitchFamily="18" charset="0"/>
              </a:rPr>
              <a:t> trening </a:t>
            </a:r>
            <a:r>
              <a:rPr lang="hr-HR" dirty="0">
                <a:latin typeface="Georgia" panose="02040502050405020303" pitchFamily="18" charset="0"/>
              </a:rPr>
              <a:t>14 glavnih aspekata modela, gdje se praktičari ohrabruju da generalni model prilagode njihovim specifičnim problemima i situacijama.</a:t>
            </a:r>
          </a:p>
          <a:p>
            <a:pPr marL="0" indent="0">
              <a:buNone/>
            </a:pPr>
            <a:r>
              <a:rPr lang="hr-HR" b="1" dirty="0">
                <a:latin typeface="Georgia" panose="02040502050405020303" pitchFamily="18" charset="0"/>
              </a:rPr>
              <a:t>MODEL TRENINGA </a:t>
            </a:r>
            <a:r>
              <a:rPr lang="hr-HR" b="1" dirty="0" smtClean="0">
                <a:latin typeface="Georgia" panose="02040502050405020303" pitchFamily="18" charset="0"/>
              </a:rPr>
              <a:t>PST</a:t>
            </a:r>
          </a:p>
          <a:p>
            <a:pPr marL="0" indent="0">
              <a:buNone/>
            </a:pPr>
            <a:endParaRPr lang="hr-HR" b="1" dirty="0">
              <a:latin typeface="Georgia" panose="02040502050405020303" pitchFamily="18" charset="0"/>
            </a:endParaRPr>
          </a:p>
          <a:p>
            <a:pPr marL="0" indent="0">
              <a:buNone/>
            </a:pPr>
            <a:endParaRPr lang="hr-HR" dirty="0">
              <a:latin typeface="Georgia" panose="02040502050405020303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5403959"/>
              </p:ext>
            </p:extLst>
          </p:nvPr>
        </p:nvGraphicFramePr>
        <p:xfrm>
          <a:off x="457200" y="2402960"/>
          <a:ext cx="11355572" cy="4274286"/>
        </p:xfrm>
        <a:graphic>
          <a:graphicData uri="http://schemas.openxmlformats.org/drawingml/2006/table">
            <a:tbl>
              <a:tblPr firstRow="1" firstCol="1" bandRow="1"/>
              <a:tblGrid>
                <a:gridCol w="3402419"/>
                <a:gridCol w="7953153"/>
              </a:tblGrid>
              <a:tr h="30530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800" b="1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TEMA 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800" b="1" kern="120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KLJUČNI CILJEVI I AKTIVNOSTI</a:t>
                      </a: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212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Inicijalno strukturiranje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-3429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r-HR" sz="1800" kern="120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Uspostaviti pozitivan terapeutski odnos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-3429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r-HR" sz="1800" kern="120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Objasniti smisao i karakteristike PST i kako se on specifično može primijeniti za dotičnog klijenta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-3429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r-HR" sz="1800" kern="120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Stimulirajte optimizam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6532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800" kern="120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Procjena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-3429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r-HR" sz="1800" kern="120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Formalno kroz instrument (SPSI-R) ili neformalno (intervju) procijeniti slabosti i dobre strane problem-solvinga osobe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-3429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r-HR" sz="1800" kern="120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Procijeniti koji aspekti u </a:t>
                      </a:r>
                      <a:r>
                        <a:rPr lang="hr-HR" sz="1800" kern="1200" dirty="0" err="1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klijentovom</a:t>
                      </a:r>
                      <a:r>
                        <a:rPr lang="hr-HR" sz="1800" kern="120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životu su naročito stresni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21224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800" kern="120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Prepreka za učinkoviti problem-solving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-3429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r-HR" sz="1800" kern="120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Procijeniti kognitivne limite svijesti i problema (multi-</a:t>
                      </a:r>
                      <a:r>
                        <a:rPr lang="hr-HR" sz="1800" kern="1200" dirty="0" err="1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tasking</a:t>
                      </a:r>
                      <a:r>
                        <a:rPr lang="hr-HR" sz="1800" kern="120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naročito pod preopterećenjem)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-342900" algn="l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r-HR" sz="1800" kern="120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Raspraviti potencijalne načine poboljšanja multi-</a:t>
                      </a:r>
                      <a:r>
                        <a:rPr lang="hr-HR" sz="1800" kern="1200" dirty="0" err="1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taskinga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977579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91386" y="138224"/>
            <a:ext cx="11887199" cy="64433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b="1" dirty="0" smtClean="0">
                <a:latin typeface="Georgia" panose="02040502050405020303" pitchFamily="18" charset="0"/>
              </a:rPr>
              <a:t>MODEL </a:t>
            </a:r>
            <a:r>
              <a:rPr lang="hr-HR" b="1" dirty="0">
                <a:latin typeface="Georgia" panose="02040502050405020303" pitchFamily="18" charset="0"/>
              </a:rPr>
              <a:t>TRENINGA </a:t>
            </a:r>
            <a:r>
              <a:rPr lang="hr-HR" b="1" dirty="0" smtClean="0">
                <a:latin typeface="Georgia" panose="02040502050405020303" pitchFamily="18" charset="0"/>
              </a:rPr>
              <a:t>PST…</a:t>
            </a:r>
          </a:p>
          <a:p>
            <a:pPr marL="0" indent="0">
              <a:buNone/>
            </a:pPr>
            <a:endParaRPr lang="hr-HR" b="1" dirty="0">
              <a:latin typeface="Georgia" panose="02040502050405020303" pitchFamily="18" charset="0"/>
            </a:endParaRPr>
          </a:p>
          <a:p>
            <a:pPr marL="0" indent="0">
              <a:buNone/>
            </a:pPr>
            <a:endParaRPr lang="hr-HR" dirty="0">
              <a:latin typeface="Georgia" panose="02040502050405020303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7345024"/>
              </p:ext>
            </p:extLst>
          </p:nvPr>
        </p:nvGraphicFramePr>
        <p:xfrm>
          <a:off x="457199" y="786811"/>
          <a:ext cx="11355572" cy="5608312"/>
        </p:xfrm>
        <a:graphic>
          <a:graphicData uri="http://schemas.openxmlformats.org/drawingml/2006/table">
            <a:tbl>
              <a:tblPr firstRow="1" firstCol="1" bandRow="1"/>
              <a:tblGrid>
                <a:gridCol w="3402419"/>
                <a:gridCol w="7953153"/>
              </a:tblGrid>
              <a:tr h="44656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800" b="1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TEMA 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800" b="1" kern="120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KLJUČNI CILJEVI I AKTIVNOSTI</a:t>
                      </a: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212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Orijentacija na problem: Stimuliranje samo-efikasnosti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r-HR" sz="180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Uvod u koncept i važnost pozitivne orijentacije na problem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r-HR" sz="180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Izgraditi i potkrepljivati samo-efikasnost kod klijenta kroz „imaginaciju“ pozitivnog rješavanja problema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86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Orijentacija na problem: Prepoznavanje problema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r-HR" sz="1800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Pospješiti klijentovu sposobnost pravovremenog prepoznavanja problema – kako oni nastaju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r-HR" sz="1800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Koristiti negativne osjećaje, ne-efikasno ponašanje, i određene misli kao znakove za postojanje problema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r-HR" sz="1800" dirty="0" smtClean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Spisak </a:t>
                      </a:r>
                      <a:r>
                        <a:rPr lang="hr-HR" sz="1800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koraka u rješavanju problema kako bi se „normaliziralo“ iskustvo doživljaja problema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18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 Orijentacija na problem: Gledanja na problem kao „izazov“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r-HR" sz="1800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Pospješiti pacijentovu identificiranja i potom promjene negativnih razmišljanja, disfunkcionalnih stavova i suženog načina razmišljanja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r-HR" sz="1800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Uključite se u vježbu „izmjena uloge advokata,“ gdje klijent mora braniti suprotno stajalište od njegovog trenutnog mal-adaptivnog vjerovanja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8017586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91386" y="138224"/>
            <a:ext cx="11887199" cy="64433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b="1" dirty="0" smtClean="0">
                <a:latin typeface="Georgia" panose="02040502050405020303" pitchFamily="18" charset="0"/>
              </a:rPr>
              <a:t>MODEL </a:t>
            </a:r>
            <a:r>
              <a:rPr lang="hr-HR" b="1" dirty="0">
                <a:latin typeface="Georgia" panose="02040502050405020303" pitchFamily="18" charset="0"/>
              </a:rPr>
              <a:t>TRENINGA </a:t>
            </a:r>
            <a:r>
              <a:rPr lang="hr-HR" b="1" dirty="0" smtClean="0">
                <a:latin typeface="Georgia" panose="02040502050405020303" pitchFamily="18" charset="0"/>
              </a:rPr>
              <a:t>PST…</a:t>
            </a:r>
          </a:p>
          <a:p>
            <a:pPr marL="0" indent="0">
              <a:buNone/>
            </a:pPr>
            <a:endParaRPr lang="hr-HR" b="1" dirty="0">
              <a:latin typeface="Georgia" panose="02040502050405020303" pitchFamily="18" charset="0"/>
            </a:endParaRPr>
          </a:p>
          <a:p>
            <a:pPr marL="0" indent="0">
              <a:buNone/>
            </a:pPr>
            <a:endParaRPr lang="hr-HR" dirty="0">
              <a:latin typeface="Georgia" panose="02040502050405020303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1700465"/>
              </p:ext>
            </p:extLst>
          </p:nvPr>
        </p:nvGraphicFramePr>
        <p:xfrm>
          <a:off x="457199" y="786811"/>
          <a:ext cx="11355572" cy="5248858"/>
        </p:xfrm>
        <a:graphic>
          <a:graphicData uri="http://schemas.openxmlformats.org/drawingml/2006/table">
            <a:tbl>
              <a:tblPr firstRow="1" firstCol="1" bandRow="1"/>
              <a:tblGrid>
                <a:gridCol w="3402419"/>
                <a:gridCol w="7953153"/>
              </a:tblGrid>
              <a:tr h="5103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800" b="1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TEMA 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800" b="1" kern="120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KLJUČNI CILJEVI I AKTIVNOSTI</a:t>
                      </a: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996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 Orijentacija na problem: Uporaba i kontrola Emocija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r-HR" sz="180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Pospješite razumijevanje važnosti emocija u problem-solvingu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r-HR" sz="180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Naučite klijenta da (a) „iskoristi“ emocije kao izvor informacija za problem-solving proces (negativne kao znak za postojanjem problema i pozitivne kao motivacijski faktor)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143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 Orijentacija na problem: STOP I PROMISLI!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r-HR" sz="180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Podučavajte STOP I PROMISLI! Tehniku kako bi ugasili impulzivne i izbjegavajuće tendencije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71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 Definicija i Formulacija Problema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r-HR" sz="1800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Pospješujte klijentovu sposobnost boljeg razumijevanja prirode problema (zbog čega je to problem za dotičnu osobu) i postavite realistične problem-solving ciljeve i zadatke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590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 Pronalaženje Alternativa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r-HR" sz="1800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Pospješujte </a:t>
                      </a:r>
                      <a:r>
                        <a:rPr lang="hr-HR" sz="1800" dirty="0" smtClean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kreativnost </a:t>
                      </a:r>
                      <a:r>
                        <a:rPr lang="hr-HR" sz="1800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 kreiranju širokog spektra potencijalnih ideja za rješavanje problema koristeći razne tehnike „oluje mozgova“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2794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91386" y="138224"/>
            <a:ext cx="11887199" cy="64433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b="1" dirty="0" smtClean="0">
                <a:latin typeface="Georgia" panose="02040502050405020303" pitchFamily="18" charset="0"/>
              </a:rPr>
              <a:t>MODEL </a:t>
            </a:r>
            <a:r>
              <a:rPr lang="hr-HR" b="1" dirty="0">
                <a:latin typeface="Georgia" panose="02040502050405020303" pitchFamily="18" charset="0"/>
              </a:rPr>
              <a:t>TRENINGA </a:t>
            </a:r>
            <a:r>
              <a:rPr lang="hr-HR" b="1" dirty="0" smtClean="0">
                <a:latin typeface="Georgia" panose="02040502050405020303" pitchFamily="18" charset="0"/>
              </a:rPr>
              <a:t>PST…</a:t>
            </a:r>
          </a:p>
          <a:p>
            <a:pPr marL="0" indent="0">
              <a:buNone/>
            </a:pPr>
            <a:endParaRPr lang="hr-HR" b="1" dirty="0">
              <a:latin typeface="Georgia" panose="02040502050405020303" pitchFamily="18" charset="0"/>
            </a:endParaRPr>
          </a:p>
          <a:p>
            <a:pPr marL="0" indent="0">
              <a:buNone/>
            </a:pPr>
            <a:endParaRPr lang="hr-HR" dirty="0">
              <a:latin typeface="Georgia" panose="02040502050405020303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329141"/>
              </p:ext>
            </p:extLst>
          </p:nvPr>
        </p:nvGraphicFramePr>
        <p:xfrm>
          <a:off x="457199" y="786811"/>
          <a:ext cx="11355572" cy="5217395"/>
        </p:xfrm>
        <a:graphic>
          <a:graphicData uri="http://schemas.openxmlformats.org/drawingml/2006/table">
            <a:tbl>
              <a:tblPr firstRow="1" firstCol="1" bandRow="1"/>
              <a:tblGrid>
                <a:gridCol w="3402419"/>
                <a:gridCol w="7953153"/>
              </a:tblGrid>
              <a:tr h="5103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800" b="1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TEMA 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800" b="1" kern="120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KLJUČNI CILJEVI I AKTIVNOSTI</a:t>
                      </a: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996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 Donošenje Odluka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r-HR" sz="1800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Povećajte </a:t>
                      </a:r>
                      <a:r>
                        <a:rPr lang="hr-HR" sz="1800" dirty="0" smtClean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sposobnost </a:t>
                      </a:r>
                      <a:r>
                        <a:rPr lang="hr-HR" sz="1800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donošenja efikasnih odluka kroz to da klijent može (a) bolje identificirati posljedice određene akcije, i (b) provesti analizu troškova i beneficija u vezi s vjerojatnošću i vrijednošću određene akcije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143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 Provjera i Implementacija Rješenja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r-HR" sz="180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Pospješujte sposobnosti osobe da (a) provede plan rješenja, (b) prati njegove ishode, (c) procjenjuje njegovu efikasnost, i (d) uključi se u proces samo-potkrepljenja provođenjem problem-solvinga i potencijalnim uspjehom rezultata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71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 Vođeno Vježbanje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r-HR" sz="1800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Povećajte profinjenost u aplikaciji problem-solving stavova i vještina te pomognite u transferu i generaliziranju </a:t>
                      </a:r>
                      <a:r>
                        <a:rPr lang="hr-HR" sz="1800" dirty="0" smtClean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 </a:t>
                      </a:r>
                      <a:r>
                        <a:rPr lang="hr-HR" sz="1800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razne druge trenutne i buduće problema na koje bi osoba mogla naići u svojoj okolini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590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 Rapidno Rješavanje Problema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r-HR" sz="1800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Podučite klijenta nizu problem-solving tehnika/uputa koje će mu pomoći u općoj primjeni modela u samo nekoliko minuta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2385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91386" y="138224"/>
            <a:ext cx="11887199" cy="644332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hr-HR" b="1" i="1" dirty="0" smtClean="0">
              <a:latin typeface="Georgia" panose="02040502050405020303" pitchFamily="18" charset="0"/>
            </a:endParaRPr>
          </a:p>
          <a:p>
            <a:pPr marL="0" indent="0" algn="ctr">
              <a:buNone/>
            </a:pPr>
            <a:r>
              <a:rPr lang="hr-HR" b="1" i="1" dirty="0" smtClean="0">
                <a:latin typeface="Georgia" panose="02040502050405020303" pitchFamily="18" charset="0"/>
              </a:rPr>
              <a:t>CILJ </a:t>
            </a:r>
            <a:r>
              <a:rPr lang="hr-HR" b="1" i="1" dirty="0">
                <a:latin typeface="Georgia" panose="02040502050405020303" pitchFamily="18" charset="0"/>
              </a:rPr>
              <a:t>u TRENINGU OSOBE </a:t>
            </a:r>
            <a:r>
              <a:rPr lang="hr-HR" dirty="0">
                <a:latin typeface="Georgia" panose="02040502050405020303" pitchFamily="18" charset="0"/>
              </a:rPr>
              <a:t>je </a:t>
            </a:r>
          </a:p>
          <a:p>
            <a:pPr marL="0" indent="0">
              <a:buNone/>
            </a:pPr>
            <a:endParaRPr lang="hr-HR" dirty="0" smtClean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hr-HR" dirty="0" smtClean="0">
                <a:latin typeface="Georgia" panose="02040502050405020303" pitchFamily="18" charset="0"/>
              </a:rPr>
              <a:t>(</a:t>
            </a:r>
            <a:r>
              <a:rPr lang="hr-HR" dirty="0">
                <a:latin typeface="Georgia" panose="02040502050405020303" pitchFamily="18" charset="0"/>
              </a:rPr>
              <a:t>1) povećati pozitivnu orijentaciju na problem, </a:t>
            </a:r>
          </a:p>
          <a:p>
            <a:pPr marL="0" indent="0">
              <a:buNone/>
            </a:pPr>
            <a:r>
              <a:rPr lang="hr-HR" dirty="0">
                <a:latin typeface="Georgia" panose="02040502050405020303" pitchFamily="18" charset="0"/>
              </a:rPr>
              <a:t>(2) smanjenje negativne orijentacije, </a:t>
            </a:r>
          </a:p>
          <a:p>
            <a:pPr marL="0" indent="0">
              <a:buNone/>
            </a:pPr>
            <a:r>
              <a:rPr lang="hr-HR" dirty="0">
                <a:latin typeface="Georgia" panose="02040502050405020303" pitchFamily="18" charset="0"/>
              </a:rPr>
              <a:t>(3) povećati sposobnosti </a:t>
            </a:r>
            <a:r>
              <a:rPr lang="hr-HR" dirty="0" smtClean="0">
                <a:latin typeface="Georgia" panose="02040502050405020303" pitchFamily="18" charset="0"/>
              </a:rPr>
              <a:t>za </a:t>
            </a:r>
            <a:r>
              <a:rPr lang="hr-HR" dirty="0">
                <a:latin typeface="Georgia" panose="02040502050405020303" pitchFamily="18" charset="0"/>
              </a:rPr>
              <a:t>razvoj racionalne problem-solving vještine, </a:t>
            </a:r>
          </a:p>
          <a:p>
            <a:pPr marL="0" indent="0">
              <a:buNone/>
            </a:pPr>
            <a:r>
              <a:rPr lang="hr-HR" dirty="0">
                <a:latin typeface="Georgia" panose="02040502050405020303" pitchFamily="18" charset="0"/>
              </a:rPr>
              <a:t>(4) smanjiti tendenciju </a:t>
            </a:r>
            <a:r>
              <a:rPr lang="hr-HR" dirty="0" smtClean="0">
                <a:latin typeface="Georgia" panose="02040502050405020303" pitchFamily="18" charset="0"/>
              </a:rPr>
              <a:t>izbjegavanja </a:t>
            </a:r>
            <a:r>
              <a:rPr lang="hr-HR" dirty="0">
                <a:latin typeface="Georgia" panose="02040502050405020303" pitchFamily="18" charset="0"/>
              </a:rPr>
              <a:t>rješavanja problema i </a:t>
            </a:r>
          </a:p>
          <a:p>
            <a:pPr marL="0" indent="0">
              <a:buNone/>
            </a:pPr>
            <a:r>
              <a:rPr lang="hr-HR" dirty="0">
                <a:latin typeface="Georgia" panose="02040502050405020303" pitchFamily="18" charset="0"/>
              </a:rPr>
              <a:t>(5) smanjiti </a:t>
            </a:r>
            <a:r>
              <a:rPr lang="hr-HR" dirty="0" smtClean="0">
                <a:latin typeface="Georgia" panose="02040502050405020303" pitchFamily="18" charset="0"/>
              </a:rPr>
              <a:t>tendenciju </a:t>
            </a:r>
            <a:r>
              <a:rPr lang="hr-HR" dirty="0">
                <a:latin typeface="Georgia" panose="02040502050405020303" pitchFamily="18" charset="0"/>
              </a:rPr>
              <a:t>k nerazumnim i impulzivnim reakcijama. </a:t>
            </a:r>
          </a:p>
          <a:p>
            <a:pPr marL="0" indent="0">
              <a:buNone/>
            </a:pPr>
            <a:endParaRPr lang="hr-HR" dirty="0" smtClean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hr-HR" dirty="0" smtClean="0">
                <a:latin typeface="Georgia" panose="02040502050405020303" pitchFamily="18" charset="0"/>
              </a:rPr>
              <a:t>Obično </a:t>
            </a:r>
            <a:r>
              <a:rPr lang="hr-HR" dirty="0">
                <a:latin typeface="Georgia" panose="02040502050405020303" pitchFamily="18" charset="0"/>
              </a:rPr>
              <a:t>su koraci od 1 do 13 potrebni za dostizanje tog cilja.</a:t>
            </a:r>
          </a:p>
          <a:p>
            <a:pPr marL="0" indent="0">
              <a:buNone/>
            </a:pPr>
            <a:r>
              <a:rPr lang="hr-HR" dirty="0">
                <a:latin typeface="Georgia" panose="02040502050405020303" pitchFamily="18" charset="0"/>
              </a:rPr>
              <a:t>Trening i broj određenih koraka na specifičnim seansama varira u ovisnosti o populaciji koja se trenira.</a:t>
            </a:r>
          </a:p>
          <a:p>
            <a:pPr marL="0" indent="0">
              <a:buNone/>
            </a:pPr>
            <a:endParaRPr lang="hr-HR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939061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91386" y="138224"/>
            <a:ext cx="11887199" cy="64433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b="1" dirty="0" smtClean="0">
                <a:latin typeface="Georgia" panose="02040502050405020303" pitchFamily="18" charset="0"/>
              </a:rPr>
              <a:t>KORIŠTENJE </a:t>
            </a:r>
            <a:r>
              <a:rPr lang="hr-HR" b="1" dirty="0">
                <a:latin typeface="Georgia" panose="02040502050405020303" pitchFamily="18" charset="0"/>
              </a:rPr>
              <a:t>DODATNIH TRENING STRATEGIJA</a:t>
            </a:r>
          </a:p>
          <a:p>
            <a:pPr marL="0" indent="0">
              <a:buNone/>
            </a:pPr>
            <a:endParaRPr lang="hr-HR" dirty="0" smtClean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hr-HR" dirty="0" smtClean="0">
                <a:latin typeface="Georgia" panose="02040502050405020303" pitchFamily="18" charset="0"/>
              </a:rPr>
              <a:t>Kao i kod ostalih tehnika </a:t>
            </a:r>
            <a:r>
              <a:rPr lang="hr-HR" dirty="0">
                <a:latin typeface="Georgia" panose="02040502050405020303" pitchFamily="18" charset="0"/>
              </a:rPr>
              <a:t>BKT spektra, uspjeh </a:t>
            </a:r>
            <a:r>
              <a:rPr lang="hr-HR" i="1" dirty="0">
                <a:latin typeface="Georgia" panose="02040502050405020303" pitchFamily="18" charset="0"/>
              </a:rPr>
              <a:t>PST tehnika će ovisiti o efikasnosti implementacije</a:t>
            </a:r>
            <a:r>
              <a:rPr lang="hr-HR" dirty="0">
                <a:latin typeface="Georgia" panose="02040502050405020303" pitchFamily="18" charset="0"/>
              </a:rPr>
              <a:t>. </a:t>
            </a:r>
            <a:r>
              <a:rPr lang="hr-HR" dirty="0" smtClean="0">
                <a:latin typeface="Georgia" panose="02040502050405020303" pitchFamily="18" charset="0"/>
              </a:rPr>
              <a:t>Efikasan terapeut mora </a:t>
            </a:r>
            <a:r>
              <a:rPr lang="hr-HR" dirty="0">
                <a:latin typeface="Georgia" panose="02040502050405020303" pitchFamily="18" charset="0"/>
              </a:rPr>
              <a:t>posjedovati slijedeće </a:t>
            </a:r>
            <a:r>
              <a:rPr lang="hr-HR" dirty="0" smtClean="0">
                <a:latin typeface="Georgia" panose="02040502050405020303" pitchFamily="18" charset="0"/>
              </a:rPr>
              <a:t>vještine </a:t>
            </a:r>
            <a:r>
              <a:rPr lang="hr-HR" dirty="0">
                <a:latin typeface="Georgia" panose="02040502050405020303" pitchFamily="18" charset="0"/>
              </a:rPr>
              <a:t>u primjeni PST tehnika</a:t>
            </a:r>
            <a:r>
              <a:rPr lang="hr-HR" dirty="0" smtClean="0">
                <a:latin typeface="Georgia" panose="02040502050405020303" pitchFamily="18" charset="0"/>
              </a:rPr>
              <a:t>:</a:t>
            </a:r>
          </a:p>
          <a:p>
            <a:pPr marL="0" indent="0">
              <a:buNone/>
            </a:pPr>
            <a:endParaRPr lang="hr-HR" dirty="0">
              <a:latin typeface="Georgia" panose="02040502050405020303" pitchFamily="18" charset="0"/>
            </a:endParaRPr>
          </a:p>
          <a:p>
            <a:pPr marL="3200400" lvl="7" indent="0">
              <a:buNone/>
            </a:pPr>
            <a:r>
              <a:rPr lang="hr-HR" sz="2800" dirty="0" smtClean="0">
                <a:latin typeface="Georgia" panose="02040502050405020303" pitchFamily="18" charset="0"/>
              </a:rPr>
              <a:t>•</a:t>
            </a:r>
            <a:r>
              <a:rPr lang="hr-HR" sz="2800" dirty="0">
                <a:latin typeface="Georgia" panose="02040502050405020303" pitchFamily="18" charset="0"/>
              </a:rPr>
              <a:t>	Didaktičke sposobnosti</a:t>
            </a:r>
          </a:p>
          <a:p>
            <a:pPr marL="3200400" lvl="7" indent="0">
              <a:buNone/>
            </a:pPr>
            <a:r>
              <a:rPr lang="hr-HR" sz="2800" dirty="0">
                <a:latin typeface="Georgia" panose="02040502050405020303" pitchFamily="18" charset="0"/>
              </a:rPr>
              <a:t>•	Trenerske sposobnosti</a:t>
            </a:r>
          </a:p>
          <a:p>
            <a:pPr marL="3200400" lvl="7" indent="0">
              <a:buNone/>
            </a:pPr>
            <a:r>
              <a:rPr lang="hr-HR" sz="2800" dirty="0">
                <a:latin typeface="Georgia" panose="02040502050405020303" pitchFamily="18" charset="0"/>
              </a:rPr>
              <a:t>•	Modeliranje</a:t>
            </a:r>
          </a:p>
          <a:p>
            <a:pPr marL="3200400" lvl="7" indent="0">
              <a:buNone/>
            </a:pPr>
            <a:r>
              <a:rPr lang="hr-HR" sz="2800" dirty="0">
                <a:latin typeface="Georgia" panose="02040502050405020303" pitchFamily="18" charset="0"/>
              </a:rPr>
              <a:t>•	Oblikovanje</a:t>
            </a:r>
          </a:p>
          <a:p>
            <a:pPr marL="3200400" lvl="7" indent="0">
              <a:buNone/>
            </a:pPr>
            <a:r>
              <a:rPr lang="hr-HR" sz="2800" dirty="0">
                <a:latin typeface="Georgia" panose="02040502050405020303" pitchFamily="18" charset="0"/>
              </a:rPr>
              <a:t>•	Vježbanje i ponavljanje</a:t>
            </a:r>
          </a:p>
          <a:p>
            <a:pPr marL="3200400" lvl="7" indent="0">
              <a:buNone/>
            </a:pPr>
            <a:r>
              <a:rPr lang="hr-HR" sz="2800" dirty="0">
                <a:latin typeface="Georgia" panose="02040502050405020303" pitchFamily="18" charset="0"/>
              </a:rPr>
              <a:t>•	Davanje povratnih informacija</a:t>
            </a:r>
          </a:p>
          <a:p>
            <a:pPr marL="3200400" lvl="7" indent="0">
              <a:buNone/>
            </a:pPr>
            <a:r>
              <a:rPr lang="hr-HR" sz="2800" dirty="0">
                <a:latin typeface="Georgia" panose="02040502050405020303" pitchFamily="18" charset="0"/>
              </a:rPr>
              <a:t>•	Pozitivno potkrepljivanje</a:t>
            </a:r>
          </a:p>
          <a:p>
            <a:pPr marL="0" indent="0">
              <a:buNone/>
            </a:pPr>
            <a:endParaRPr lang="hr-HR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379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/>
          <p:cNvSpPr>
            <a:spLocks noGrp="1"/>
          </p:cNvSpPr>
          <p:nvPr>
            <p:ph type="body" idx="1"/>
          </p:nvPr>
        </p:nvSpPr>
        <p:spPr>
          <a:xfrm>
            <a:off x="863747" y="2509284"/>
            <a:ext cx="10515600" cy="3211033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	</a:t>
            </a:r>
            <a:r>
              <a:rPr lang="hr-HR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dio </a:t>
            </a:r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pozitivnog pristupa kliničkim intervencijama </a:t>
            </a:r>
            <a:r>
              <a:rPr lang="hr-HR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 naglaskom </a:t>
            </a:r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 trening konstruktivnih stavova i vještina usmjerenih k rješavanju problema.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	CILJ: istovremeno smanjenje </a:t>
            </a:r>
            <a:r>
              <a:rPr lang="hr-HR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psihopatologije </a:t>
            </a:r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unaprjeđenje psihološkog i bihevioralnog funkcioniranja </a:t>
            </a:r>
            <a:r>
              <a:rPr lang="hr-HR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kako </a:t>
            </a:r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 se smanjila vjerojatnost </a:t>
            </a:r>
            <a:r>
              <a:rPr lang="hr-HR" dirty="0" err="1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relapsa</a:t>
            </a:r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ili </a:t>
            </a:r>
            <a:r>
              <a:rPr lang="hr-HR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novih </a:t>
            </a:r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kliničkih problema, kao i poboljšanje kvalitete življenja.</a:t>
            </a:r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669851" y="836642"/>
            <a:ext cx="10709496" cy="5930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r-HR" sz="32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PROBLEM SOLVING TEHNIKE (PST)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45584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91386" y="138224"/>
            <a:ext cx="11887199" cy="644332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b="1" dirty="0" smtClean="0">
                <a:latin typeface="Georgia" panose="02040502050405020303" pitchFamily="18" charset="0"/>
              </a:rPr>
              <a:t>LISTA </a:t>
            </a:r>
            <a:r>
              <a:rPr lang="hr-HR" b="1" dirty="0">
                <a:latin typeface="Georgia" panose="02040502050405020303" pitchFamily="18" charset="0"/>
              </a:rPr>
              <a:t>DA i NE </a:t>
            </a:r>
            <a:r>
              <a:rPr lang="hr-HR" b="1" dirty="0" smtClean="0">
                <a:latin typeface="Georgia" panose="02040502050405020303" pitchFamily="18" charset="0"/>
              </a:rPr>
              <a:t>RADNJI </a:t>
            </a:r>
            <a:r>
              <a:rPr lang="hr-HR" dirty="0">
                <a:latin typeface="Georgia" panose="02040502050405020303" pitchFamily="18" charset="0"/>
              </a:rPr>
              <a:t>koje treba činiti ili izbjegavati </a:t>
            </a:r>
            <a:r>
              <a:rPr lang="hr-HR" b="1" dirty="0">
                <a:latin typeface="Georgia" panose="02040502050405020303" pitchFamily="18" charset="0"/>
              </a:rPr>
              <a:t>prilikom treninga </a:t>
            </a:r>
            <a:r>
              <a:rPr lang="hr-HR" b="1" dirty="0" smtClean="0">
                <a:latin typeface="Georgia" panose="02040502050405020303" pitchFamily="18" charset="0"/>
              </a:rPr>
              <a:t>PST</a:t>
            </a:r>
          </a:p>
          <a:p>
            <a:pPr marL="0" indent="0">
              <a:buNone/>
            </a:pPr>
            <a:endParaRPr lang="hr-HR" dirty="0">
              <a:latin typeface="Georgia" panose="02040502050405020303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9380627"/>
              </p:ext>
            </p:extLst>
          </p:nvPr>
        </p:nvGraphicFramePr>
        <p:xfrm>
          <a:off x="340241" y="1095153"/>
          <a:ext cx="11259880" cy="5358808"/>
        </p:xfrm>
        <a:graphic>
          <a:graphicData uri="http://schemas.openxmlformats.org/drawingml/2006/table">
            <a:tbl>
              <a:tblPr firstRow="1" firstCol="1" bandRow="1"/>
              <a:tblGrid>
                <a:gridCol w="5629940"/>
                <a:gridCol w="5629940"/>
              </a:tblGrid>
              <a:tr h="3827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2000" b="1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2000" b="1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7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2000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Graditi pozitivan terapeutski odnos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2000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Prikazivati PST u mehaničkom obliku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7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2000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Biti optimističan i entuzijastičan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2000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Fokusirati se na površne problema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7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2000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Ohrabrivati aktivnu participaciju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200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554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2000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Oblikovati primjenjiv PST za određenu populaciju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200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7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2000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Koristiti domaće zadaće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2000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7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200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Raspravljati napravljene domaće zadaće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2000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7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200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Fokus na implementaciji rješenja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2000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554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200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Koristiti ciljeve usmjerene na problem i emocionalno-usmjerene ciljeve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2000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7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200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Koristiti dodatne pisane materijale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2000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554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200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Provoditi procjenu sposobnosti i slabosti osobe u problem-solving vještinama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2000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5913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91386" y="138224"/>
            <a:ext cx="11887199" cy="644332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b="1" dirty="0">
                <a:latin typeface="Georgia" panose="02040502050405020303" pitchFamily="18" charset="0"/>
              </a:rPr>
              <a:t>PRIRUČNIK ZA PACIJENTA</a:t>
            </a:r>
          </a:p>
          <a:p>
            <a:pPr marL="0" indent="0">
              <a:buNone/>
            </a:pPr>
            <a:r>
              <a:rPr lang="hr-HR" dirty="0">
                <a:latin typeface="Georgia" panose="02040502050405020303" pitchFamily="18" charset="0"/>
              </a:rPr>
              <a:t>Odraz je svih </a:t>
            </a:r>
            <a:r>
              <a:rPr lang="hr-HR" dirty="0" smtClean="0">
                <a:latin typeface="Georgia" panose="02040502050405020303" pitchFamily="18" charset="0"/>
              </a:rPr>
              <a:t>navedenih </a:t>
            </a:r>
            <a:r>
              <a:rPr lang="hr-HR" dirty="0">
                <a:latin typeface="Georgia" panose="02040502050405020303" pitchFamily="18" charset="0"/>
              </a:rPr>
              <a:t>savjeta, a svrha </a:t>
            </a:r>
            <a:r>
              <a:rPr lang="hr-HR" dirty="0" smtClean="0">
                <a:latin typeface="Georgia" panose="02040502050405020303" pitchFamily="18" charset="0"/>
              </a:rPr>
              <a:t>je: </a:t>
            </a:r>
          </a:p>
          <a:p>
            <a:r>
              <a:rPr lang="hr-HR" dirty="0" smtClean="0">
                <a:latin typeface="Georgia" panose="02040502050405020303" pitchFamily="18" charset="0"/>
              </a:rPr>
              <a:t>povećati </a:t>
            </a:r>
            <a:r>
              <a:rPr lang="hr-HR" dirty="0">
                <a:latin typeface="Georgia" panose="02040502050405020303" pitchFamily="18" charset="0"/>
              </a:rPr>
              <a:t>opseg i samopomoć problem-solvinga kod pacijenata koji si </a:t>
            </a:r>
            <a:r>
              <a:rPr lang="hr-HR" dirty="0" smtClean="0">
                <a:latin typeface="Georgia" panose="02040502050405020303" pitchFamily="18" charset="0"/>
              </a:rPr>
              <a:t>trenutno </a:t>
            </a:r>
            <a:r>
              <a:rPr lang="hr-HR" dirty="0">
                <a:latin typeface="Georgia" panose="02040502050405020303" pitchFamily="18" charset="0"/>
              </a:rPr>
              <a:t>ne mogu priuštiti </a:t>
            </a:r>
            <a:r>
              <a:rPr lang="hr-HR" dirty="0" smtClean="0">
                <a:latin typeface="Georgia" panose="02040502050405020303" pitchFamily="18" charset="0"/>
              </a:rPr>
              <a:t>ili ne mogu redovito </a:t>
            </a:r>
            <a:r>
              <a:rPr lang="hr-HR" dirty="0">
                <a:latin typeface="Georgia" panose="02040502050405020303" pitchFamily="18" charset="0"/>
              </a:rPr>
              <a:t>dolaziti na terapiju.</a:t>
            </a:r>
          </a:p>
          <a:p>
            <a:pPr marL="0" indent="0">
              <a:buNone/>
            </a:pPr>
            <a:r>
              <a:rPr lang="hr-HR" b="1" dirty="0">
                <a:latin typeface="Georgia" panose="02040502050405020303" pitchFamily="18" charset="0"/>
              </a:rPr>
              <a:t>Akronim ADAPT </a:t>
            </a:r>
            <a:r>
              <a:rPr lang="hr-HR" dirty="0" smtClean="0">
                <a:latin typeface="Georgia" panose="02040502050405020303" pitchFamily="18" charset="0"/>
              </a:rPr>
              <a:t>- pomoć </a:t>
            </a:r>
            <a:r>
              <a:rPr lang="hr-HR" dirty="0">
                <a:latin typeface="Georgia" panose="02040502050405020303" pitchFamily="18" charset="0"/>
              </a:rPr>
              <a:t>u podsjećanju </a:t>
            </a:r>
            <a:r>
              <a:rPr lang="hr-HR" dirty="0" smtClean="0">
                <a:latin typeface="Georgia" panose="02040502050405020303" pitchFamily="18" charset="0"/>
              </a:rPr>
              <a:t>da </a:t>
            </a:r>
            <a:r>
              <a:rPr lang="hr-HR" dirty="0">
                <a:latin typeface="Georgia" panose="02040502050405020303" pitchFamily="18" charset="0"/>
              </a:rPr>
              <a:t>se uključe u petodijelni problem-solving model.</a:t>
            </a:r>
          </a:p>
          <a:p>
            <a:pPr marL="0" indent="0">
              <a:buNone/>
            </a:pPr>
            <a:r>
              <a:rPr lang="hr-HR" sz="3200" b="1" dirty="0">
                <a:latin typeface="Georgia" panose="02040502050405020303" pitchFamily="18" charset="0"/>
              </a:rPr>
              <a:t>A</a:t>
            </a:r>
            <a:r>
              <a:rPr lang="hr-HR" dirty="0">
                <a:latin typeface="Georgia" panose="02040502050405020303" pitchFamily="18" charset="0"/>
              </a:rPr>
              <a:t> = </a:t>
            </a:r>
            <a:r>
              <a:rPr lang="hr-HR" i="1" dirty="0" err="1">
                <a:latin typeface="Georgia" panose="02040502050405020303" pitchFamily="18" charset="0"/>
              </a:rPr>
              <a:t>Attitude</a:t>
            </a:r>
            <a:r>
              <a:rPr lang="hr-HR" dirty="0">
                <a:latin typeface="Georgia" panose="02040502050405020303" pitchFamily="18" charset="0"/>
              </a:rPr>
              <a:t> – </a:t>
            </a:r>
            <a:r>
              <a:rPr lang="hr-HR" dirty="0" smtClean="0">
                <a:latin typeface="Georgia" panose="02040502050405020303" pitchFamily="18" charset="0"/>
              </a:rPr>
              <a:t>Stav - pozitivan </a:t>
            </a:r>
            <a:r>
              <a:rPr lang="hr-HR" dirty="0">
                <a:latin typeface="Georgia" panose="02040502050405020303" pitchFamily="18" charset="0"/>
              </a:rPr>
              <a:t>i optimističan (orijentacija na problem)</a:t>
            </a:r>
          </a:p>
          <a:p>
            <a:pPr marL="0" indent="0">
              <a:buNone/>
            </a:pPr>
            <a:r>
              <a:rPr lang="hr-HR" sz="3200" b="1" dirty="0">
                <a:latin typeface="Georgia" panose="02040502050405020303" pitchFamily="18" charset="0"/>
              </a:rPr>
              <a:t>D</a:t>
            </a:r>
            <a:r>
              <a:rPr lang="hr-HR" dirty="0">
                <a:latin typeface="Georgia" panose="02040502050405020303" pitchFamily="18" charset="0"/>
              </a:rPr>
              <a:t> = </a:t>
            </a:r>
            <a:r>
              <a:rPr lang="hr-HR" i="1" dirty="0" err="1">
                <a:latin typeface="Georgia" panose="02040502050405020303" pitchFamily="18" charset="0"/>
              </a:rPr>
              <a:t>Define</a:t>
            </a:r>
            <a:r>
              <a:rPr lang="hr-HR" dirty="0">
                <a:latin typeface="Georgia" panose="02040502050405020303" pitchFamily="18" charset="0"/>
              </a:rPr>
              <a:t> – </a:t>
            </a:r>
            <a:r>
              <a:rPr lang="hr-HR" dirty="0" smtClean="0">
                <a:latin typeface="Georgia" panose="02040502050405020303" pitchFamily="18" charset="0"/>
              </a:rPr>
              <a:t>Definirati - </a:t>
            </a:r>
            <a:r>
              <a:rPr lang="hr-HR" dirty="0">
                <a:latin typeface="Georgia" panose="02040502050405020303" pitchFamily="18" charset="0"/>
              </a:rPr>
              <a:t>problem realistično i </a:t>
            </a:r>
            <a:r>
              <a:rPr lang="hr-HR" dirty="0" smtClean="0">
                <a:latin typeface="Georgia" panose="02040502050405020303" pitchFamily="18" charset="0"/>
              </a:rPr>
              <a:t>sa što </a:t>
            </a:r>
            <a:r>
              <a:rPr lang="hr-HR" dirty="0">
                <a:latin typeface="Georgia" panose="02040502050405020303" pitchFamily="18" charset="0"/>
              </a:rPr>
              <a:t>više objektivnih činjenica</a:t>
            </a:r>
          </a:p>
          <a:p>
            <a:pPr marL="0" indent="0">
              <a:buNone/>
            </a:pPr>
            <a:r>
              <a:rPr lang="hr-HR" sz="3200" b="1" dirty="0">
                <a:latin typeface="Georgia" panose="02040502050405020303" pitchFamily="18" charset="0"/>
              </a:rPr>
              <a:t>A</a:t>
            </a:r>
            <a:r>
              <a:rPr lang="hr-HR" dirty="0">
                <a:latin typeface="Georgia" panose="02040502050405020303" pitchFamily="18" charset="0"/>
              </a:rPr>
              <a:t> = </a:t>
            </a:r>
            <a:r>
              <a:rPr lang="hr-HR" i="1" dirty="0" err="1">
                <a:latin typeface="Georgia" panose="02040502050405020303" pitchFamily="18" charset="0"/>
              </a:rPr>
              <a:t>Alternatives</a:t>
            </a:r>
            <a:r>
              <a:rPr lang="hr-HR" dirty="0">
                <a:latin typeface="Georgia" panose="02040502050405020303" pitchFamily="18" charset="0"/>
              </a:rPr>
              <a:t> – Alternative – generiranje niza alternativnih rješenja</a:t>
            </a:r>
          </a:p>
          <a:p>
            <a:pPr marL="0" indent="0">
              <a:buNone/>
            </a:pPr>
            <a:r>
              <a:rPr lang="hr-HR" sz="3200" b="1" dirty="0">
                <a:latin typeface="Georgia" panose="02040502050405020303" pitchFamily="18" charset="0"/>
              </a:rPr>
              <a:t>P</a:t>
            </a:r>
            <a:r>
              <a:rPr lang="hr-HR" dirty="0">
                <a:latin typeface="Georgia" panose="02040502050405020303" pitchFamily="18" charset="0"/>
              </a:rPr>
              <a:t> = </a:t>
            </a:r>
            <a:r>
              <a:rPr lang="hr-HR" i="1" dirty="0" err="1">
                <a:latin typeface="Georgia" panose="02040502050405020303" pitchFamily="18" charset="0"/>
              </a:rPr>
              <a:t>Predict</a:t>
            </a:r>
            <a:r>
              <a:rPr lang="hr-HR" dirty="0">
                <a:latin typeface="Georgia" panose="02040502050405020303" pitchFamily="18" charset="0"/>
              </a:rPr>
              <a:t> – Predvidjeti – i pozitivne i negativne posljedice i vjerojatnosti istih kod raznih verzija rješenja</a:t>
            </a:r>
          </a:p>
          <a:p>
            <a:pPr marL="0" indent="0">
              <a:buNone/>
            </a:pPr>
            <a:r>
              <a:rPr lang="hr-HR" sz="3200" b="1" dirty="0">
                <a:latin typeface="Georgia" panose="02040502050405020303" pitchFamily="18" charset="0"/>
              </a:rPr>
              <a:t>T</a:t>
            </a:r>
            <a:r>
              <a:rPr lang="hr-HR" dirty="0">
                <a:latin typeface="Georgia" panose="02040502050405020303" pitchFamily="18" charset="0"/>
              </a:rPr>
              <a:t> = </a:t>
            </a:r>
            <a:r>
              <a:rPr lang="hr-HR" i="1" dirty="0" err="1">
                <a:latin typeface="Georgia" panose="02040502050405020303" pitchFamily="18" charset="0"/>
              </a:rPr>
              <a:t>Try</a:t>
            </a:r>
            <a:r>
              <a:rPr lang="hr-HR" i="1" dirty="0">
                <a:latin typeface="Georgia" panose="02040502050405020303" pitchFamily="18" charset="0"/>
              </a:rPr>
              <a:t> </a:t>
            </a:r>
            <a:r>
              <a:rPr lang="hr-HR" i="1" dirty="0" err="1">
                <a:latin typeface="Georgia" panose="02040502050405020303" pitchFamily="18" charset="0"/>
              </a:rPr>
              <a:t>out</a:t>
            </a:r>
            <a:r>
              <a:rPr lang="hr-HR" i="1" dirty="0">
                <a:latin typeface="Georgia" panose="02040502050405020303" pitchFamily="18" charset="0"/>
              </a:rPr>
              <a:t> </a:t>
            </a:r>
            <a:r>
              <a:rPr lang="hr-HR" dirty="0">
                <a:latin typeface="Georgia" panose="02040502050405020303" pitchFamily="18" charset="0"/>
              </a:rPr>
              <a:t>– Probati – izabrano rješenje i pratiti efekte ishoda.</a:t>
            </a:r>
          </a:p>
          <a:p>
            <a:pPr marL="0" indent="0">
              <a:buNone/>
            </a:pPr>
            <a:endParaRPr lang="hr-HR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2097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495" y="393405"/>
            <a:ext cx="10709710" cy="5976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244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/>
          <p:cNvSpPr>
            <a:spLocks noGrp="1"/>
          </p:cNvSpPr>
          <p:nvPr>
            <p:ph type="body" idx="1"/>
          </p:nvPr>
        </p:nvSpPr>
        <p:spPr>
          <a:xfrm>
            <a:off x="831850" y="733647"/>
            <a:ext cx="10515600" cy="5356003"/>
          </a:xfrm>
        </p:spPr>
        <p:txBody>
          <a:bodyPr>
            <a:normAutofit/>
          </a:bodyPr>
          <a:lstStyle/>
          <a:p>
            <a:pPr algn="ctr"/>
            <a:r>
              <a:rPr lang="hr-HR" sz="3200" b="1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TEORETSKE I EMPIRIJSKE OSNOVE PST</a:t>
            </a:r>
          </a:p>
          <a:p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PST baziran na 2 povezana konceptualna modela: </a:t>
            </a:r>
          </a:p>
          <a:p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(1) modelu rješavanja socijalnih problema i </a:t>
            </a:r>
          </a:p>
          <a:p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(2) na relacijskom problem-solving modelu stresa i blagostanja</a:t>
            </a:r>
            <a:r>
              <a:rPr lang="hr-HR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hr-HR" dirty="0">
              <a:solidFill>
                <a:schemeClr val="tx1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hr-HR" b="1" u="sng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</a:t>
            </a:r>
            <a:r>
              <a:rPr lang="hr-HR" b="1" u="sng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MODEL RJEŠAVANJA SOCIJALNIH </a:t>
            </a:r>
            <a:r>
              <a:rPr lang="hr-HR" b="1" u="sng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PROBLEMA (SPS)</a:t>
            </a:r>
            <a:endParaRPr lang="hr-HR" b="1" u="sng" dirty="0">
              <a:solidFill>
                <a:schemeClr val="tx1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DEF: Rješavanje problema koji nastaju u prirodnom socijalnom okružju.</a:t>
            </a:r>
          </a:p>
          <a:p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Istovremeno se manifestira kao:</a:t>
            </a:r>
          </a:p>
          <a:p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	proces u kojem učimo, </a:t>
            </a:r>
          </a:p>
          <a:p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	</a:t>
            </a:r>
            <a:r>
              <a:rPr lang="hr-HR" dirty="0" err="1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coping</a:t>
            </a:r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strategija, i </a:t>
            </a:r>
          </a:p>
          <a:p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	metoda samo-kontrole</a:t>
            </a:r>
          </a:p>
          <a:p>
            <a:endParaRPr lang="hr-HR" dirty="0">
              <a:solidFill>
                <a:schemeClr val="tx1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75828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/>
          <p:cNvSpPr>
            <a:spLocks noGrp="1"/>
          </p:cNvSpPr>
          <p:nvPr>
            <p:ph type="body" idx="1"/>
          </p:nvPr>
        </p:nvSpPr>
        <p:spPr>
          <a:xfrm>
            <a:off x="831850" y="733647"/>
            <a:ext cx="10515600" cy="5356003"/>
          </a:xfrm>
        </p:spPr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r-HR" sz="2800" b="1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(1) </a:t>
            </a:r>
            <a:r>
              <a:rPr lang="hr-HR" sz="2800" b="1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RJEŠAVANJE PROBLEMA (RP)</a:t>
            </a:r>
            <a:endParaRPr lang="hr-HR" sz="2800" b="1" dirty="0" smtClean="0">
              <a:solidFill>
                <a:schemeClr val="tx1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samo-usmjereni kognitivno-bihevioralni proces u kojem osoba, par ili grupa pokušava identificirati/otkriti efikasno rješenje za specifičan problem s kojim su suočeni u svakodnevnom životu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svjesna, racionalna, potpuno angažirana svrsishodna aktivnost usmjerena k poboljšanju problematične situacije, smanjenjem ili modifikacijom negativnih emocija pobuđenih situacijom ili oboje.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-SPS se bavi svim stvarnim životnim problemima – impersonalnima, </a:t>
            </a:r>
            <a:r>
              <a:rPr lang="hr-HR" dirty="0" err="1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intrapersonalnima</a:t>
            </a:r>
            <a:r>
              <a:rPr lang="hr-HR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 </a:t>
            </a:r>
            <a:r>
              <a:rPr lang="hr-HR" dirty="0" err="1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interpersonalnima</a:t>
            </a:r>
            <a:r>
              <a:rPr lang="hr-HR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hr-HR" dirty="0" smtClean="0">
              <a:solidFill>
                <a:schemeClr val="tx1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40734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/>
          <p:cNvSpPr>
            <a:spLocks noGrp="1"/>
          </p:cNvSpPr>
          <p:nvPr>
            <p:ph type="body" idx="1"/>
          </p:nvPr>
        </p:nvSpPr>
        <p:spPr>
          <a:xfrm>
            <a:off x="340241" y="393405"/>
            <a:ext cx="11334307" cy="6039293"/>
          </a:xfrm>
        </p:spPr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r-HR" sz="2800" b="1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(2) PROBLEM (PROBLEMATIČNA SITUACIJA)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2000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	</a:t>
            </a:r>
            <a:r>
              <a:rPr lang="hr-HR" i="1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disbalans ili raskorak između </a:t>
            </a:r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adaptivnih zahtjeva situacije i </a:t>
            </a:r>
            <a:r>
              <a:rPr lang="hr-HR" dirty="0" err="1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coping</a:t>
            </a:r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resursa kojima osoba/grupa raspolaže za nošenje sa situacijom.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bilo koja životna situacija (trenutna ili anticipirana) koja zahtijeva efikasnu reakciju kako bi se postigao željeni cilj ili riješio konflikt, a u trenutku kada nikakva takva reakcija trenutno osobi nije vidljiva ili nije na raspolaganju.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Prepreke mogu biti vanjske ili unutarnje, a mogu se manifestirati kao novonastale, dvosmislene, nepredvidljive, konfliktnih zahtjeva, deficit vještina ili manjak resursa.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Problem može biti jedinstveni temporalni događaj, serija među-povezanih događaja ili kronična – dugotrajna situacija.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hr-HR" sz="2000" dirty="0" smtClean="0">
              <a:solidFill>
                <a:schemeClr val="tx1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02496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/>
          <p:cNvSpPr>
            <a:spLocks noGrp="1"/>
          </p:cNvSpPr>
          <p:nvPr>
            <p:ph type="body" idx="1"/>
          </p:nvPr>
        </p:nvSpPr>
        <p:spPr>
          <a:xfrm>
            <a:off x="831850" y="733647"/>
            <a:ext cx="10515600" cy="5356003"/>
          </a:xfrm>
        </p:spPr>
        <p:txBody>
          <a:bodyPr>
            <a:normAutofit fontScale="925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r-HR" sz="2800" b="1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(3) RJEŠENJE 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r-HR" sz="2800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Situacijski specifičan odgovor ili obrazac odgovora koji su ishod problem-solving procesa </a:t>
            </a:r>
            <a:r>
              <a:rPr lang="hr-HR" sz="2800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specifične situacije.</a:t>
            </a:r>
            <a:endParaRPr lang="hr-HR" sz="2800" dirty="0">
              <a:solidFill>
                <a:schemeClr val="tx1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2800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EFIKASNO RJEŠENJE – postiže problem-solving cilj povećavajući </a:t>
            </a:r>
            <a:r>
              <a:rPr lang="hr-HR" sz="2800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pozitivne </a:t>
            </a:r>
            <a:r>
              <a:rPr lang="hr-HR" sz="2800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posljedice i istovremeno smanjujući negativne.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2800" b="1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PROBLEM </a:t>
            </a:r>
            <a:r>
              <a:rPr lang="hr-HR" sz="2800" b="1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SOLVING </a:t>
            </a:r>
            <a:r>
              <a:rPr lang="hr-HR" sz="2200" b="1" i="1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VS.</a:t>
            </a:r>
            <a:r>
              <a:rPr lang="hr-HR" sz="2800" b="1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IMPLEMENTACIJA RJEŠENJA </a:t>
            </a:r>
            <a:r>
              <a:rPr lang="hr-HR" sz="2800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endParaRPr lang="hr-HR" sz="2800" dirty="0" smtClean="0">
              <a:solidFill>
                <a:schemeClr val="tx1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2800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dva različita </a:t>
            </a:r>
            <a:r>
              <a:rPr lang="hr-HR" sz="2800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koncepta. PRVI se bavi otkrivanjem adekvatnog rješenja, a DRUGI </a:t>
            </a:r>
            <a:r>
              <a:rPr lang="hr-HR" sz="2800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 provođenje </a:t>
            </a:r>
            <a:r>
              <a:rPr lang="hr-HR" sz="2800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rješenja u problematičnoj situaciji.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hr-HR" sz="2000" dirty="0" smtClean="0">
              <a:solidFill>
                <a:schemeClr val="tx1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31186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82771" y="425300"/>
            <a:ext cx="11568223" cy="54332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b="1" dirty="0" smtClean="0">
                <a:latin typeface="Georgia" panose="02040502050405020303" pitchFamily="18" charset="0"/>
              </a:rPr>
              <a:t>VJEŠTINE PROBLEM SOLVINGA </a:t>
            </a:r>
            <a:r>
              <a:rPr lang="hr-HR" sz="2000" b="1" i="1" dirty="0" smtClean="0">
                <a:latin typeface="Georgia" panose="02040502050405020303" pitchFamily="18" charset="0"/>
              </a:rPr>
              <a:t>VS</a:t>
            </a:r>
            <a:r>
              <a:rPr lang="hr-HR" b="1" dirty="0" smtClean="0">
                <a:latin typeface="Georgia" panose="02040502050405020303" pitchFamily="18" charset="0"/>
              </a:rPr>
              <a:t> VJEŠTINE IMPLEMENTACIJE RJEŠENJA </a:t>
            </a:r>
          </a:p>
          <a:p>
            <a:pPr marL="0" indent="0">
              <a:buNone/>
            </a:pPr>
            <a:endParaRPr lang="hr-HR" b="1" dirty="0" smtClean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hr-HR" dirty="0" smtClean="0">
                <a:latin typeface="Georgia" panose="02040502050405020303" pitchFamily="18" charset="0"/>
              </a:rPr>
              <a:t>– PRVE su opće, a DRUGE specifične za pojedine probleme. LJUDI se razlikuju u tome koliko posjeduju jednih ili drugih vještina potrebnih za rješenje određenog problema.</a:t>
            </a:r>
          </a:p>
          <a:p>
            <a:pPr marL="0" indent="0">
              <a:buNone/>
            </a:pPr>
            <a:endParaRPr lang="hr-HR" dirty="0" smtClean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hr-HR" b="1" dirty="0" smtClean="0">
                <a:latin typeface="Georgia" panose="02040502050405020303" pitchFamily="18" charset="0"/>
              </a:rPr>
              <a:t>OBA NIZA VJEŠTINA SU POTREBNA ZA EFIKASNO RJEŠENJE PROBLEMA </a:t>
            </a:r>
          </a:p>
          <a:p>
            <a:pPr marL="0" indent="0">
              <a:buNone/>
            </a:pPr>
            <a:r>
              <a:rPr lang="hr-HR" dirty="0" smtClean="0">
                <a:latin typeface="Georgia" panose="02040502050405020303" pitchFamily="18" charset="0"/>
              </a:rPr>
              <a:t>– stoga je u PST potrebno kombinirati trening problem-solving tehnike zajedno s drugim socijalno-bihevioralnim tehnikama kako bi se povećao pozitivan ishod.</a:t>
            </a:r>
          </a:p>
          <a:p>
            <a:pPr marL="0" indent="0">
              <a:buNone/>
            </a:pP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38655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14669" y="180752"/>
            <a:ext cx="11568223" cy="64114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3200" b="1" dirty="0">
                <a:latin typeface="Georgia" panose="02040502050405020303" pitchFamily="18" charset="0"/>
              </a:rPr>
              <a:t>DVIJE GLAVNE DIMENZIJE PROBLEM-SOLVINGA</a:t>
            </a:r>
          </a:p>
          <a:p>
            <a:pPr marL="0" indent="0">
              <a:buNone/>
            </a:pPr>
            <a:endParaRPr lang="hr-HR" dirty="0" smtClean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hr-HR" i="1" dirty="0" smtClean="0">
                <a:latin typeface="Georgia" panose="02040502050405020303" pitchFamily="18" charset="0"/>
              </a:rPr>
              <a:t>(</a:t>
            </a:r>
            <a:r>
              <a:rPr lang="hr-HR" i="1" dirty="0">
                <a:latin typeface="Georgia" panose="02040502050405020303" pitchFamily="18" charset="0"/>
              </a:rPr>
              <a:t>1) ORIJENTACIJA </a:t>
            </a:r>
            <a:r>
              <a:rPr lang="hr-HR" i="1" dirty="0" smtClean="0">
                <a:latin typeface="Georgia" panose="02040502050405020303" pitchFamily="18" charset="0"/>
              </a:rPr>
              <a:t> NA PROBLEM</a:t>
            </a:r>
            <a:r>
              <a:rPr lang="hr-HR" dirty="0" smtClean="0">
                <a:latin typeface="Georgia" panose="02040502050405020303" pitchFamily="18" charset="0"/>
              </a:rPr>
              <a:t>– </a:t>
            </a:r>
            <a:r>
              <a:rPr lang="hr-HR" dirty="0">
                <a:latin typeface="Georgia" panose="02040502050405020303" pitchFamily="18" charset="0"/>
              </a:rPr>
              <a:t>meta-kognitivna, motivacijske je funkcije i uključuje osobne karakteristike.</a:t>
            </a:r>
          </a:p>
          <a:p>
            <a:pPr marL="0" indent="0">
              <a:buNone/>
            </a:pPr>
            <a:r>
              <a:rPr lang="hr-HR" dirty="0">
                <a:latin typeface="Georgia" panose="02040502050405020303" pitchFamily="18" charset="0"/>
              </a:rPr>
              <a:t>Naknadno podijeljeno u dvije dimenzije: </a:t>
            </a:r>
          </a:p>
          <a:p>
            <a:pPr marL="0" indent="0">
              <a:buNone/>
            </a:pPr>
            <a:r>
              <a:rPr lang="hr-HR" dirty="0">
                <a:latin typeface="Georgia" panose="02040502050405020303" pitchFamily="18" charset="0"/>
              </a:rPr>
              <a:t>a) POZITIVNA PROBLEM ORIJENTACIJA (konstruktivna):</a:t>
            </a:r>
          </a:p>
          <a:p>
            <a:pPr marL="0" indent="0">
              <a:buNone/>
            </a:pPr>
            <a:r>
              <a:rPr lang="hr-HR" dirty="0">
                <a:latin typeface="Georgia" panose="02040502050405020303" pitchFamily="18" charset="0"/>
              </a:rPr>
              <a:t>1. Procijeniti problem kao „izazov“</a:t>
            </a:r>
          </a:p>
          <a:p>
            <a:pPr marL="0" indent="0">
              <a:buNone/>
            </a:pPr>
            <a:r>
              <a:rPr lang="hr-HR" dirty="0">
                <a:latin typeface="Georgia" panose="02040502050405020303" pitchFamily="18" charset="0"/>
              </a:rPr>
              <a:t>2. Vjerovanje kako je problem rješiv</a:t>
            </a:r>
          </a:p>
          <a:p>
            <a:pPr marL="0" indent="0">
              <a:buNone/>
            </a:pPr>
            <a:r>
              <a:rPr lang="hr-HR" dirty="0">
                <a:latin typeface="Georgia" panose="02040502050405020303" pitchFamily="18" charset="0"/>
              </a:rPr>
              <a:t>3. Vjerovanje u osobne sposobnosti rješavanja problema</a:t>
            </a:r>
          </a:p>
          <a:p>
            <a:pPr marL="0" indent="0">
              <a:buNone/>
            </a:pPr>
            <a:r>
              <a:rPr lang="hr-HR" dirty="0">
                <a:latin typeface="Georgia" panose="02040502050405020303" pitchFamily="18" charset="0"/>
              </a:rPr>
              <a:t>4. Vjerovanje kako uspješno rješavanje problema zahtijeva vrijeme, trud, i upornost</a:t>
            </a:r>
          </a:p>
          <a:p>
            <a:pPr marL="0" indent="0">
              <a:buNone/>
            </a:pPr>
            <a:r>
              <a:rPr lang="hr-HR" dirty="0">
                <a:latin typeface="Georgia" panose="02040502050405020303" pitchFamily="18" charset="0"/>
              </a:rPr>
              <a:t>5. Posvetiti osobne resurse u rješavanje problema umjesto izbjegavanja rješavanja problema.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2475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14669" y="180752"/>
            <a:ext cx="11568223" cy="641143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dirty="0" smtClean="0">
              <a:latin typeface="Georgia" panose="02040502050405020303" pitchFamily="18" charset="0"/>
            </a:endParaRPr>
          </a:p>
          <a:p>
            <a:pPr marL="0" indent="0">
              <a:buNone/>
            </a:pPr>
            <a:endParaRPr lang="hr-HR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hr-HR" i="1" dirty="0">
                <a:latin typeface="Georgia" panose="02040502050405020303" pitchFamily="18" charset="0"/>
              </a:rPr>
              <a:t>(1) ORIJENTACIJA  NA </a:t>
            </a:r>
            <a:r>
              <a:rPr lang="hr-HR" i="1" dirty="0" smtClean="0">
                <a:latin typeface="Georgia" panose="02040502050405020303" pitchFamily="18" charset="0"/>
              </a:rPr>
              <a:t>PROBLEM…(</a:t>
            </a:r>
            <a:r>
              <a:rPr lang="hr-HR" i="1" dirty="0" err="1" smtClean="0">
                <a:latin typeface="Georgia" panose="02040502050405020303" pitchFamily="18" charset="0"/>
              </a:rPr>
              <a:t>cont</a:t>
            </a:r>
            <a:r>
              <a:rPr lang="hr-HR" i="1" dirty="0" smtClean="0">
                <a:latin typeface="Georgia" panose="02040502050405020303" pitchFamily="18" charset="0"/>
              </a:rPr>
              <a:t>.)</a:t>
            </a:r>
          </a:p>
          <a:p>
            <a:pPr marL="0" indent="0">
              <a:buNone/>
            </a:pPr>
            <a:endParaRPr lang="hr-HR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hr-HR" dirty="0" smtClean="0">
                <a:latin typeface="Georgia" panose="02040502050405020303" pitchFamily="18" charset="0"/>
              </a:rPr>
              <a:t>b) NEGATIVNA PROBLEM ORIJENTACIJA (disfunkcionalna):</a:t>
            </a:r>
          </a:p>
          <a:p>
            <a:pPr marL="0" indent="0">
              <a:buNone/>
            </a:pPr>
            <a:r>
              <a:rPr lang="hr-HR" dirty="0" smtClean="0">
                <a:latin typeface="Georgia" panose="02040502050405020303" pitchFamily="18" charset="0"/>
              </a:rPr>
              <a:t>1. Doživljaj problema kao značajna prijetnja psihološkoj, socijalnoj, bihevioralnoj ili zdravstvenoj dobrobiti.</a:t>
            </a:r>
          </a:p>
          <a:p>
            <a:pPr marL="0" indent="0">
              <a:buNone/>
            </a:pPr>
            <a:r>
              <a:rPr lang="hr-HR" dirty="0" smtClean="0">
                <a:latin typeface="Georgia" panose="02040502050405020303" pitchFamily="18" charset="0"/>
              </a:rPr>
              <a:t>2. Sumnja u osobne sposobnosti za uspješnim rješenjem problema.</a:t>
            </a:r>
          </a:p>
          <a:p>
            <a:pPr marL="0" indent="0">
              <a:buNone/>
            </a:pPr>
            <a:r>
              <a:rPr lang="hr-HR" dirty="0" smtClean="0">
                <a:latin typeface="Georgia" panose="02040502050405020303" pitchFamily="18" charset="0"/>
              </a:rPr>
              <a:t>3. Emocionalna uzrujanost kod nastanka problema u svakodnevnom životu (niska tolerancija na frustraciju i nesigurnost).</a:t>
            </a:r>
          </a:p>
          <a:p>
            <a:pPr marL="0" indent="0">
              <a:buNone/>
            </a:pPr>
            <a:endParaRPr lang="hr-HR" dirty="0">
              <a:latin typeface="Georgia" panose="02040502050405020303" pitchFamily="18" charset="0"/>
            </a:endParaRPr>
          </a:p>
          <a:p>
            <a:pPr marL="0" indent="0">
              <a:buNone/>
            </a:pPr>
            <a:endParaRPr lang="hr-HR" dirty="0" smtClean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46702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3124</TotalTime>
  <Words>1565</Words>
  <Application>Microsoft Office PowerPoint</Application>
  <PresentationFormat>Widescreen</PresentationFormat>
  <Paragraphs>212</Paragraphs>
  <Slides>22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Arial</vt:lpstr>
      <vt:lpstr>Calibri</vt:lpstr>
      <vt:lpstr>Calibri Light</vt:lpstr>
      <vt:lpstr>Georgia</vt:lpstr>
      <vt:lpstr>Imprint MT Shadow</vt:lpstr>
      <vt:lpstr>Symbol</vt:lpstr>
      <vt:lpstr>Times New Roman</vt:lpstr>
      <vt:lpstr>Office Theme</vt:lpstr>
      <vt:lpstr>PROBLEM SOLVING Teorijske osnove i tehnike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Usporedba trenutačnoga kognitivnog statusa vrhunskih i rekreativnih hrvatskih sportaša i sportašica u kontaktnim sportovima</dc:title>
  <dc:subject>Diplomski rad ffzg MA Psych</dc:subject>
  <dc:creator>Zoran Radosevic</dc:creator>
  <cp:keywords>kognitivni status, vrhunski sportasi, potres mozga</cp:keywords>
  <cp:lastModifiedBy>Zoran Radosevic</cp:lastModifiedBy>
  <cp:revision>570</cp:revision>
  <dcterms:created xsi:type="dcterms:W3CDTF">2015-06-15T16:15:08Z</dcterms:created>
  <dcterms:modified xsi:type="dcterms:W3CDTF">2020-02-10T12:37:46Z</dcterms:modified>
</cp:coreProperties>
</file>