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46" r:id="rId1"/>
  </p:sldMasterIdLst>
  <p:notesMasterIdLst>
    <p:notesMasterId r:id="rId20"/>
  </p:notesMasterIdLst>
  <p:sldIdLst>
    <p:sldId id="257" r:id="rId2"/>
    <p:sldId id="259" r:id="rId3"/>
    <p:sldId id="260" r:id="rId4"/>
    <p:sldId id="261" r:id="rId5"/>
    <p:sldId id="269" r:id="rId6"/>
    <p:sldId id="263" r:id="rId7"/>
    <p:sldId id="262" r:id="rId8"/>
    <p:sldId id="265" r:id="rId9"/>
    <p:sldId id="270" r:id="rId10"/>
    <p:sldId id="267" r:id="rId11"/>
    <p:sldId id="274" r:id="rId12"/>
    <p:sldId id="272" r:id="rId13"/>
    <p:sldId id="271" r:id="rId14"/>
    <p:sldId id="273" r:id="rId15"/>
    <p:sldId id="266" r:id="rId16"/>
    <p:sldId id="279" r:id="rId17"/>
    <p:sldId id="278" r:id="rId18"/>
    <p:sldId id="277"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BA8B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1" autoAdjust="0"/>
    <p:restoredTop sz="94660"/>
  </p:normalViewPr>
  <p:slideViewPr>
    <p:cSldViewPr snapToGrid="0">
      <p:cViewPr varScale="1">
        <p:scale>
          <a:sx n="115" d="100"/>
          <a:sy n="115" d="100"/>
        </p:scale>
        <p:origin x="318" y="1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x-non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2541C38-A72A-432A-9271-7577FE4998D5}" type="datetimeFigureOut">
              <a:rPr lang="x-none" smtClean="0"/>
              <a:pPr/>
              <a:t>2/20/2020</a:t>
            </a:fld>
            <a:endParaRPr lang="x-non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x-non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x-non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B44B73-3739-4F65-8548-96CEF8840B23}" type="slidenum">
              <a:rPr lang="x-none" smtClean="0"/>
              <a:pPr/>
              <a:t>‹#›</a:t>
            </a:fld>
            <a:endParaRPr lang="x-none"/>
          </a:p>
        </p:txBody>
      </p:sp>
    </p:spTree>
    <p:extLst>
      <p:ext uri="{BB962C8B-B14F-4D97-AF65-F5344CB8AC3E}">
        <p14:creationId xmlns:p14="http://schemas.microsoft.com/office/powerpoint/2010/main" val="27634989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9E3965E-AC41-4711-9D10-E25ABB132D86}"/>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90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645152"/>
            <a:ext cx="10058400" cy="1143000"/>
          </a:xfrm>
        </p:spPr>
        <p:txBody>
          <a:bodyPr lIns="91440" rIns="91440">
            <a:normAutofit/>
          </a:bodyPr>
          <a:lstStyle>
            <a:lvl1pPr marL="0" indent="0" algn="l">
              <a:buNone/>
              <a:defRPr sz="2400" cap="all" spc="200" baseline="0">
                <a:solidFill>
                  <a:schemeClr val="tx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cxnSp>
        <p:nvCxnSpPr>
          <p:cNvPr id="9" name="Straight Connector 8">
            <a:extLst>
              <a:ext uri="{FF2B5EF4-FFF2-40B4-BE49-F238E27FC236}">
                <a16:creationId xmlns:a16="http://schemas.microsoft.com/office/drawing/2014/main" id="{1F5DC8C3-BA5F-4EED-BB9A-A14272BD82A1}"/>
              </a:ext>
            </a:extLst>
          </p:cNvPr>
          <p:cNvCxnSpPr/>
          <p:nvPr/>
        </p:nvCxnSpPr>
        <p:spPr>
          <a:xfrm>
            <a:off x="1207658" y="4474741"/>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9925CCF1-92C0-4AF3-BFAF-4921631915AB}"/>
              </a:ext>
            </a:extLst>
          </p:cNvPr>
          <p:cNvSpPr>
            <a:spLocks noGrp="1"/>
          </p:cNvSpPr>
          <p:nvPr>
            <p:ph type="dt" sz="half" idx="10"/>
          </p:nvPr>
        </p:nvSpPr>
        <p:spPr/>
        <p:txBody>
          <a:bodyPr/>
          <a:lstStyle/>
          <a:p>
            <a:fld id="{9184DA70-C731-4C70-880D-CCD4705E623C}" type="datetime1">
              <a:rPr lang="en-US" smtClean="0"/>
              <a:pPr/>
              <a:t>2/20/2020</a:t>
            </a:fld>
            <a:endParaRPr lang="en-US" dirty="0"/>
          </a:p>
        </p:txBody>
      </p:sp>
      <p:sp>
        <p:nvSpPr>
          <p:cNvPr id="5" name="Footer Placeholder 4">
            <a:extLst>
              <a:ext uri="{FF2B5EF4-FFF2-40B4-BE49-F238E27FC236}">
                <a16:creationId xmlns:a16="http://schemas.microsoft.com/office/drawing/2014/main" id="{051A78A9-3DFF-4937-A9F2-5D8CF495F36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FAEB271-5CC0-4759-BC6E-8BE53AB227C0}"/>
              </a:ext>
            </a:extLst>
          </p:cNvPr>
          <p:cNvSpPr>
            <a:spLocks noGrp="1"/>
          </p:cNvSpPr>
          <p:nvPr>
            <p:ph type="sldNum" sz="quarter" idx="12"/>
          </p:nvPr>
        </p:nvSpPr>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425833149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7D5506EE-1026-4F35-9ACC-BD05BE0F9B36}"/>
              </a:ext>
            </a:extLst>
          </p:cNvPr>
          <p:cNvSpPr>
            <a:spLocks noGrp="1"/>
          </p:cNvSpPr>
          <p:nvPr>
            <p:ph type="dt" sz="half" idx="10"/>
          </p:nvPr>
        </p:nvSpPr>
        <p:spPr/>
        <p:txBody>
          <a:bodyPr/>
          <a:lstStyle/>
          <a:p>
            <a:fld id="{B612A279-0833-481D-8C56-F67FD0AC6C50}" type="datetime1">
              <a:rPr lang="en-US" smtClean="0"/>
              <a:pPr/>
              <a:t>2/20/2020</a:t>
            </a:fld>
            <a:endParaRPr lang="en-US" dirty="0"/>
          </a:p>
        </p:txBody>
      </p:sp>
      <p:sp>
        <p:nvSpPr>
          <p:cNvPr id="8" name="Footer Placeholder 7">
            <a:extLst>
              <a:ext uri="{FF2B5EF4-FFF2-40B4-BE49-F238E27FC236}">
                <a16:creationId xmlns:a16="http://schemas.microsoft.com/office/drawing/2014/main" id="{B7696E5F-8D95-4450-AE52-5438E6EDE2BF}"/>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999B2253-74CC-409E-BEB0-F8EFCFCB5629}"/>
              </a:ext>
            </a:extLst>
          </p:cNvPr>
          <p:cNvSpPr>
            <a:spLocks noGrp="1"/>
          </p:cNvSpPr>
          <p:nvPr>
            <p:ph type="sldNum" sz="quarter" idx="12"/>
          </p:nvPr>
        </p:nvSpPr>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1672269861"/>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3">
        <a:schemeClr val="bg2"/>
      </p:bgRef>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1B68A5B-D9FA-424B-A4EB-30E7223836B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AF33D6B0-F070-45C4-A472-19F432BE3932}"/>
              </a:ext>
            </a:extLst>
          </p:cNvPr>
          <p:cNvSpPr>
            <a:spLocks noGrp="1"/>
          </p:cNvSpPr>
          <p:nvPr>
            <p:ph type="dt" sz="half" idx="10"/>
          </p:nvPr>
        </p:nvSpPr>
        <p:spPr/>
        <p:txBody>
          <a:bodyPr/>
          <a:lstStyle/>
          <a:p>
            <a:fld id="{6587DA83-5663-4C9C-B9AA-0B40A3DAFF81}" type="datetime1">
              <a:rPr lang="en-US" smtClean="0"/>
              <a:pPr/>
              <a:t>2/20/2020</a:t>
            </a:fld>
            <a:endParaRPr lang="en-US" dirty="0"/>
          </a:p>
        </p:txBody>
      </p:sp>
      <p:sp>
        <p:nvSpPr>
          <p:cNvPr id="8" name="Footer Placeholder 7">
            <a:extLst>
              <a:ext uri="{FF2B5EF4-FFF2-40B4-BE49-F238E27FC236}">
                <a16:creationId xmlns:a16="http://schemas.microsoft.com/office/drawing/2014/main" id="{9975399F-DAB2-410D-967F-ED17E6F796E7}"/>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F762A46F-6BE5-4D12-9412-5CA7672EA8EC}"/>
              </a:ext>
            </a:extLst>
          </p:cNvPr>
          <p:cNvSpPr>
            <a:spLocks noGrp="1"/>
          </p:cNvSpPr>
          <p:nvPr>
            <p:ph type="sldNum" sz="quarter" idx="12"/>
          </p:nvPr>
        </p:nvSpPr>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761827292"/>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354D8B55-9EA8-4B81-8E84-9B93B0A27559}"/>
              </a:ext>
            </a:extLst>
          </p:cNvPr>
          <p:cNvSpPr>
            <a:spLocks noGrp="1"/>
          </p:cNvSpPr>
          <p:nvPr>
            <p:ph type="dt" sz="half" idx="10"/>
          </p:nvPr>
        </p:nvSpPr>
        <p:spPr/>
        <p:txBody>
          <a:bodyPr/>
          <a:lstStyle/>
          <a:p>
            <a:fld id="{4BE1D723-8F53-4F53-90B0-1982A396982E}" type="datetime1">
              <a:rPr lang="en-US" smtClean="0"/>
              <a:pPr/>
              <a:t>2/20/2020</a:t>
            </a:fld>
            <a:endParaRPr lang="en-US" dirty="0"/>
          </a:p>
        </p:txBody>
      </p:sp>
      <p:sp>
        <p:nvSpPr>
          <p:cNvPr id="8" name="Footer Placeholder 7">
            <a:extLst>
              <a:ext uri="{FF2B5EF4-FFF2-40B4-BE49-F238E27FC236}">
                <a16:creationId xmlns:a16="http://schemas.microsoft.com/office/drawing/2014/main" id="{062CA021-2578-47CB-822C-BDDFF7223B2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C4AAB51D-4141-4682-9375-DAFD5FB9DD10}"/>
              </a:ext>
            </a:extLst>
          </p:cNvPr>
          <p:cNvSpPr>
            <a:spLocks noGrp="1"/>
          </p:cNvSpPr>
          <p:nvPr>
            <p:ph type="sldNum" sz="quarter" idx="12"/>
          </p:nvPr>
        </p:nvSpPr>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892670607"/>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585C21A-8B93-4657-B5DF-7EAEAD3BE127}"/>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90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663440"/>
            <a:ext cx="10058400" cy="1143000"/>
          </a:xfrm>
        </p:spPr>
        <p:txBody>
          <a:bodyPr lIns="91440" rIns="91440" anchor="t" anchorCtr="0">
            <a:normAutofit/>
          </a:bodyPr>
          <a:lstStyle>
            <a:lvl1pPr marL="0" indent="0">
              <a:buNone/>
              <a:defRPr sz="2400" cap="all" spc="200" baseline="0">
                <a:solidFill>
                  <a:schemeClr val="tx1"/>
                </a:solidFill>
                <a:latin typeface="+mn-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cxnSp>
        <p:nvCxnSpPr>
          <p:cNvPr id="9" name="Straight Connector 8">
            <a:extLst>
              <a:ext uri="{FF2B5EF4-FFF2-40B4-BE49-F238E27FC236}">
                <a16:creationId xmlns:a16="http://schemas.microsoft.com/office/drawing/2014/main" id="{459DE2C1-4C52-40A3-8959-27B2C1BEBFF6}"/>
              </a:ext>
            </a:extLst>
          </p:cNvPr>
          <p:cNvCxnSpPr/>
          <p:nvPr/>
        </p:nvCxnSpPr>
        <p:spPr>
          <a:xfrm>
            <a:off x="1207658" y="4485132"/>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7" name="Date Placeholder 6">
            <a:extLst>
              <a:ext uri="{FF2B5EF4-FFF2-40B4-BE49-F238E27FC236}">
                <a16:creationId xmlns:a16="http://schemas.microsoft.com/office/drawing/2014/main" id="{AAF2E137-EC28-48F8-9198-1F02539029B6}"/>
              </a:ext>
            </a:extLst>
          </p:cNvPr>
          <p:cNvSpPr>
            <a:spLocks noGrp="1"/>
          </p:cNvSpPr>
          <p:nvPr>
            <p:ph type="dt" sz="half" idx="10"/>
          </p:nvPr>
        </p:nvSpPr>
        <p:spPr/>
        <p:txBody>
          <a:bodyPr/>
          <a:lstStyle/>
          <a:p>
            <a:fld id="{97669AF7-7BEB-44E4-9852-375E34362B5B}" type="datetime1">
              <a:rPr lang="en-US" smtClean="0"/>
              <a:pPr/>
              <a:t>2/20/2020</a:t>
            </a:fld>
            <a:endParaRPr lang="en-US" dirty="0"/>
          </a:p>
        </p:txBody>
      </p:sp>
      <p:sp>
        <p:nvSpPr>
          <p:cNvPr id="8" name="Footer Placeholder 7">
            <a:extLst>
              <a:ext uri="{FF2B5EF4-FFF2-40B4-BE49-F238E27FC236}">
                <a16:creationId xmlns:a16="http://schemas.microsoft.com/office/drawing/2014/main" id="{189422CD-6F62-4DD6-89EF-07A60B42D219}"/>
              </a:ext>
            </a:extLst>
          </p:cNvPr>
          <p:cNvSpPr>
            <a:spLocks noGrp="1"/>
          </p:cNvSpPr>
          <p:nvPr>
            <p:ph type="ftr" sz="quarter" idx="11"/>
          </p:nvPr>
        </p:nvSpPr>
        <p:spPr/>
        <p:txBody>
          <a:bodyPr/>
          <a:lstStyle/>
          <a:p>
            <a:endParaRPr lang="en-US" dirty="0"/>
          </a:p>
        </p:txBody>
      </p:sp>
      <p:sp>
        <p:nvSpPr>
          <p:cNvPr id="11" name="Slide Number Placeholder 10">
            <a:extLst>
              <a:ext uri="{FF2B5EF4-FFF2-40B4-BE49-F238E27FC236}">
                <a16:creationId xmlns:a16="http://schemas.microsoft.com/office/drawing/2014/main" id="{69C6AFF8-42B4-4D05-969B-9F5FB3355555}"/>
              </a:ext>
            </a:extLst>
          </p:cNvPr>
          <p:cNvSpPr>
            <a:spLocks noGrp="1"/>
          </p:cNvSpPr>
          <p:nvPr>
            <p:ph type="sldNum" sz="quarter" idx="12"/>
          </p:nvPr>
        </p:nvSpPr>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330416256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3">
        <a:schemeClr val="bg2"/>
      </p:bgRef>
    </p:bg>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2120900"/>
            <a:ext cx="4639736" cy="37481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15944" y="2120900"/>
            <a:ext cx="4639736" cy="37481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id="{5782D47D-B0DC-4C40-BCC6-BBBA32584A38}"/>
              </a:ext>
            </a:extLst>
          </p:cNvPr>
          <p:cNvSpPr>
            <a:spLocks noGrp="1"/>
          </p:cNvSpPr>
          <p:nvPr>
            <p:ph type="dt" sz="half" idx="10"/>
          </p:nvPr>
        </p:nvSpPr>
        <p:spPr/>
        <p:txBody>
          <a:bodyPr/>
          <a:lstStyle/>
          <a:p>
            <a:fld id="{BAAAC38D-0552-4C82-B593-E6124DFADBE2}" type="datetime1">
              <a:rPr lang="en-US" smtClean="0"/>
              <a:pPr/>
              <a:t>2/20/2020</a:t>
            </a:fld>
            <a:endParaRPr lang="en-US" dirty="0"/>
          </a:p>
        </p:txBody>
      </p:sp>
      <p:sp>
        <p:nvSpPr>
          <p:cNvPr id="9" name="Footer Placeholder 8">
            <a:extLst>
              <a:ext uri="{FF2B5EF4-FFF2-40B4-BE49-F238E27FC236}">
                <a16:creationId xmlns:a16="http://schemas.microsoft.com/office/drawing/2014/main" id="{4690D34E-7EBD-44B2-83CA-4C126A18D7EF}"/>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2AC511A1-9BBD-42DE-92FB-2AF44F8E97A9}"/>
              </a:ext>
            </a:extLst>
          </p:cNvPr>
          <p:cNvSpPr>
            <a:spLocks noGrp="1"/>
          </p:cNvSpPr>
          <p:nvPr>
            <p:ph type="sldNum" sz="quarter" idx="12"/>
          </p:nvPr>
        </p:nvSpPr>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4256663047"/>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bg>
      <p:bgRef idx="1003">
        <a:schemeClr val="bg2"/>
      </p:bgRef>
    </p:bg>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958274"/>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15944"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15944" y="2958273"/>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id="{8AF8A515-AA94-45D1-9223-5C2272618D85}"/>
              </a:ext>
            </a:extLst>
          </p:cNvPr>
          <p:cNvSpPr>
            <a:spLocks noGrp="1"/>
          </p:cNvSpPr>
          <p:nvPr>
            <p:ph type="dt" sz="half" idx="10"/>
          </p:nvPr>
        </p:nvSpPr>
        <p:spPr/>
        <p:txBody>
          <a:bodyPr/>
          <a:lstStyle/>
          <a:p>
            <a:fld id="{D9DF0F1C-5577-4ACB-BB62-DF8F3C494C7E}" type="datetime1">
              <a:rPr lang="en-US" smtClean="0"/>
              <a:pPr/>
              <a:t>2/20/2020</a:t>
            </a:fld>
            <a:endParaRPr lang="en-US" dirty="0"/>
          </a:p>
        </p:txBody>
      </p:sp>
      <p:sp>
        <p:nvSpPr>
          <p:cNvPr id="11" name="Footer Placeholder 10">
            <a:extLst>
              <a:ext uri="{FF2B5EF4-FFF2-40B4-BE49-F238E27FC236}">
                <a16:creationId xmlns:a16="http://schemas.microsoft.com/office/drawing/2014/main" id="{D052F5BC-98E0-4D60-AD67-9547738B7DD4}"/>
              </a:ext>
            </a:extLst>
          </p:cNvPr>
          <p:cNvSpPr>
            <a:spLocks noGrp="1"/>
          </p:cNvSpPr>
          <p:nvPr>
            <p:ph type="ftr" sz="quarter" idx="11"/>
          </p:nvPr>
        </p:nvSpPr>
        <p:spPr/>
        <p:txBody>
          <a:bodyPr/>
          <a:lstStyle/>
          <a:p>
            <a:endParaRPr lang="en-US" dirty="0"/>
          </a:p>
        </p:txBody>
      </p:sp>
      <p:sp>
        <p:nvSpPr>
          <p:cNvPr id="12" name="Slide Number Placeholder 11">
            <a:extLst>
              <a:ext uri="{FF2B5EF4-FFF2-40B4-BE49-F238E27FC236}">
                <a16:creationId xmlns:a16="http://schemas.microsoft.com/office/drawing/2014/main" id="{A38552DC-952E-41EA-AAAF-C2187523C0B0}"/>
              </a:ext>
            </a:extLst>
          </p:cNvPr>
          <p:cNvSpPr>
            <a:spLocks noGrp="1"/>
          </p:cNvSpPr>
          <p:nvPr>
            <p:ph type="sldNum" sz="quarter" idx="12"/>
          </p:nvPr>
        </p:nvSpPr>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3068194699"/>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5">
            <a:extLst>
              <a:ext uri="{FF2B5EF4-FFF2-40B4-BE49-F238E27FC236}">
                <a16:creationId xmlns:a16="http://schemas.microsoft.com/office/drawing/2014/main" id="{7392073F-158F-44A3-8913-917AFFC1BC20}"/>
              </a:ext>
            </a:extLst>
          </p:cNvPr>
          <p:cNvSpPr>
            <a:spLocks noGrp="1"/>
          </p:cNvSpPr>
          <p:nvPr>
            <p:ph type="dt" sz="half" idx="10"/>
          </p:nvPr>
        </p:nvSpPr>
        <p:spPr/>
        <p:txBody>
          <a:bodyPr/>
          <a:lstStyle/>
          <a:p>
            <a:fld id="{1775B394-D9F9-4F0C-B15D-605F45CB9E9F}" type="datetime1">
              <a:rPr lang="en-US" smtClean="0"/>
              <a:pPr/>
              <a:t>2/20/2020</a:t>
            </a:fld>
            <a:endParaRPr lang="en-US" dirty="0"/>
          </a:p>
        </p:txBody>
      </p:sp>
      <p:sp>
        <p:nvSpPr>
          <p:cNvPr id="7" name="Footer Placeholder 6">
            <a:extLst>
              <a:ext uri="{FF2B5EF4-FFF2-40B4-BE49-F238E27FC236}">
                <a16:creationId xmlns:a16="http://schemas.microsoft.com/office/drawing/2014/main" id="{EED72207-24CA-42B7-A975-2F8E41CBA904}"/>
              </a:ext>
            </a:extLst>
          </p:cNvPr>
          <p:cNvSpPr>
            <a:spLocks noGrp="1"/>
          </p:cNvSpPr>
          <p:nvPr>
            <p:ph type="ftr" sz="quarter" idx="11"/>
          </p:nvPr>
        </p:nvSpPr>
        <p:spPr/>
        <p:txBody>
          <a:bodyPr/>
          <a:lstStyle/>
          <a:p>
            <a:endParaRPr lang="en-US" dirty="0"/>
          </a:p>
        </p:txBody>
      </p:sp>
      <p:sp>
        <p:nvSpPr>
          <p:cNvPr id="8" name="Slide Number Placeholder 7">
            <a:extLst>
              <a:ext uri="{FF2B5EF4-FFF2-40B4-BE49-F238E27FC236}">
                <a16:creationId xmlns:a16="http://schemas.microsoft.com/office/drawing/2014/main" id="{D01080F2-251A-4B88-9A62-16F46D724F83}"/>
              </a:ext>
            </a:extLst>
          </p:cNvPr>
          <p:cNvSpPr>
            <a:spLocks noGrp="1"/>
          </p:cNvSpPr>
          <p:nvPr>
            <p:ph type="sldNum" sz="quarter" idx="12"/>
          </p:nvPr>
        </p:nvSpPr>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811860513"/>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bg>
      <p:bgRef idx="1003">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8E9C91B-7EAD-4562-AB0E-DFB9663AECE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a:extLst>
              <a:ext uri="{FF2B5EF4-FFF2-40B4-BE49-F238E27FC236}">
                <a16:creationId xmlns:a16="http://schemas.microsoft.com/office/drawing/2014/main" id="{94E9223F-721F-47BF-9FD5-0F8D12FF0DE1}"/>
              </a:ext>
            </a:extLst>
          </p:cNvPr>
          <p:cNvSpPr>
            <a:spLocks noGrp="1"/>
          </p:cNvSpPr>
          <p:nvPr>
            <p:ph type="dt" sz="half" idx="10"/>
          </p:nvPr>
        </p:nvSpPr>
        <p:spPr/>
        <p:txBody>
          <a:bodyPr/>
          <a:lstStyle/>
          <a:p>
            <a:fld id="{39667345-2558-425A-8533-9BFDBCE15005}" type="datetime1">
              <a:rPr lang="en-US" smtClean="0"/>
              <a:pPr/>
              <a:t>2/20/2020</a:t>
            </a:fld>
            <a:endParaRPr lang="en-US" dirty="0"/>
          </a:p>
        </p:txBody>
      </p:sp>
      <p:sp>
        <p:nvSpPr>
          <p:cNvPr id="3" name="Footer Placeholder 2">
            <a:extLst>
              <a:ext uri="{FF2B5EF4-FFF2-40B4-BE49-F238E27FC236}">
                <a16:creationId xmlns:a16="http://schemas.microsoft.com/office/drawing/2014/main" id="{05915714-6BBA-4593-8591-4E26F7D58D9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BE06F857-D2E1-44DD-ABDD-EBB739645B67}"/>
              </a:ext>
            </a:extLst>
          </p:cNvPr>
          <p:cNvSpPr>
            <a:spLocks noGrp="1"/>
          </p:cNvSpPr>
          <p:nvPr>
            <p:ph type="sldNum" sz="quarter" idx="12"/>
          </p:nvPr>
        </p:nvSpPr>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2001422672"/>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2"/>
      </p:bgRef>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6D90D66-BCB9-4229-A829-628874352AC0}"/>
              </a:ext>
            </a:extLst>
          </p:cNvPr>
          <p:cNvSpPr/>
          <p:nvPr/>
        </p:nvSpPr>
        <p:spPr>
          <a:xfrm>
            <a:off x="16" y="0"/>
            <a:ext cx="4654296"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3466" y="786383"/>
            <a:ext cx="3517567" cy="2093975"/>
          </a:xfrm>
        </p:spPr>
        <p:txBody>
          <a:bodyPr anchor="b">
            <a:normAutofit/>
          </a:bodyPr>
          <a:lstStyle>
            <a:lvl1pPr>
              <a:lnSpc>
                <a:spcPct val="90000"/>
              </a:lnSpc>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5458984" y="812799"/>
            <a:ext cx="5928344" cy="52947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43465" y="3043050"/>
            <a:ext cx="3517567" cy="3064505"/>
          </a:xfrm>
        </p:spPr>
        <p:txBody>
          <a:bodyPr lIns="91440" rIns="91440">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43464" y="6446520"/>
            <a:ext cx="3517568" cy="365125"/>
          </a:xfrm>
        </p:spPr>
        <p:txBody>
          <a:bodyPr/>
          <a:lstStyle>
            <a:lvl1pPr algn="l">
              <a:defRPr/>
            </a:lvl1pPr>
          </a:lstStyle>
          <a:p>
            <a:fld id="{92BEA474-078D-4E9B-9B14-09A87B19DC46}" type="datetime1">
              <a:rPr lang="en-US" smtClean="0"/>
              <a:pPr/>
              <a:t>2/20/2020</a:t>
            </a:fld>
            <a:endParaRPr lang="en-US" dirty="0"/>
          </a:p>
        </p:txBody>
      </p:sp>
      <p:sp>
        <p:nvSpPr>
          <p:cNvPr id="6" name="Footer Placeholder 5"/>
          <p:cNvSpPr>
            <a:spLocks noGrp="1"/>
          </p:cNvSpPr>
          <p:nvPr>
            <p:ph type="ftr" sz="quarter" idx="11"/>
          </p:nvPr>
        </p:nvSpPr>
        <p:spPr>
          <a:xfrm>
            <a:off x="5458983" y="6446520"/>
            <a:ext cx="5334019"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1933282235"/>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A134939-39C0-4522-A125-A13DFDA66490}"/>
              </a:ext>
            </a:extLst>
          </p:cNvPr>
          <p:cNvSpPr/>
          <p:nvPr/>
        </p:nvSpPr>
        <p:spPr>
          <a:xfrm>
            <a:off x="0" y="4578350"/>
            <a:ext cx="12188825" cy="227965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15" y="0"/>
            <a:ext cx="12191985" cy="4578350"/>
          </a:xfrm>
          <a:solidFill>
            <a:schemeClr val="bg1">
              <a:lumMod val="85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1097279" y="4799362"/>
            <a:ext cx="10113645" cy="743682"/>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1097279" y="5715000"/>
            <a:ext cx="10113264" cy="609600"/>
          </a:xfrm>
        </p:spPr>
        <p:txBody>
          <a:bodyPr lIns="91440" tIns="0" rIns="91440" bIns="0">
            <a:normAutofit/>
          </a:bodyPr>
          <a:lstStyle>
            <a:lvl1pPr marL="0" indent="0">
              <a:spcBef>
                <a:spcPts val="0"/>
              </a:spcBef>
              <a:spcAft>
                <a:spcPts val="600"/>
              </a:spcAft>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4907D986-8816-4272-A432-0437A28A9828}" type="datetime1">
              <a:rPr lang="en-US" smtClean="0"/>
              <a:pPr/>
              <a:t>2/20/2020</a:t>
            </a:fld>
            <a:endParaRPr lang="en-US" dirty="0"/>
          </a:p>
        </p:txBody>
      </p:sp>
      <p:sp>
        <p:nvSpPr>
          <p:cNvPr id="6" name="Footer Placeholder 5"/>
          <p:cNvSpPr>
            <a:spLocks noGrp="1"/>
          </p:cNvSpPr>
          <p:nvPr>
            <p:ph type="ftr" sz="quarter" idx="11"/>
          </p:nvPr>
        </p:nvSpPr>
        <p:spPr>
          <a:xfrm>
            <a:off x="1097279" y="6446838"/>
            <a:ext cx="6818262" cy="365125"/>
          </a:xfrm>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523267730"/>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16A0E3C-60E6-4F39-BC55-5F7C224E1F7C}"/>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2108201"/>
            <a:ext cx="10058400" cy="3760891"/>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18426" y="6446838"/>
            <a:ext cx="2584850" cy="365125"/>
          </a:xfrm>
          <a:prstGeom prst="rect">
            <a:avLst/>
          </a:prstGeom>
        </p:spPr>
        <p:txBody>
          <a:bodyPr vert="horz" lIns="91440" tIns="45720" rIns="91440" bIns="45720" rtlCol="0" anchor="ctr"/>
          <a:lstStyle>
            <a:lvl1pPr algn="r">
              <a:defRPr sz="800">
                <a:solidFill>
                  <a:srgbClr val="FFFFFF"/>
                </a:solidFill>
              </a:defRPr>
            </a:lvl1pPr>
          </a:lstStyle>
          <a:p>
            <a:fld id="{62D6E202-B606-4609-B914-27C9371A1F6D}" type="datetime1">
              <a:rPr lang="en-US" smtClean="0"/>
              <a:pPr/>
              <a:t>2/20/2020</a:t>
            </a:fld>
            <a:endParaRPr lang="en-US" dirty="0"/>
          </a:p>
        </p:txBody>
      </p:sp>
      <p:sp>
        <p:nvSpPr>
          <p:cNvPr id="5" name="Footer Placeholder 4"/>
          <p:cNvSpPr>
            <a:spLocks noGrp="1"/>
          </p:cNvSpPr>
          <p:nvPr>
            <p:ph type="ftr" sz="quarter" idx="3"/>
          </p:nvPr>
        </p:nvSpPr>
        <p:spPr>
          <a:xfrm>
            <a:off x="1097279" y="6446838"/>
            <a:ext cx="6818262" cy="365125"/>
          </a:xfrm>
          <a:prstGeom prst="rect">
            <a:avLst/>
          </a:prstGeom>
        </p:spPr>
        <p:txBody>
          <a:bodyPr vert="horz" lIns="91440" tIns="45720" rIns="91440" bIns="45720" rtlCol="0" anchor="ctr"/>
          <a:lstStyle>
            <a:lvl1pPr algn="l">
              <a:defRPr sz="8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10993582" y="6446838"/>
            <a:ext cx="780010" cy="365125"/>
          </a:xfrm>
          <a:prstGeom prst="rect">
            <a:avLst/>
          </a:prstGeom>
        </p:spPr>
        <p:txBody>
          <a:bodyPr vert="horz" lIns="91440" tIns="45720" rIns="91440" bIns="45720" rtlCol="0" anchor="ctr"/>
          <a:lstStyle>
            <a:lvl1pPr algn="l">
              <a:defRPr sz="800">
                <a:solidFill>
                  <a:srgbClr val="FFFFFF"/>
                </a:solidFill>
              </a:defRPr>
            </a:lvl1pPr>
          </a:lstStyle>
          <a:p>
            <a:fld id="{3A98EE3D-8CD1-4C3F-BD1C-C98C9596463C}" type="slidenum">
              <a:rPr lang="en-US" smtClean="0"/>
              <a:pPr/>
              <a:t>‹#›</a:t>
            </a:fld>
            <a:endParaRPr lang="en-US" dirty="0"/>
          </a:p>
        </p:txBody>
      </p:sp>
      <p:cxnSp>
        <p:nvCxnSpPr>
          <p:cNvPr id="10" name="Straight Connector 9">
            <a:extLst>
              <a:ext uri="{FF2B5EF4-FFF2-40B4-BE49-F238E27FC236}">
                <a16:creationId xmlns:a16="http://schemas.microsoft.com/office/drawing/2014/main" id="{C5025DAC-8B93-4160-B017-3A274A5828C0}"/>
              </a:ext>
            </a:extLst>
          </p:cNvPr>
          <p:cNvCxnSpPr/>
          <p:nvPr/>
        </p:nvCxnSpPr>
        <p:spPr>
          <a:xfrm>
            <a:off x="1193532" y="1897380"/>
            <a:ext cx="996696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34982234"/>
      </p:ext>
    </p:extLst>
  </p:cSld>
  <p:clrMap bg1="lt1" tx1="dk1" bg2="lt2" tx2="dk2" accent1="accent1" accent2="accent2" accent3="accent3" accent4="accent4" accent5="accent5" accent6="accent6" hlink="hlink" folHlink="folHlink"/>
  <p:sldLayoutIdLst>
    <p:sldLayoutId id="2147483748" r:id="rId1"/>
    <p:sldLayoutId id="2147483749" r:id="rId2"/>
    <p:sldLayoutId id="2147483747" r:id="rId3"/>
    <p:sldLayoutId id="2147483743" r:id="rId4"/>
    <p:sldLayoutId id="2147483738" r:id="rId5"/>
    <p:sldLayoutId id="2147483732" r:id="rId6"/>
    <p:sldLayoutId id="2147483733" r:id="rId7"/>
    <p:sldLayoutId id="2147483734" r:id="rId8"/>
    <p:sldLayoutId id="2147483735" r:id="rId9"/>
    <p:sldLayoutId id="2147483736" r:id="rId10"/>
    <p:sldLayoutId id="2147483737" r:id="rId11"/>
  </p:sldLayoutIdLst>
  <p:hf sldNum="0" hdr="0" ftr="0" dt="0"/>
  <p:txStyles>
    <p:titleStyle>
      <a:lvl1pPr algn="l" defTabSz="914400" rtl="0" eaLnBrk="1" latinLnBrk="0" hangingPunct="1">
        <a:lnSpc>
          <a:spcPct val="90000"/>
        </a:lnSpc>
        <a:spcBef>
          <a:spcPct val="0"/>
        </a:spcBef>
        <a:buNone/>
        <a:defRPr sz="4700" i="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19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7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A9286AD2-18A9-4868-A4E3-7A2097A2081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1"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8FD68DA-43BA-4508-8DE2-BA9BB7B2FA5B}"/>
              </a:ext>
            </a:extLst>
          </p:cNvPr>
          <p:cNvSpPr>
            <a:spLocks noGrp="1"/>
          </p:cNvSpPr>
          <p:nvPr>
            <p:ph type="ctrTitle"/>
          </p:nvPr>
        </p:nvSpPr>
        <p:spPr>
          <a:xfrm>
            <a:off x="5289754" y="639097"/>
            <a:ext cx="6253317" cy="3686015"/>
          </a:xfrm>
        </p:spPr>
        <p:txBody>
          <a:bodyPr>
            <a:normAutofit/>
          </a:bodyPr>
          <a:lstStyle/>
          <a:p>
            <a:r>
              <a:rPr lang="en-US" sz="3600" b="1" dirty="0"/>
              <a:t>ZAVRŠETAK TERAPIJE I PREVENCIJA POVRATA SIMPTOMA</a:t>
            </a:r>
          </a:p>
        </p:txBody>
      </p:sp>
      <p:sp>
        <p:nvSpPr>
          <p:cNvPr id="3" name="Subtitle 2">
            <a:extLst>
              <a:ext uri="{FF2B5EF4-FFF2-40B4-BE49-F238E27FC236}">
                <a16:creationId xmlns:a16="http://schemas.microsoft.com/office/drawing/2014/main" id="{A8E9CFF2-3777-4FF4-A759-8491175B0B7C}"/>
              </a:ext>
            </a:extLst>
          </p:cNvPr>
          <p:cNvSpPr>
            <a:spLocks noGrp="1"/>
          </p:cNvSpPr>
          <p:nvPr>
            <p:ph type="subTitle" idx="1"/>
          </p:nvPr>
        </p:nvSpPr>
        <p:spPr>
          <a:xfrm>
            <a:off x="5645427" y="6218903"/>
            <a:ext cx="6546574" cy="639096"/>
          </a:xfrm>
        </p:spPr>
        <p:txBody>
          <a:bodyPr>
            <a:normAutofit fontScale="92500"/>
          </a:bodyPr>
          <a:lstStyle/>
          <a:p>
            <a:r>
              <a:rPr lang="hr-HR" sz="2400" dirty="0">
                <a:solidFill>
                  <a:schemeClr val="tx1">
                    <a:lumMod val="85000"/>
                    <a:lumOff val="15000"/>
                  </a:schemeClr>
                </a:solidFill>
              </a:rPr>
              <a:t>Marijana penić Bošnjak, </a:t>
            </a:r>
            <a:r>
              <a:rPr lang="hr-HR" sz="2400" cap="none" dirty="0">
                <a:solidFill>
                  <a:schemeClr val="tx1">
                    <a:lumMod val="85000"/>
                    <a:lumOff val="15000"/>
                  </a:schemeClr>
                </a:solidFill>
              </a:rPr>
              <a:t>prof. psihologije</a:t>
            </a:r>
            <a:endParaRPr lang="en-US" sz="2400" cap="none" dirty="0">
              <a:solidFill>
                <a:schemeClr val="tx1">
                  <a:lumMod val="85000"/>
                  <a:lumOff val="15000"/>
                </a:schemeClr>
              </a:solidFill>
            </a:endParaRPr>
          </a:p>
        </p:txBody>
      </p:sp>
      <p:pic>
        <p:nvPicPr>
          <p:cNvPr id="5" name="Picture 4" descr="A picture containing building, sitting, bench, side&#10;&#10;Description automatically generated">
            <a:extLst>
              <a:ext uri="{FF2B5EF4-FFF2-40B4-BE49-F238E27FC236}">
                <a16:creationId xmlns:a16="http://schemas.microsoft.com/office/drawing/2014/main" id="{282CF6DD-7FE8-4063-9551-1B7BBCE92ABE}"/>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1" y="1"/>
            <a:ext cx="4635315" cy="6857999"/>
          </a:xfrm>
          <a:prstGeom prst="rect">
            <a:avLst/>
          </a:prstGeom>
        </p:spPr>
      </p:pic>
      <p:cxnSp>
        <p:nvCxnSpPr>
          <p:cNvPr id="24" name="Straight Connector 23">
            <a:extLst>
              <a:ext uri="{FF2B5EF4-FFF2-40B4-BE49-F238E27FC236}">
                <a16:creationId xmlns:a16="http://schemas.microsoft.com/office/drawing/2014/main" id="{E7A7CD63-7EC3-44F3-95D0-595C4019FF24}"/>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427754" y="4498925"/>
            <a:ext cx="5636107"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437378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49702-36F2-4C2F-B50C-04E16CAD6ADB}"/>
              </a:ext>
            </a:extLst>
          </p:cNvPr>
          <p:cNvSpPr>
            <a:spLocks noGrp="1"/>
          </p:cNvSpPr>
          <p:nvPr>
            <p:ph type="title"/>
          </p:nvPr>
        </p:nvSpPr>
        <p:spPr>
          <a:xfrm>
            <a:off x="1097280" y="286603"/>
            <a:ext cx="10755196" cy="1450757"/>
          </a:xfrm>
        </p:spPr>
        <p:txBody>
          <a:bodyPr>
            <a:normAutofit/>
          </a:bodyPr>
          <a:lstStyle/>
          <a:p>
            <a:r>
              <a:rPr lang="en-GB" sz="2800" b="1" dirty="0"/>
              <a:t>AKTIVNOSTI NEPOSREDNO PRED ZAVRŠETAK TERAPIJE</a:t>
            </a:r>
            <a:endParaRPr lang="x-none" sz="2800" b="1" dirty="0"/>
          </a:p>
        </p:txBody>
      </p:sp>
      <p:sp>
        <p:nvSpPr>
          <p:cNvPr id="3" name="Content Placeholder 2">
            <a:extLst>
              <a:ext uri="{FF2B5EF4-FFF2-40B4-BE49-F238E27FC236}">
                <a16:creationId xmlns:a16="http://schemas.microsoft.com/office/drawing/2014/main" id="{4820E156-0F25-4651-A1AA-9BF14B74AA11}"/>
              </a:ext>
            </a:extLst>
          </p:cNvPr>
          <p:cNvSpPr>
            <a:spLocks noGrp="1"/>
          </p:cNvSpPr>
          <p:nvPr>
            <p:ph idx="1"/>
          </p:nvPr>
        </p:nvSpPr>
        <p:spPr>
          <a:xfrm>
            <a:off x="1097280" y="2108201"/>
            <a:ext cx="10058400" cy="4223151"/>
          </a:xfrm>
        </p:spPr>
        <p:txBody>
          <a:bodyPr>
            <a:normAutofit/>
          </a:bodyPr>
          <a:lstStyle/>
          <a:p>
            <a:pPr marL="0" indent="0" algn="just">
              <a:buNone/>
            </a:pPr>
            <a:r>
              <a:rPr lang="hr-HR" dirty="0"/>
              <a:t> </a:t>
            </a:r>
            <a:r>
              <a:rPr lang="hr-HR" b="1" dirty="0"/>
              <a:t>Odgovaranje na zabrinutost glede smanjivanja seansi </a:t>
            </a:r>
          </a:p>
          <a:p>
            <a:pPr marL="0" indent="0" algn="just">
              <a:buNone/>
            </a:pPr>
            <a:r>
              <a:rPr lang="hr-HR" dirty="0"/>
              <a:t>- nekoliko tjedana prije završetka terapije razgovarati s pacijentom o prorjeđivanju seansi</a:t>
            </a:r>
          </a:p>
          <a:p>
            <a:pPr marL="0" indent="0" algn="just">
              <a:buNone/>
            </a:pPr>
            <a:r>
              <a:rPr lang="hr-HR" dirty="0"/>
              <a:t>- neki pacijenti su spremni za takav aranžman, drugi postanu anksiozni</a:t>
            </a:r>
          </a:p>
          <a:p>
            <a:pPr algn="just">
              <a:buFontTx/>
              <a:buChar char="-"/>
            </a:pPr>
            <a:r>
              <a:rPr lang="hr-HR" dirty="0"/>
              <a:t> kod pacijenata kod kojih je potrebno može se koristiti:</a:t>
            </a:r>
          </a:p>
          <a:p>
            <a:pPr lvl="1" algn="just">
              <a:buFont typeface="Arial" panose="020B0604020202020204" pitchFamily="34" charset="0"/>
              <a:buChar char="•"/>
            </a:pPr>
            <a:r>
              <a:rPr lang="hr-HR" dirty="0"/>
              <a:t>verbalno izlistavanje </a:t>
            </a:r>
          </a:p>
          <a:p>
            <a:pPr lvl="1" algn="just">
              <a:buFont typeface="Arial" panose="020B0604020202020204" pitchFamily="34" charset="0"/>
              <a:buChar char="•"/>
            </a:pPr>
            <a:r>
              <a:rPr lang="hr-HR" dirty="0"/>
              <a:t>zapisivanje prednosti smanjivanja čestine seansi</a:t>
            </a:r>
          </a:p>
          <a:p>
            <a:pPr lvl="1" algn="just">
              <a:buFont typeface="Arial" panose="020B0604020202020204" pitchFamily="34" charset="0"/>
              <a:buChar char="•"/>
            </a:pPr>
            <a:r>
              <a:rPr lang="hr-HR" dirty="0"/>
              <a:t>sokratovski dijalog</a:t>
            </a:r>
          </a:p>
        </p:txBody>
      </p:sp>
      <p:sp>
        <p:nvSpPr>
          <p:cNvPr id="4" name="Rectangle 3">
            <a:extLst>
              <a:ext uri="{FF2B5EF4-FFF2-40B4-BE49-F238E27FC236}">
                <a16:creationId xmlns:a16="http://schemas.microsoft.com/office/drawing/2014/main" id="{8531407F-3F64-464E-9069-B65F4C60686C}"/>
              </a:ext>
            </a:extLst>
          </p:cNvPr>
          <p:cNvSpPr/>
          <p:nvPr/>
        </p:nvSpPr>
        <p:spPr>
          <a:xfrm>
            <a:off x="957043" y="6423669"/>
            <a:ext cx="7124066" cy="388055"/>
          </a:xfrm>
          <a:prstGeom prst="rect">
            <a:avLst/>
          </a:prstGeom>
        </p:spPr>
        <p:txBody>
          <a:bodyPr wrap="none">
            <a:spAutoFit/>
          </a:bodyPr>
          <a:lstStyle/>
          <a:p>
            <a:pPr algn="ctr">
              <a:lnSpc>
                <a:spcPct val="115000"/>
              </a:lnSpc>
              <a:spcAft>
                <a:spcPts val="1000"/>
              </a:spcAft>
            </a:pPr>
            <a:r>
              <a:rPr lang="hr-HR" dirty="0">
                <a:solidFill>
                  <a:schemeClr val="bg1"/>
                </a:solidFill>
                <a:latin typeface="+mj-lt"/>
                <a:ea typeface="Calibri" panose="020F0502020204030204" pitchFamily="34" charset="0"/>
                <a:cs typeface="Times New Roman" panose="02020603050405020304" pitchFamily="18" charset="0"/>
              </a:rPr>
              <a:t>ZAVRŠETAK TERAPIJE I PREVENCIJA POVRATA SIMPTOMA</a:t>
            </a:r>
            <a:endParaRPr lang="x-none" sz="1200" dirty="0">
              <a:solidFill>
                <a:schemeClr val="bg1"/>
              </a:solidFill>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383192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bg1"/>
            </a:gs>
            <a:gs pos="100000">
              <a:srgbClr val="F9F0EB"/>
            </a:gs>
            <a:gs pos="100000">
              <a:schemeClr val="accent3">
                <a:lumMod val="20000"/>
                <a:lumOff val="80000"/>
              </a:schemeClr>
            </a:gs>
            <a:gs pos="86000">
              <a:srgbClr val="F9F0EB"/>
            </a:gs>
            <a:gs pos="100000">
              <a:schemeClr val="accent3">
                <a:lumMod val="20000"/>
                <a:lumOff val="80000"/>
              </a:schemeClr>
            </a:gs>
          </a:gsLst>
          <a:lin ang="1620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49702-36F2-4C2F-B50C-04E16CAD6ADB}"/>
              </a:ext>
            </a:extLst>
          </p:cNvPr>
          <p:cNvSpPr>
            <a:spLocks noGrp="1"/>
          </p:cNvSpPr>
          <p:nvPr>
            <p:ph type="title"/>
          </p:nvPr>
        </p:nvSpPr>
        <p:spPr>
          <a:xfrm>
            <a:off x="1097280" y="286603"/>
            <a:ext cx="10755196" cy="1450757"/>
          </a:xfrm>
        </p:spPr>
        <p:txBody>
          <a:bodyPr>
            <a:normAutofit/>
          </a:bodyPr>
          <a:lstStyle/>
          <a:p>
            <a:r>
              <a:rPr lang="en-GB" sz="2800" b="1" dirty="0"/>
              <a:t>AKTIVNOSTI NEPOSREDNO PRED ZAVRŠETAK TERAPIJE</a:t>
            </a:r>
            <a:endParaRPr lang="x-none" sz="2800" b="1" dirty="0"/>
          </a:p>
        </p:txBody>
      </p:sp>
      <p:sp>
        <p:nvSpPr>
          <p:cNvPr id="3" name="Content Placeholder 2">
            <a:extLst>
              <a:ext uri="{FF2B5EF4-FFF2-40B4-BE49-F238E27FC236}">
                <a16:creationId xmlns:a16="http://schemas.microsoft.com/office/drawing/2014/main" id="{4820E156-0F25-4651-A1AA-9BF14B74AA11}"/>
              </a:ext>
            </a:extLst>
          </p:cNvPr>
          <p:cNvSpPr>
            <a:spLocks noGrp="1"/>
          </p:cNvSpPr>
          <p:nvPr>
            <p:ph idx="1"/>
          </p:nvPr>
        </p:nvSpPr>
        <p:spPr>
          <a:xfrm>
            <a:off x="1097280" y="1968939"/>
            <a:ext cx="10058400" cy="4223151"/>
          </a:xfrm>
        </p:spPr>
        <p:txBody>
          <a:bodyPr>
            <a:normAutofit/>
          </a:bodyPr>
          <a:lstStyle/>
          <a:p>
            <a:pPr marL="0" indent="0" algn="just">
              <a:buNone/>
            </a:pPr>
            <a:r>
              <a:rPr lang="hr-HR" dirty="0"/>
              <a:t>PRIMJER: SALLYNE PREDNOSTI I NEDOSTACI PRORJEĐIVANJA TERAPIJE</a:t>
            </a:r>
          </a:p>
          <a:p>
            <a:pPr marL="0" indent="0" algn="just">
              <a:buNone/>
            </a:pPr>
            <a:endParaRPr lang="x-none" dirty="0"/>
          </a:p>
        </p:txBody>
      </p:sp>
      <p:sp>
        <p:nvSpPr>
          <p:cNvPr id="4" name="Rectangle 3">
            <a:extLst>
              <a:ext uri="{FF2B5EF4-FFF2-40B4-BE49-F238E27FC236}">
                <a16:creationId xmlns:a16="http://schemas.microsoft.com/office/drawing/2014/main" id="{8531407F-3F64-464E-9069-B65F4C60686C}"/>
              </a:ext>
            </a:extLst>
          </p:cNvPr>
          <p:cNvSpPr/>
          <p:nvPr/>
        </p:nvSpPr>
        <p:spPr>
          <a:xfrm>
            <a:off x="957043" y="6423669"/>
            <a:ext cx="7124066" cy="388055"/>
          </a:xfrm>
          <a:prstGeom prst="rect">
            <a:avLst/>
          </a:prstGeom>
        </p:spPr>
        <p:txBody>
          <a:bodyPr wrap="none">
            <a:spAutoFit/>
          </a:bodyPr>
          <a:lstStyle/>
          <a:p>
            <a:pPr algn="ctr">
              <a:lnSpc>
                <a:spcPct val="115000"/>
              </a:lnSpc>
              <a:spcAft>
                <a:spcPts val="1000"/>
              </a:spcAft>
            </a:pPr>
            <a:r>
              <a:rPr lang="hr-HR" dirty="0">
                <a:solidFill>
                  <a:schemeClr val="bg1"/>
                </a:solidFill>
                <a:latin typeface="+mj-lt"/>
                <a:ea typeface="Calibri" panose="020F0502020204030204" pitchFamily="34" charset="0"/>
                <a:cs typeface="Times New Roman" panose="02020603050405020304" pitchFamily="18" charset="0"/>
              </a:rPr>
              <a:t>ZAVRŠETAK TERAPIJE I PREVENCIJA POVRATA SIMPTOMA</a:t>
            </a:r>
            <a:endParaRPr lang="x-none" sz="1200" dirty="0">
              <a:solidFill>
                <a:schemeClr val="bg1"/>
              </a:solidFill>
              <a:effectLst/>
              <a:latin typeface="+mj-lt"/>
              <a:ea typeface="Calibri" panose="020F0502020204030204" pitchFamily="34" charset="0"/>
              <a:cs typeface="Times New Roman" panose="02020603050405020304" pitchFamily="18" charset="0"/>
            </a:endParaRPr>
          </a:p>
        </p:txBody>
      </p:sp>
      <p:graphicFrame>
        <p:nvGraphicFramePr>
          <p:cNvPr id="5" name="Table 5">
            <a:extLst>
              <a:ext uri="{FF2B5EF4-FFF2-40B4-BE49-F238E27FC236}">
                <a16:creationId xmlns:a16="http://schemas.microsoft.com/office/drawing/2014/main" id="{9EBA2DDA-85AD-4C52-AE47-42386A7EB398}"/>
              </a:ext>
            </a:extLst>
          </p:cNvPr>
          <p:cNvGraphicFramePr>
            <a:graphicFrameLocks noGrp="1"/>
          </p:cNvGraphicFramePr>
          <p:nvPr>
            <p:extLst>
              <p:ext uri="{D42A27DB-BD31-4B8C-83A1-F6EECF244321}">
                <p14:modId xmlns:p14="http://schemas.microsoft.com/office/powerpoint/2010/main" val="3081105011"/>
              </p:ext>
            </p:extLst>
          </p:nvPr>
        </p:nvGraphicFramePr>
        <p:xfrm>
          <a:off x="1097280" y="2335243"/>
          <a:ext cx="10624280" cy="1676400"/>
        </p:xfrm>
        <a:graphic>
          <a:graphicData uri="http://schemas.openxmlformats.org/drawingml/2006/table">
            <a:tbl>
              <a:tblPr firstRow="1" bandRow="1">
                <a:tableStyleId>{5C22544A-7EE6-4342-B048-85BDC9FD1C3A}</a:tableStyleId>
              </a:tblPr>
              <a:tblGrid>
                <a:gridCol w="10624280">
                  <a:extLst>
                    <a:ext uri="{9D8B030D-6E8A-4147-A177-3AD203B41FA5}">
                      <a16:colId xmlns:a16="http://schemas.microsoft.com/office/drawing/2014/main" val="914782049"/>
                    </a:ext>
                  </a:extLst>
                </a:gridCol>
              </a:tblGrid>
              <a:tr h="30548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hr-HR" sz="1600" b="1" kern="1200" dirty="0">
                          <a:solidFill>
                            <a:schemeClr val="lt1"/>
                          </a:solidFill>
                          <a:effectLst/>
                          <a:latin typeface="+mn-lt"/>
                          <a:ea typeface="+mn-ea"/>
                          <a:cs typeface="+mn-cs"/>
                        </a:rPr>
                        <a:t>Prednosti prorjeđivanja terapijskih seansi</a:t>
                      </a:r>
                      <a:endParaRPr lang="x-none" sz="1600" b="1" kern="1200" dirty="0">
                        <a:solidFill>
                          <a:schemeClr val="lt1"/>
                        </a:solidFill>
                        <a:effectLst/>
                        <a:latin typeface="+mn-lt"/>
                        <a:ea typeface="+mn-ea"/>
                        <a:cs typeface="+mn-cs"/>
                      </a:endParaRPr>
                    </a:p>
                  </a:txBody>
                  <a:tcPr/>
                </a:tc>
                <a:extLst>
                  <a:ext uri="{0D108BD9-81ED-4DB2-BD59-A6C34878D82A}">
                    <a16:rowId xmlns:a16="http://schemas.microsoft.com/office/drawing/2014/main" val="2108660042"/>
                  </a:ext>
                </a:extLst>
              </a:tr>
              <a:tr h="305480">
                <a:tc>
                  <a:txBody>
                    <a:bodyPr/>
                    <a:lstStyle/>
                    <a:p>
                      <a:r>
                        <a:rPr lang="hr-HR" sz="1600" kern="1200" dirty="0">
                          <a:solidFill>
                            <a:schemeClr val="dk1"/>
                          </a:solidFill>
                          <a:effectLst/>
                          <a:latin typeface="+mn-lt"/>
                          <a:ea typeface="+mn-ea"/>
                          <a:cs typeface="+mn-cs"/>
                        </a:rPr>
                        <a:t>Imat ću više mogućnosti uvježbavanja naučenih vještina</a:t>
                      </a:r>
                      <a:endParaRPr lang="x-none" sz="1600" dirty="0"/>
                    </a:p>
                  </a:txBody>
                  <a:tcPr/>
                </a:tc>
                <a:extLst>
                  <a:ext uri="{0D108BD9-81ED-4DB2-BD59-A6C34878D82A}">
                    <a16:rowId xmlns:a16="http://schemas.microsoft.com/office/drawing/2014/main" val="405053632"/>
                  </a:ext>
                </a:extLst>
              </a:tr>
              <a:tr h="30548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hr-HR" sz="1600" kern="1200" dirty="0">
                          <a:solidFill>
                            <a:schemeClr val="dk1"/>
                          </a:solidFill>
                          <a:effectLst/>
                          <a:latin typeface="+mn-lt"/>
                          <a:ea typeface="+mn-ea"/>
                          <a:cs typeface="+mn-cs"/>
                        </a:rPr>
                        <a:t>Manje ću ovisiti o svom terapeutu</a:t>
                      </a:r>
                      <a:endParaRPr lang="x-none" sz="1600" kern="1200" dirty="0">
                        <a:solidFill>
                          <a:schemeClr val="dk1"/>
                        </a:solidFill>
                        <a:effectLst/>
                        <a:latin typeface="+mn-lt"/>
                        <a:ea typeface="+mn-ea"/>
                        <a:cs typeface="+mn-cs"/>
                      </a:endParaRPr>
                    </a:p>
                  </a:txBody>
                  <a:tcPr/>
                </a:tc>
                <a:extLst>
                  <a:ext uri="{0D108BD9-81ED-4DB2-BD59-A6C34878D82A}">
                    <a16:rowId xmlns:a16="http://schemas.microsoft.com/office/drawing/2014/main" val="567094842"/>
                  </a:ext>
                </a:extLst>
              </a:tr>
              <a:tr h="305480">
                <a:tc>
                  <a:txBody>
                    <a:bodyPr/>
                    <a:lstStyle/>
                    <a:p>
                      <a:r>
                        <a:rPr lang="hr-HR" sz="1600" kern="1200" dirty="0">
                          <a:solidFill>
                            <a:schemeClr val="dk1"/>
                          </a:solidFill>
                          <a:effectLst/>
                          <a:latin typeface="+mn-lt"/>
                          <a:ea typeface="+mn-ea"/>
                          <a:cs typeface="+mn-cs"/>
                        </a:rPr>
                        <a:t>Mogu primijeniti znanje s terapije i na druge stvari</a:t>
                      </a:r>
                      <a:endParaRPr lang="x-none" sz="1600" dirty="0"/>
                    </a:p>
                  </a:txBody>
                  <a:tcPr/>
                </a:tc>
                <a:extLst>
                  <a:ext uri="{0D108BD9-81ED-4DB2-BD59-A6C34878D82A}">
                    <a16:rowId xmlns:a16="http://schemas.microsoft.com/office/drawing/2014/main" val="3293235058"/>
                  </a:ext>
                </a:extLst>
              </a:tr>
              <a:tr h="305480">
                <a:tc>
                  <a:txBody>
                    <a:bodyPr/>
                    <a:lstStyle/>
                    <a:p>
                      <a:r>
                        <a:rPr lang="hr-HR" sz="1600" kern="1200" dirty="0">
                          <a:solidFill>
                            <a:schemeClr val="dk1"/>
                          </a:solidFill>
                          <a:effectLst/>
                          <a:latin typeface="+mn-lt"/>
                          <a:ea typeface="+mn-ea"/>
                          <a:cs typeface="+mn-cs"/>
                        </a:rPr>
                        <a:t>Imat ću više vremena za druge stvari</a:t>
                      </a:r>
                      <a:endParaRPr lang="x-none" sz="1600" dirty="0"/>
                    </a:p>
                  </a:txBody>
                  <a:tcPr/>
                </a:tc>
                <a:extLst>
                  <a:ext uri="{0D108BD9-81ED-4DB2-BD59-A6C34878D82A}">
                    <a16:rowId xmlns:a16="http://schemas.microsoft.com/office/drawing/2014/main" val="613634775"/>
                  </a:ext>
                </a:extLst>
              </a:tr>
            </a:tbl>
          </a:graphicData>
        </a:graphic>
      </p:graphicFrame>
      <p:graphicFrame>
        <p:nvGraphicFramePr>
          <p:cNvPr id="7" name="Table 7">
            <a:extLst>
              <a:ext uri="{FF2B5EF4-FFF2-40B4-BE49-F238E27FC236}">
                <a16:creationId xmlns:a16="http://schemas.microsoft.com/office/drawing/2014/main" id="{7045AFF2-216C-4F98-8F20-BBAC765B5CA0}"/>
              </a:ext>
            </a:extLst>
          </p:cNvPr>
          <p:cNvGraphicFramePr>
            <a:graphicFrameLocks noGrp="1"/>
          </p:cNvGraphicFramePr>
          <p:nvPr>
            <p:extLst>
              <p:ext uri="{D42A27DB-BD31-4B8C-83A1-F6EECF244321}">
                <p14:modId xmlns:p14="http://schemas.microsoft.com/office/powerpoint/2010/main" val="3420294138"/>
              </p:ext>
            </p:extLst>
          </p:nvPr>
        </p:nvGraphicFramePr>
        <p:xfrm>
          <a:off x="1094195" y="4010829"/>
          <a:ext cx="10627365" cy="2352040"/>
        </p:xfrm>
        <a:graphic>
          <a:graphicData uri="http://schemas.openxmlformats.org/drawingml/2006/table">
            <a:tbl>
              <a:tblPr firstRow="1" bandRow="1">
                <a:tableStyleId>{5C22544A-7EE6-4342-B048-85BDC9FD1C3A}</a:tableStyleId>
              </a:tblPr>
              <a:tblGrid>
                <a:gridCol w="3173778">
                  <a:extLst>
                    <a:ext uri="{9D8B030D-6E8A-4147-A177-3AD203B41FA5}">
                      <a16:colId xmlns:a16="http://schemas.microsoft.com/office/drawing/2014/main" val="1766708548"/>
                    </a:ext>
                  </a:extLst>
                </a:gridCol>
                <a:gridCol w="7453587">
                  <a:extLst>
                    <a:ext uri="{9D8B030D-6E8A-4147-A177-3AD203B41FA5}">
                      <a16:colId xmlns:a16="http://schemas.microsoft.com/office/drawing/2014/main" val="2961782640"/>
                    </a:ext>
                  </a:extLst>
                </a:gridCol>
              </a:tblGrid>
              <a:tr h="370840">
                <a:tc>
                  <a:txBody>
                    <a:bodyPr/>
                    <a:lstStyle/>
                    <a:p>
                      <a:r>
                        <a:rPr lang="hr-HR" sz="1600" dirty="0"/>
                        <a:t>Nedostaci</a:t>
                      </a:r>
                      <a:endParaRPr lang="x-none" sz="1600" dirty="0"/>
                    </a:p>
                  </a:txBody>
                  <a:tcPr/>
                </a:tc>
                <a:tc>
                  <a:txBody>
                    <a:bodyPr/>
                    <a:lstStyle/>
                    <a:p>
                      <a:r>
                        <a:rPr lang="hr-HR" sz="1600" dirty="0"/>
                        <a:t>Preoblikovani nedostaci</a:t>
                      </a:r>
                      <a:endParaRPr lang="x-none" sz="1600" dirty="0"/>
                    </a:p>
                  </a:txBody>
                  <a:tcPr/>
                </a:tc>
                <a:extLst>
                  <a:ext uri="{0D108BD9-81ED-4DB2-BD59-A6C34878D82A}">
                    <a16:rowId xmlns:a16="http://schemas.microsoft.com/office/drawing/2014/main" val="2985019574"/>
                  </a:ext>
                </a:extLst>
              </a:tr>
              <a:tr h="370840">
                <a:tc>
                  <a:txBody>
                    <a:bodyPr/>
                    <a:lstStyle/>
                    <a:p>
                      <a:r>
                        <a:rPr lang="hr-HR" sz="1600" dirty="0"/>
                        <a:t>Može mi ponovo biti loše</a:t>
                      </a:r>
                      <a:endParaRPr lang="x-none" sz="1600" dirty="0"/>
                    </a:p>
                  </a:txBody>
                  <a:tcPr/>
                </a:tc>
                <a:tc>
                  <a:txBody>
                    <a:bodyPr/>
                    <a:lstStyle/>
                    <a:p>
                      <a:r>
                        <a:rPr lang="hr-HR" sz="1600" dirty="0"/>
                        <a:t>Ako mi i bude loše, bolje da se dogodi dok sam još na terapiji tako da mogu naučiti kako se s time nositi.</a:t>
                      </a:r>
                      <a:endParaRPr lang="x-none" sz="1600" dirty="0"/>
                    </a:p>
                  </a:txBody>
                  <a:tcPr/>
                </a:tc>
                <a:extLst>
                  <a:ext uri="{0D108BD9-81ED-4DB2-BD59-A6C34878D82A}">
                    <a16:rowId xmlns:a16="http://schemas.microsoft.com/office/drawing/2014/main" val="3482645049"/>
                  </a:ext>
                </a:extLst>
              </a:tr>
              <a:tr h="370840">
                <a:tc>
                  <a:txBody>
                    <a:bodyPr/>
                    <a:lstStyle/>
                    <a:p>
                      <a:r>
                        <a:rPr lang="hr-HR" sz="1600" dirty="0"/>
                        <a:t>Možda neću biti u stanju sama riješiti svoje probleme</a:t>
                      </a:r>
                      <a:endParaRPr lang="x-none" sz="1600" dirty="0"/>
                    </a:p>
                  </a:txBody>
                  <a:tcPr/>
                </a:tc>
                <a:tc>
                  <a:txBody>
                    <a:bodyPr/>
                    <a:lstStyle/>
                    <a:p>
                      <a:r>
                        <a:rPr lang="hr-HR" sz="1600" dirty="0"/>
                        <a:t>Prorjeđivanje seansi daje mi mogućnost testiranja svoje ideje da trebam svog terapeuta. Dugoročno gledano, za mene je bolje naučiti kako samostalno rješavati svoje probleme jer na terapiji neću biti zauvijek.</a:t>
                      </a:r>
                    </a:p>
                  </a:txBody>
                  <a:tcPr/>
                </a:tc>
                <a:extLst>
                  <a:ext uri="{0D108BD9-81ED-4DB2-BD59-A6C34878D82A}">
                    <a16:rowId xmlns:a16="http://schemas.microsoft.com/office/drawing/2014/main" val="1733793795"/>
                  </a:ext>
                </a:extLst>
              </a:tr>
              <a:tr h="370840">
                <a:tc>
                  <a:txBody>
                    <a:bodyPr/>
                    <a:lstStyle/>
                    <a:p>
                      <a:r>
                        <a:rPr lang="hr-HR" sz="1600" dirty="0"/>
                        <a:t>Nedostajat će mi (terapeut)</a:t>
                      </a:r>
                      <a:endParaRPr lang="x-none" sz="1600" dirty="0"/>
                    </a:p>
                  </a:txBody>
                  <a:tcPr/>
                </a:tc>
                <a:tc>
                  <a:txBody>
                    <a:bodyPr/>
                    <a:lstStyle/>
                    <a:p>
                      <a:r>
                        <a:rPr lang="hr-HR" sz="1600" dirty="0"/>
                        <a:t>To je vjerojatno točno, ali to ću moći prevladati, ohrabrit će me na stvaranje novih prijateljstava.</a:t>
                      </a:r>
                      <a:endParaRPr lang="x-none" sz="1600" dirty="0"/>
                    </a:p>
                  </a:txBody>
                  <a:tcPr/>
                </a:tc>
                <a:extLst>
                  <a:ext uri="{0D108BD9-81ED-4DB2-BD59-A6C34878D82A}">
                    <a16:rowId xmlns:a16="http://schemas.microsoft.com/office/drawing/2014/main" val="1231391761"/>
                  </a:ext>
                </a:extLst>
              </a:tr>
            </a:tbl>
          </a:graphicData>
        </a:graphic>
      </p:graphicFrame>
    </p:spTree>
    <p:extLst>
      <p:ext uri="{BB962C8B-B14F-4D97-AF65-F5344CB8AC3E}">
        <p14:creationId xmlns:p14="http://schemas.microsoft.com/office/powerpoint/2010/main" val="8567491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49702-36F2-4C2F-B50C-04E16CAD6ADB}"/>
              </a:ext>
            </a:extLst>
          </p:cNvPr>
          <p:cNvSpPr>
            <a:spLocks noGrp="1"/>
          </p:cNvSpPr>
          <p:nvPr>
            <p:ph type="title"/>
          </p:nvPr>
        </p:nvSpPr>
        <p:spPr>
          <a:xfrm>
            <a:off x="1097280" y="286603"/>
            <a:ext cx="10755196" cy="1450757"/>
          </a:xfrm>
        </p:spPr>
        <p:txBody>
          <a:bodyPr>
            <a:normAutofit/>
          </a:bodyPr>
          <a:lstStyle/>
          <a:p>
            <a:r>
              <a:rPr lang="en-GB" sz="2800" b="1" dirty="0"/>
              <a:t>AKTIVNOSTI NEPOSREDNO PRED ZAVRŠETAK TERAPIJE</a:t>
            </a:r>
            <a:endParaRPr lang="x-none" sz="2800" b="1" dirty="0"/>
          </a:p>
        </p:txBody>
      </p:sp>
      <p:sp>
        <p:nvSpPr>
          <p:cNvPr id="3" name="Content Placeholder 2">
            <a:extLst>
              <a:ext uri="{FF2B5EF4-FFF2-40B4-BE49-F238E27FC236}">
                <a16:creationId xmlns:a16="http://schemas.microsoft.com/office/drawing/2014/main" id="{4820E156-0F25-4651-A1AA-9BF14B74AA11}"/>
              </a:ext>
            </a:extLst>
          </p:cNvPr>
          <p:cNvSpPr>
            <a:spLocks noGrp="1"/>
          </p:cNvSpPr>
          <p:nvPr>
            <p:ph idx="1"/>
          </p:nvPr>
        </p:nvSpPr>
        <p:spPr>
          <a:xfrm>
            <a:off x="1097280" y="2108201"/>
            <a:ext cx="10058400" cy="4223151"/>
          </a:xfrm>
        </p:spPr>
        <p:txBody>
          <a:bodyPr>
            <a:normAutofit/>
          </a:bodyPr>
          <a:lstStyle/>
          <a:p>
            <a:pPr marL="0" indent="0" algn="just">
              <a:buNone/>
            </a:pPr>
            <a:r>
              <a:rPr lang="hr-HR" dirty="0"/>
              <a:t> </a:t>
            </a:r>
            <a:r>
              <a:rPr lang="hr-HR" b="1" dirty="0"/>
              <a:t>Odgovaranje na zabrinutost glede završetka terapije </a:t>
            </a:r>
          </a:p>
          <a:p>
            <a:pPr marL="0" indent="0" algn="just">
              <a:buNone/>
            </a:pPr>
            <a:endParaRPr lang="hr-HR" dirty="0"/>
          </a:p>
          <a:p>
            <a:pPr lvl="1" algn="just">
              <a:buFont typeface="Franklin Gothic Book" panose="020B0503020102020204" pitchFamily="34" charset="0"/>
              <a:buChar char="-"/>
            </a:pPr>
            <a:r>
              <a:rPr lang="hr-HR" dirty="0"/>
              <a:t>predložiti jednomjesečne sastanke kao pripremu za završetak terapije</a:t>
            </a:r>
          </a:p>
          <a:p>
            <a:pPr lvl="1" algn="just">
              <a:buNone/>
            </a:pPr>
            <a:endParaRPr lang="hr-HR" dirty="0"/>
          </a:p>
          <a:p>
            <a:pPr lvl="1" algn="just">
              <a:buFont typeface="Franklin Gothic Book" panose="020B0503020102020204" pitchFamily="34" charset="0"/>
              <a:buChar char="-"/>
            </a:pPr>
            <a:r>
              <a:rPr lang="hr-HR" dirty="0"/>
              <a:t>na prorjeđivanje seansi gledati kao na eksperiment</a:t>
            </a:r>
          </a:p>
          <a:p>
            <a:pPr lvl="1" algn="just">
              <a:buFont typeface="Franklin Gothic Book" panose="020B0503020102020204" pitchFamily="34" charset="0"/>
              <a:buChar char="-"/>
            </a:pPr>
            <a:endParaRPr lang="hr-HR" dirty="0"/>
          </a:p>
          <a:p>
            <a:pPr lvl="1" algn="just">
              <a:buFont typeface="Franklin Gothic Book" panose="020B0503020102020204" pitchFamily="34" charset="0"/>
              <a:buChar char="-"/>
            </a:pPr>
            <a:r>
              <a:rPr lang="hr-HR" dirty="0"/>
              <a:t>otkriti pacijentove automatske misli o završetku terapije</a:t>
            </a:r>
          </a:p>
          <a:p>
            <a:pPr lvl="1" algn="just">
              <a:buFont typeface="Franklin Gothic Book" panose="020B0503020102020204" pitchFamily="34" charset="0"/>
              <a:buChar char="-"/>
            </a:pPr>
            <a:endParaRPr lang="hr-HR" dirty="0"/>
          </a:p>
          <a:p>
            <a:pPr lvl="1" algn="just">
              <a:buFont typeface="Franklin Gothic Book" panose="020B0503020102020204" pitchFamily="34" charset="0"/>
              <a:buChar char="-"/>
            </a:pPr>
            <a:r>
              <a:rPr lang="hr-HR" dirty="0"/>
              <a:t>saznati pacijentove osjećaje</a:t>
            </a:r>
          </a:p>
          <a:p>
            <a:pPr lvl="1" algn="just">
              <a:buFont typeface="Franklin Gothic Book" panose="020B0503020102020204" pitchFamily="34" charset="0"/>
              <a:buChar char="-"/>
            </a:pPr>
            <a:endParaRPr lang="hr-HR" dirty="0"/>
          </a:p>
          <a:p>
            <a:pPr lvl="1" algn="just">
              <a:buFont typeface="Franklin Gothic Book" panose="020B0503020102020204" pitchFamily="34" charset="0"/>
              <a:buChar char="-"/>
            </a:pPr>
            <a:r>
              <a:rPr lang="hr-HR" dirty="0"/>
              <a:t>pomoći u odgovaranju na eventualne distorzije</a:t>
            </a:r>
          </a:p>
        </p:txBody>
      </p:sp>
      <p:sp>
        <p:nvSpPr>
          <p:cNvPr id="4" name="Rectangle 3">
            <a:extLst>
              <a:ext uri="{FF2B5EF4-FFF2-40B4-BE49-F238E27FC236}">
                <a16:creationId xmlns:a16="http://schemas.microsoft.com/office/drawing/2014/main" id="{8531407F-3F64-464E-9069-B65F4C60686C}"/>
              </a:ext>
            </a:extLst>
          </p:cNvPr>
          <p:cNvSpPr/>
          <p:nvPr/>
        </p:nvSpPr>
        <p:spPr>
          <a:xfrm>
            <a:off x="957043" y="6423669"/>
            <a:ext cx="7124066" cy="388055"/>
          </a:xfrm>
          <a:prstGeom prst="rect">
            <a:avLst/>
          </a:prstGeom>
        </p:spPr>
        <p:txBody>
          <a:bodyPr wrap="none">
            <a:spAutoFit/>
          </a:bodyPr>
          <a:lstStyle/>
          <a:p>
            <a:pPr algn="ctr">
              <a:lnSpc>
                <a:spcPct val="115000"/>
              </a:lnSpc>
              <a:spcAft>
                <a:spcPts val="1000"/>
              </a:spcAft>
            </a:pPr>
            <a:r>
              <a:rPr lang="hr-HR" dirty="0">
                <a:solidFill>
                  <a:schemeClr val="bg1"/>
                </a:solidFill>
                <a:latin typeface="+mj-lt"/>
                <a:ea typeface="Calibri" panose="020F0502020204030204" pitchFamily="34" charset="0"/>
                <a:cs typeface="Times New Roman" panose="02020603050405020304" pitchFamily="18" charset="0"/>
              </a:rPr>
              <a:t>ZAVRŠETAK TERAPIJE I PREVENCIJA POVRATA SIMPTOMA</a:t>
            </a:r>
            <a:endParaRPr lang="x-none" sz="1200" dirty="0">
              <a:solidFill>
                <a:schemeClr val="bg1"/>
              </a:solidFill>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20263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49702-36F2-4C2F-B50C-04E16CAD6ADB}"/>
              </a:ext>
            </a:extLst>
          </p:cNvPr>
          <p:cNvSpPr>
            <a:spLocks noGrp="1"/>
          </p:cNvSpPr>
          <p:nvPr>
            <p:ph type="title"/>
          </p:nvPr>
        </p:nvSpPr>
        <p:spPr>
          <a:xfrm>
            <a:off x="1097280" y="286603"/>
            <a:ext cx="10755196" cy="1450757"/>
          </a:xfrm>
        </p:spPr>
        <p:txBody>
          <a:bodyPr>
            <a:normAutofit/>
          </a:bodyPr>
          <a:lstStyle/>
          <a:p>
            <a:r>
              <a:rPr lang="en-GB" sz="2800" b="1" dirty="0"/>
              <a:t>AKTIVNOSTI NEPOSREDNO PRED ZAVRŠETAK TERAPIJE</a:t>
            </a:r>
            <a:endParaRPr lang="x-none" sz="2800" b="1" dirty="0"/>
          </a:p>
        </p:txBody>
      </p:sp>
      <p:sp>
        <p:nvSpPr>
          <p:cNvPr id="3" name="Content Placeholder 2">
            <a:extLst>
              <a:ext uri="{FF2B5EF4-FFF2-40B4-BE49-F238E27FC236}">
                <a16:creationId xmlns:a16="http://schemas.microsoft.com/office/drawing/2014/main" id="{4820E156-0F25-4651-A1AA-9BF14B74AA11}"/>
              </a:ext>
            </a:extLst>
          </p:cNvPr>
          <p:cNvSpPr>
            <a:spLocks noGrp="1"/>
          </p:cNvSpPr>
          <p:nvPr>
            <p:ph idx="1"/>
          </p:nvPr>
        </p:nvSpPr>
        <p:spPr>
          <a:xfrm>
            <a:off x="1097280" y="2108201"/>
            <a:ext cx="10058400" cy="4061105"/>
          </a:xfrm>
        </p:spPr>
        <p:txBody>
          <a:bodyPr>
            <a:normAutofit fontScale="92500" lnSpcReduction="20000"/>
          </a:bodyPr>
          <a:lstStyle/>
          <a:p>
            <a:pPr marL="0" indent="0" algn="just">
              <a:buNone/>
            </a:pPr>
            <a:r>
              <a:rPr lang="hr-HR" noProof="1"/>
              <a:t> </a:t>
            </a:r>
            <a:r>
              <a:rPr lang="hr-HR" b="1" noProof="1"/>
              <a:t>Pregled naučenog u tijeku terapije </a:t>
            </a:r>
          </a:p>
          <a:p>
            <a:pPr algn="just">
              <a:buFont typeface="Franklin Gothic Book" panose="020B0503020102020204" pitchFamily="34" charset="0"/>
              <a:buChar char="-"/>
            </a:pPr>
            <a:r>
              <a:rPr lang="hr-HR" noProof="1"/>
              <a:t>čitanje i sređivanje svih terapijskih zabilješki koje pacijent ima </a:t>
            </a:r>
          </a:p>
          <a:p>
            <a:pPr algn="just">
              <a:buFont typeface="Franklin Gothic Book" panose="020B0503020102020204" pitchFamily="34" charset="0"/>
              <a:buChar char="-"/>
            </a:pPr>
            <a:r>
              <a:rPr lang="hr-HR" noProof="1"/>
              <a:t>pregled svih važnih činjenica i naučenih vještina </a:t>
            </a:r>
          </a:p>
          <a:p>
            <a:pPr marL="0" indent="0" algn="just">
              <a:buNone/>
            </a:pPr>
            <a:endParaRPr lang="hr-HR" noProof="1"/>
          </a:p>
          <a:p>
            <a:pPr marL="0" indent="0" algn="just">
              <a:buNone/>
            </a:pPr>
            <a:r>
              <a:rPr lang="hr-HR" noProof="1"/>
              <a:t> </a:t>
            </a:r>
            <a:r>
              <a:rPr lang="hr-HR" b="1" noProof="1"/>
              <a:t>Samoterapijska seansa</a:t>
            </a:r>
          </a:p>
          <a:p>
            <a:pPr algn="just">
              <a:buFont typeface="Franklin Gothic Book" panose="020B0503020102020204" pitchFamily="34" charset="0"/>
              <a:buChar char="-"/>
            </a:pPr>
            <a:r>
              <a:rPr lang="hr-HR" noProof="1"/>
              <a:t>razgovarati o samoterapijskom planu, upoznati pacijenta s vodičem za samoterapijsku seansu i poticati pacijenta na njegovo korištenje </a:t>
            </a:r>
          </a:p>
          <a:p>
            <a:pPr algn="just">
              <a:buFont typeface="Franklin Gothic Book" panose="020B0503020102020204" pitchFamily="34" charset="0"/>
              <a:buChar char="-"/>
            </a:pPr>
            <a:r>
              <a:rPr lang="hr-HR" noProof="1"/>
              <a:t> vježbati provođenje samoterapijskih seansi u razdoblju prorjeđivanja terapijskih seansi</a:t>
            </a:r>
          </a:p>
          <a:p>
            <a:pPr algn="just">
              <a:buFont typeface="Franklin Gothic Book" panose="020B0503020102020204" pitchFamily="34" charset="0"/>
              <a:buChar char="-"/>
            </a:pPr>
            <a:r>
              <a:rPr lang="hr-HR" noProof="1"/>
              <a:t>ukazati na prednosti samoterapijske seanse (nastavak terapije u vlastitoj organizaciji i besplatno, održavanje novonaučenih vještina, rješavanje teškoća prije nego postanu veliki problemi)</a:t>
            </a:r>
          </a:p>
        </p:txBody>
      </p:sp>
      <p:sp>
        <p:nvSpPr>
          <p:cNvPr id="4" name="Rectangle 3">
            <a:extLst>
              <a:ext uri="{FF2B5EF4-FFF2-40B4-BE49-F238E27FC236}">
                <a16:creationId xmlns:a16="http://schemas.microsoft.com/office/drawing/2014/main" id="{8531407F-3F64-464E-9069-B65F4C60686C}"/>
              </a:ext>
            </a:extLst>
          </p:cNvPr>
          <p:cNvSpPr/>
          <p:nvPr/>
        </p:nvSpPr>
        <p:spPr>
          <a:xfrm>
            <a:off x="957043" y="6423669"/>
            <a:ext cx="7124066" cy="388055"/>
          </a:xfrm>
          <a:prstGeom prst="rect">
            <a:avLst/>
          </a:prstGeom>
        </p:spPr>
        <p:txBody>
          <a:bodyPr wrap="none">
            <a:spAutoFit/>
          </a:bodyPr>
          <a:lstStyle/>
          <a:p>
            <a:pPr algn="ctr">
              <a:lnSpc>
                <a:spcPct val="115000"/>
              </a:lnSpc>
              <a:spcAft>
                <a:spcPts val="1000"/>
              </a:spcAft>
            </a:pPr>
            <a:r>
              <a:rPr lang="hr-HR" dirty="0">
                <a:solidFill>
                  <a:schemeClr val="bg1"/>
                </a:solidFill>
                <a:latin typeface="+mj-lt"/>
                <a:ea typeface="Calibri" panose="020F0502020204030204" pitchFamily="34" charset="0"/>
                <a:cs typeface="Times New Roman" panose="02020603050405020304" pitchFamily="18" charset="0"/>
              </a:rPr>
              <a:t>ZAVRŠETAK TERAPIJE I PREVENCIJA POVRATA SIMPTOMA</a:t>
            </a:r>
            <a:endParaRPr lang="x-none" sz="1200" dirty="0">
              <a:solidFill>
                <a:schemeClr val="bg1"/>
              </a:solidFill>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744941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49702-36F2-4C2F-B50C-04E16CAD6ADB}"/>
              </a:ext>
            </a:extLst>
          </p:cNvPr>
          <p:cNvSpPr>
            <a:spLocks noGrp="1"/>
          </p:cNvSpPr>
          <p:nvPr>
            <p:ph type="title"/>
          </p:nvPr>
        </p:nvSpPr>
        <p:spPr>
          <a:xfrm>
            <a:off x="1097280" y="286603"/>
            <a:ext cx="10755196" cy="1450757"/>
          </a:xfrm>
        </p:spPr>
        <p:txBody>
          <a:bodyPr>
            <a:normAutofit/>
          </a:bodyPr>
          <a:lstStyle/>
          <a:p>
            <a:r>
              <a:rPr lang="en-GB" sz="2800" b="1" dirty="0"/>
              <a:t>AKTIVNOSTI NEPOSREDNO PRED ZAVRŠETAK TERAPIJE</a:t>
            </a:r>
            <a:endParaRPr lang="x-none" sz="2800" b="1" dirty="0"/>
          </a:p>
        </p:txBody>
      </p:sp>
      <p:sp>
        <p:nvSpPr>
          <p:cNvPr id="3" name="Content Placeholder 2">
            <a:extLst>
              <a:ext uri="{FF2B5EF4-FFF2-40B4-BE49-F238E27FC236}">
                <a16:creationId xmlns:a16="http://schemas.microsoft.com/office/drawing/2014/main" id="{4820E156-0F25-4651-A1AA-9BF14B74AA11}"/>
              </a:ext>
            </a:extLst>
          </p:cNvPr>
          <p:cNvSpPr>
            <a:spLocks noGrp="1"/>
          </p:cNvSpPr>
          <p:nvPr>
            <p:ph idx="1"/>
          </p:nvPr>
        </p:nvSpPr>
        <p:spPr>
          <a:xfrm>
            <a:off x="1097280" y="2108201"/>
            <a:ext cx="10058400" cy="4061105"/>
          </a:xfrm>
        </p:spPr>
        <p:txBody>
          <a:bodyPr>
            <a:normAutofit/>
          </a:bodyPr>
          <a:lstStyle/>
          <a:p>
            <a:pPr marL="0" indent="0" algn="just">
              <a:buNone/>
            </a:pPr>
            <a:r>
              <a:rPr lang="hr-HR" dirty="0"/>
              <a:t> </a:t>
            </a:r>
            <a:r>
              <a:rPr lang="hr-HR" b="1" dirty="0"/>
              <a:t>Priprema za moguća pogoršanja nakon završetka terapije </a:t>
            </a:r>
          </a:p>
          <a:p>
            <a:pPr marL="0" indent="0" algn="just">
              <a:buNone/>
            </a:pPr>
            <a:r>
              <a:rPr lang="hr-HR" b="1" dirty="0"/>
              <a:t> </a:t>
            </a:r>
            <a:r>
              <a:rPr lang="hr-HR" dirty="0"/>
              <a:t>  - poticati pacijenta na sastavljanje kartice za suočavanje </a:t>
            </a:r>
          </a:p>
          <a:p>
            <a:pPr marL="0" indent="0" algn="just">
              <a:buNone/>
            </a:pPr>
            <a:r>
              <a:rPr lang="hr-HR" dirty="0"/>
              <a:t>   - kartica za suočavanje određuje što raditi u slučaju pojave pogoršanja nakon završetka terapije:</a:t>
            </a:r>
          </a:p>
          <a:p>
            <a:pPr lvl="1" algn="just">
              <a:buFont typeface="Arial" panose="020B0604020202020204" pitchFamily="34" charset="0"/>
              <a:buChar char="•"/>
            </a:pPr>
            <a:endParaRPr lang="hr-HR" dirty="0"/>
          </a:p>
          <a:p>
            <a:pPr lvl="1" algn="just">
              <a:buFont typeface="Arial" panose="020B0604020202020204" pitchFamily="34" charset="0"/>
              <a:buChar char="•"/>
            </a:pPr>
            <a:r>
              <a:rPr lang="hr-HR" dirty="0"/>
              <a:t>poželjno da pacijent prvo samostalno pokuša riješiti nastale teškoće prije nego nazove terapeuta </a:t>
            </a:r>
          </a:p>
          <a:p>
            <a:pPr marL="201168" lvl="1" indent="0" algn="just">
              <a:buNone/>
            </a:pPr>
            <a:r>
              <a:rPr lang="hr-HR" dirty="0"/>
              <a:t>   (npr. pregledati terapijske bilješke, proći samoterapijsku seansu, planirati moguća rješenja)</a:t>
            </a:r>
          </a:p>
          <a:p>
            <a:pPr marL="201168" lvl="1" indent="0" algn="just">
              <a:buNone/>
            </a:pPr>
            <a:endParaRPr lang="hr-HR" dirty="0"/>
          </a:p>
          <a:p>
            <a:pPr lvl="1" algn="just">
              <a:buFont typeface="Arial" panose="020B0604020202020204" pitchFamily="34" charset="0"/>
              <a:buChar char="•"/>
            </a:pPr>
            <a:r>
              <a:rPr lang="hr-HR" dirty="0"/>
              <a:t>ako je potrebno dogovoriti još jednu terapijsku seansu (tom prilikom pokušati otkriti razlog neuspjelog samostalnog suočavanja s pogoršanjem te odrediti što ubuduće treba drugačije raditi)</a:t>
            </a:r>
          </a:p>
          <a:p>
            <a:pPr marL="0" indent="0" algn="just">
              <a:buNone/>
            </a:pPr>
            <a:endParaRPr lang="hr-HR" dirty="0"/>
          </a:p>
        </p:txBody>
      </p:sp>
      <p:sp>
        <p:nvSpPr>
          <p:cNvPr id="4" name="Rectangle 3">
            <a:extLst>
              <a:ext uri="{FF2B5EF4-FFF2-40B4-BE49-F238E27FC236}">
                <a16:creationId xmlns:a16="http://schemas.microsoft.com/office/drawing/2014/main" id="{8531407F-3F64-464E-9069-B65F4C60686C}"/>
              </a:ext>
            </a:extLst>
          </p:cNvPr>
          <p:cNvSpPr/>
          <p:nvPr/>
        </p:nvSpPr>
        <p:spPr>
          <a:xfrm>
            <a:off x="957043" y="6423669"/>
            <a:ext cx="7124066" cy="388055"/>
          </a:xfrm>
          <a:prstGeom prst="rect">
            <a:avLst/>
          </a:prstGeom>
        </p:spPr>
        <p:txBody>
          <a:bodyPr wrap="none">
            <a:spAutoFit/>
          </a:bodyPr>
          <a:lstStyle/>
          <a:p>
            <a:pPr algn="ctr">
              <a:lnSpc>
                <a:spcPct val="115000"/>
              </a:lnSpc>
              <a:spcAft>
                <a:spcPts val="1000"/>
              </a:spcAft>
            </a:pPr>
            <a:r>
              <a:rPr lang="hr-HR" dirty="0">
                <a:solidFill>
                  <a:schemeClr val="bg1"/>
                </a:solidFill>
                <a:latin typeface="+mj-lt"/>
                <a:ea typeface="Calibri" panose="020F0502020204030204" pitchFamily="34" charset="0"/>
                <a:cs typeface="Times New Roman" panose="02020603050405020304" pitchFamily="18" charset="0"/>
              </a:rPr>
              <a:t>ZAVRŠETAK TERAPIJE I PREVENCIJA POVRATA SIMPTOMA</a:t>
            </a:r>
            <a:endParaRPr lang="x-none" sz="1200" dirty="0">
              <a:solidFill>
                <a:schemeClr val="bg1"/>
              </a:solidFill>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299624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49702-36F2-4C2F-B50C-04E16CAD6ADB}"/>
              </a:ext>
            </a:extLst>
          </p:cNvPr>
          <p:cNvSpPr>
            <a:spLocks noGrp="1"/>
          </p:cNvSpPr>
          <p:nvPr>
            <p:ph type="title"/>
          </p:nvPr>
        </p:nvSpPr>
        <p:spPr>
          <a:xfrm>
            <a:off x="1097280" y="286603"/>
            <a:ext cx="10755196" cy="1450757"/>
          </a:xfrm>
        </p:spPr>
        <p:txBody>
          <a:bodyPr>
            <a:normAutofit/>
          </a:bodyPr>
          <a:lstStyle/>
          <a:p>
            <a:r>
              <a:rPr lang="en-GB" sz="2800" b="1" dirty="0"/>
              <a:t>DODATNE SEANSE</a:t>
            </a:r>
            <a:endParaRPr lang="x-none" sz="2800" b="1" dirty="0"/>
          </a:p>
        </p:txBody>
      </p:sp>
      <p:sp>
        <p:nvSpPr>
          <p:cNvPr id="3" name="Content Placeholder 2">
            <a:extLst>
              <a:ext uri="{FF2B5EF4-FFF2-40B4-BE49-F238E27FC236}">
                <a16:creationId xmlns:a16="http://schemas.microsoft.com/office/drawing/2014/main" id="{4820E156-0F25-4651-A1AA-9BF14B74AA11}"/>
              </a:ext>
            </a:extLst>
          </p:cNvPr>
          <p:cNvSpPr>
            <a:spLocks noGrp="1"/>
          </p:cNvSpPr>
          <p:nvPr>
            <p:ph idx="1"/>
          </p:nvPr>
        </p:nvSpPr>
        <p:spPr/>
        <p:txBody>
          <a:bodyPr>
            <a:normAutofit/>
          </a:bodyPr>
          <a:lstStyle/>
          <a:p>
            <a:pPr marL="0" indent="0" algn="just">
              <a:buNone/>
            </a:pPr>
            <a:r>
              <a:rPr lang="hr-HR" b="1" dirty="0"/>
              <a:t>Razlozi za planiranje dodatnih seansi nakon završetka terapije</a:t>
            </a:r>
            <a:r>
              <a:rPr lang="hr-HR" dirty="0"/>
              <a:t>:</a:t>
            </a:r>
          </a:p>
          <a:p>
            <a:pPr lvl="1" algn="just">
              <a:buFont typeface="Calibri" panose="020F0502020204030204" pitchFamily="34" charset="0"/>
              <a:buChar char="-"/>
            </a:pPr>
            <a:r>
              <a:rPr lang="hr-HR" dirty="0"/>
              <a:t>u slučaju pojave nekih teškoća pacijentu omogućen razgovor o načinu samostalnog nošenja s tim</a:t>
            </a:r>
          </a:p>
          <a:p>
            <a:pPr lvl="1" algn="just">
              <a:buFont typeface="Calibri" panose="020F0502020204030204" pitchFamily="34" charset="0"/>
              <a:buChar char="-"/>
            </a:pPr>
            <a:r>
              <a:rPr lang="hr-HR" dirty="0"/>
              <a:t>poticaj na izvođenje samoterapijskih seansi i uvježbavanje svojih vještina (saznanje da će biti pitan o napretku u vezi navedenog može biti dodatna motivacija)</a:t>
            </a:r>
          </a:p>
          <a:p>
            <a:pPr lvl="1" algn="just">
              <a:buFont typeface="Calibri" panose="020F0502020204030204" pitchFamily="34" charset="0"/>
              <a:buChar char="-"/>
            </a:pPr>
            <a:r>
              <a:rPr lang="hr-HR" dirty="0"/>
              <a:t>mogućnost provjere ponovnog pojavljivanja disfunkcionalnih vjerovanja i strategija</a:t>
            </a:r>
          </a:p>
          <a:p>
            <a:pPr lvl="1" algn="just">
              <a:buFont typeface="Calibri" panose="020F0502020204030204" pitchFamily="34" charset="0"/>
              <a:buChar char="-"/>
            </a:pPr>
            <a:r>
              <a:rPr lang="hr-HR" dirty="0"/>
              <a:t>mogućnost evaluacije i, ukoliko je potrebno, izmjene programa samoterapije </a:t>
            </a:r>
          </a:p>
          <a:p>
            <a:pPr lvl="1" algn="just">
              <a:buFont typeface="Calibri" panose="020F0502020204030204" pitchFamily="34" charset="0"/>
              <a:buChar char="-"/>
            </a:pPr>
            <a:r>
              <a:rPr lang="hr-HR" dirty="0"/>
              <a:t>planiranje dodatnih seansi nakon završetka terapije umiruje pacijentovu anksioznost glede samostalnog održavanja napretka</a:t>
            </a:r>
          </a:p>
          <a:p>
            <a:pPr lvl="1" algn="just">
              <a:buFont typeface="Arial" panose="020B0604020202020204" pitchFamily="34" charset="0"/>
              <a:buChar char="•"/>
            </a:pPr>
            <a:endParaRPr lang="hr-HR" dirty="0"/>
          </a:p>
          <a:p>
            <a:pPr lvl="1" algn="just">
              <a:buFont typeface="Arial" panose="020B0604020202020204" pitchFamily="34" charset="0"/>
              <a:buChar char="•"/>
            </a:pPr>
            <a:r>
              <a:rPr lang="hr-HR" dirty="0"/>
              <a:t>Terapeutov opći cilj na dodatnoj seansi je provjera pacijentova stanja i planiranje održavanja napretka</a:t>
            </a:r>
          </a:p>
        </p:txBody>
      </p:sp>
      <p:sp>
        <p:nvSpPr>
          <p:cNvPr id="4" name="Rectangle 3">
            <a:extLst>
              <a:ext uri="{FF2B5EF4-FFF2-40B4-BE49-F238E27FC236}">
                <a16:creationId xmlns:a16="http://schemas.microsoft.com/office/drawing/2014/main" id="{8531407F-3F64-464E-9069-B65F4C60686C}"/>
              </a:ext>
            </a:extLst>
          </p:cNvPr>
          <p:cNvSpPr/>
          <p:nvPr/>
        </p:nvSpPr>
        <p:spPr>
          <a:xfrm>
            <a:off x="957043" y="6423669"/>
            <a:ext cx="7124066" cy="388055"/>
          </a:xfrm>
          <a:prstGeom prst="rect">
            <a:avLst/>
          </a:prstGeom>
        </p:spPr>
        <p:txBody>
          <a:bodyPr wrap="none">
            <a:spAutoFit/>
          </a:bodyPr>
          <a:lstStyle/>
          <a:p>
            <a:pPr algn="ctr">
              <a:lnSpc>
                <a:spcPct val="115000"/>
              </a:lnSpc>
              <a:spcAft>
                <a:spcPts val="1000"/>
              </a:spcAft>
            </a:pPr>
            <a:r>
              <a:rPr lang="hr-HR" dirty="0">
                <a:solidFill>
                  <a:schemeClr val="bg1"/>
                </a:solidFill>
                <a:latin typeface="+mj-lt"/>
                <a:ea typeface="Calibri" panose="020F0502020204030204" pitchFamily="34" charset="0"/>
                <a:cs typeface="Times New Roman" panose="02020603050405020304" pitchFamily="18" charset="0"/>
              </a:rPr>
              <a:t>ZAVRŠETAK TERAPIJE I PREVENCIJA POVRATA SIMPTOMA</a:t>
            </a:r>
            <a:endParaRPr lang="x-none" sz="1200" dirty="0">
              <a:solidFill>
                <a:schemeClr val="bg1"/>
              </a:solidFill>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844430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49702-36F2-4C2F-B50C-04E16CAD6ADB}"/>
              </a:ext>
            </a:extLst>
          </p:cNvPr>
          <p:cNvSpPr>
            <a:spLocks noGrp="1"/>
          </p:cNvSpPr>
          <p:nvPr>
            <p:ph type="title"/>
          </p:nvPr>
        </p:nvSpPr>
        <p:spPr>
          <a:xfrm>
            <a:off x="1097280" y="286603"/>
            <a:ext cx="10755196" cy="1450757"/>
          </a:xfrm>
        </p:spPr>
        <p:txBody>
          <a:bodyPr>
            <a:normAutofit/>
          </a:bodyPr>
          <a:lstStyle/>
          <a:p>
            <a:r>
              <a:rPr lang="hr-HR" sz="2800" b="1" dirty="0"/>
              <a:t>VODIČ ZA </a:t>
            </a:r>
            <a:r>
              <a:rPr lang="en-GB" sz="2800" b="1" dirty="0"/>
              <a:t>DODATNE SEANSE</a:t>
            </a:r>
            <a:endParaRPr lang="x-none" sz="2800" b="1" dirty="0"/>
          </a:p>
        </p:txBody>
      </p:sp>
      <p:sp>
        <p:nvSpPr>
          <p:cNvPr id="3" name="Content Placeholder 2">
            <a:extLst>
              <a:ext uri="{FF2B5EF4-FFF2-40B4-BE49-F238E27FC236}">
                <a16:creationId xmlns:a16="http://schemas.microsoft.com/office/drawing/2014/main" id="{4820E156-0F25-4651-A1AA-9BF14B74AA11}"/>
              </a:ext>
            </a:extLst>
          </p:cNvPr>
          <p:cNvSpPr>
            <a:spLocks noGrp="1"/>
          </p:cNvSpPr>
          <p:nvPr>
            <p:ph idx="1"/>
          </p:nvPr>
        </p:nvSpPr>
        <p:spPr>
          <a:xfrm>
            <a:off x="1097280" y="2108201"/>
            <a:ext cx="9993086" cy="3760891"/>
          </a:xfrm>
        </p:spPr>
        <p:txBody>
          <a:bodyPr>
            <a:normAutofit/>
          </a:bodyPr>
          <a:lstStyle/>
          <a:p>
            <a:r>
              <a:rPr lang="hr-HR" b="1" dirty="0"/>
              <a:t>A. Planiraj unaprijed </a:t>
            </a:r>
            <a:r>
              <a:rPr lang="hr-HR" dirty="0"/>
              <a:t>- određuj jasne sastanke i, ako je moguće, potvrđuj ih</a:t>
            </a:r>
          </a:p>
          <a:p>
            <a:endParaRPr lang="en-GB" dirty="0"/>
          </a:p>
          <a:p>
            <a:r>
              <a:rPr lang="hr-HR" b="1" dirty="0"/>
              <a:t>B. Razmatraj dolazak kao preventivnu mjeru</a:t>
            </a:r>
            <a:r>
              <a:rPr lang="hr-HR" dirty="0"/>
              <a:t> - čak i ako održavaš svoj napredak</a:t>
            </a:r>
          </a:p>
          <a:p>
            <a:endParaRPr lang="hr-HR" dirty="0"/>
          </a:p>
          <a:p>
            <a:pPr lvl="0"/>
            <a:r>
              <a:rPr lang="hr-HR" b="1" dirty="0"/>
              <a:t>C. Pripremi se prije dolaska</a:t>
            </a:r>
            <a:endParaRPr lang="en-GB" dirty="0"/>
          </a:p>
          <a:p>
            <a:endParaRPr lang="en-GB" dirty="0"/>
          </a:p>
        </p:txBody>
      </p:sp>
      <p:sp>
        <p:nvSpPr>
          <p:cNvPr id="4" name="Rectangle 3">
            <a:extLst>
              <a:ext uri="{FF2B5EF4-FFF2-40B4-BE49-F238E27FC236}">
                <a16:creationId xmlns:a16="http://schemas.microsoft.com/office/drawing/2014/main" id="{8531407F-3F64-464E-9069-B65F4C60686C}"/>
              </a:ext>
            </a:extLst>
          </p:cNvPr>
          <p:cNvSpPr/>
          <p:nvPr/>
        </p:nvSpPr>
        <p:spPr>
          <a:xfrm>
            <a:off x="957043" y="6423669"/>
            <a:ext cx="7124066" cy="388055"/>
          </a:xfrm>
          <a:prstGeom prst="rect">
            <a:avLst/>
          </a:prstGeom>
        </p:spPr>
        <p:txBody>
          <a:bodyPr wrap="none">
            <a:spAutoFit/>
          </a:bodyPr>
          <a:lstStyle/>
          <a:p>
            <a:pPr algn="ctr">
              <a:lnSpc>
                <a:spcPct val="115000"/>
              </a:lnSpc>
              <a:spcAft>
                <a:spcPts val="1000"/>
              </a:spcAft>
            </a:pPr>
            <a:r>
              <a:rPr lang="hr-HR" dirty="0">
                <a:solidFill>
                  <a:schemeClr val="bg1"/>
                </a:solidFill>
                <a:latin typeface="+mj-lt"/>
                <a:ea typeface="Calibri" panose="020F0502020204030204" pitchFamily="34" charset="0"/>
                <a:cs typeface="Times New Roman" panose="02020603050405020304" pitchFamily="18" charset="0"/>
              </a:rPr>
              <a:t>ZAVRŠETAK TERAPIJE I PREVENCIJA POVRATA SIMPTOMA</a:t>
            </a:r>
            <a:endParaRPr lang="x-none" sz="1200" dirty="0">
              <a:solidFill>
                <a:schemeClr val="bg1"/>
              </a:solidFill>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844430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49702-36F2-4C2F-B50C-04E16CAD6ADB}"/>
              </a:ext>
            </a:extLst>
          </p:cNvPr>
          <p:cNvSpPr>
            <a:spLocks noGrp="1"/>
          </p:cNvSpPr>
          <p:nvPr>
            <p:ph type="title"/>
          </p:nvPr>
        </p:nvSpPr>
        <p:spPr>
          <a:xfrm>
            <a:off x="1097280" y="286603"/>
            <a:ext cx="10755196" cy="1450757"/>
          </a:xfrm>
        </p:spPr>
        <p:txBody>
          <a:bodyPr>
            <a:normAutofit/>
          </a:bodyPr>
          <a:lstStyle/>
          <a:p>
            <a:r>
              <a:rPr lang="hr-HR" sz="2800" b="1" dirty="0"/>
              <a:t>VODIČ ZA </a:t>
            </a:r>
            <a:r>
              <a:rPr lang="en-GB" sz="2800" b="1" dirty="0"/>
              <a:t>DODATNE SEANSE</a:t>
            </a:r>
            <a:endParaRPr lang="x-none" sz="2800" b="1" dirty="0"/>
          </a:p>
        </p:txBody>
      </p:sp>
      <p:sp>
        <p:nvSpPr>
          <p:cNvPr id="3" name="Content Placeholder 2">
            <a:extLst>
              <a:ext uri="{FF2B5EF4-FFF2-40B4-BE49-F238E27FC236}">
                <a16:creationId xmlns:a16="http://schemas.microsoft.com/office/drawing/2014/main" id="{4820E156-0F25-4651-A1AA-9BF14B74AA11}"/>
              </a:ext>
            </a:extLst>
          </p:cNvPr>
          <p:cNvSpPr>
            <a:spLocks noGrp="1"/>
          </p:cNvSpPr>
          <p:nvPr>
            <p:ph idx="1"/>
          </p:nvPr>
        </p:nvSpPr>
        <p:spPr>
          <a:xfrm>
            <a:off x="1097280" y="2108201"/>
            <a:ext cx="9065623" cy="4227285"/>
          </a:xfrm>
        </p:spPr>
        <p:txBody>
          <a:bodyPr>
            <a:normAutofit fontScale="77500" lnSpcReduction="20000"/>
          </a:bodyPr>
          <a:lstStyle/>
          <a:p>
            <a:pPr lvl="0">
              <a:buNone/>
              <a:defRPr/>
            </a:pPr>
            <a:r>
              <a:rPr lang="hr-HR" dirty="0"/>
              <a:t>Odluči o čemu bi trebalo razgovarati, uključujući:</a:t>
            </a:r>
            <a:endParaRPr lang="en-GB" dirty="0"/>
          </a:p>
          <a:p>
            <a:pPr lvl="0">
              <a:defRPr/>
            </a:pPr>
            <a:r>
              <a:rPr lang="hr-HR" dirty="0"/>
              <a:t>    1.Što je za tebe bilo dobro?</a:t>
            </a:r>
            <a:endParaRPr lang="en-GB" dirty="0"/>
          </a:p>
          <a:p>
            <a:pPr lvl="0">
              <a:defRPr/>
            </a:pPr>
            <a:r>
              <a:rPr lang="hr-HR" dirty="0"/>
              <a:t>    2.Koji su problemi nastali? Kako si se s tim nosio? Je li postojao i bolji način?</a:t>
            </a:r>
            <a:endParaRPr lang="en-GB" dirty="0"/>
          </a:p>
          <a:p>
            <a:pPr lvl="0">
              <a:defRPr/>
            </a:pPr>
            <a:r>
              <a:rPr lang="hr-HR" dirty="0"/>
              <a:t>    3.Koji bi problemi mogli nastati do sljedeće dodatne seanse? Problem dočaraj u detalje.</a:t>
            </a:r>
            <a:endParaRPr lang="en-GB" dirty="0"/>
          </a:p>
          <a:p>
            <a:pPr lvl="0">
              <a:defRPr/>
            </a:pPr>
            <a:r>
              <a:rPr lang="hr-HR" dirty="0"/>
              <a:t>       Koje bi automatske misli mogao imati? Koja bi se vjerovanja mogla aktivirati?</a:t>
            </a:r>
            <a:endParaRPr lang="en-GB" dirty="0"/>
          </a:p>
          <a:p>
            <a:pPr lvl="0">
              <a:defRPr/>
            </a:pPr>
            <a:r>
              <a:rPr lang="hr-HR" dirty="0"/>
              <a:t>       Kako ćeš se nositi s automatskim mislima/vjerovanjima? Kako ćeš riješiti problem?</a:t>
            </a:r>
            <a:endParaRPr lang="en-GB" dirty="0"/>
          </a:p>
          <a:p>
            <a:pPr lvl="0">
              <a:defRPr/>
            </a:pPr>
            <a:r>
              <a:rPr lang="hr-HR" dirty="0"/>
              <a:t>    4.Koja bi ti kognitivna tehnika mogla pomoći? Koju bi tehniku volio raditi do sljedeće dodatne seanse?</a:t>
            </a:r>
            <a:endParaRPr lang="en-GB" dirty="0"/>
          </a:p>
          <a:p>
            <a:pPr lvl="0">
              <a:defRPr/>
            </a:pPr>
            <a:r>
              <a:rPr lang="hr-HR" dirty="0"/>
              <a:t>       Koje bi te automatske misli mogle omesti u izvođenju tehnika kognitivne terapije? Kako ćeš     </a:t>
            </a:r>
            <a:endParaRPr lang="en-GB" dirty="0"/>
          </a:p>
          <a:p>
            <a:pPr lvl="0">
              <a:defRPr/>
            </a:pPr>
            <a:r>
              <a:rPr lang="hr-HR" dirty="0"/>
              <a:t>       odgovoriti na te misli?</a:t>
            </a:r>
            <a:endParaRPr lang="en-GB" dirty="0"/>
          </a:p>
          <a:p>
            <a:pPr lvl="0">
              <a:defRPr/>
            </a:pPr>
            <a:r>
              <a:rPr lang="hr-HR" dirty="0"/>
              <a:t>    5.Koje daljnje ciljeve imaš za sebe? Kako ćeš ih postići? Kako ti može pomoći ono što si naučio u  </a:t>
            </a:r>
            <a:endParaRPr lang="en-GB" dirty="0"/>
          </a:p>
          <a:p>
            <a:pPr lvl="0">
              <a:defRPr/>
            </a:pPr>
            <a:r>
              <a:rPr lang="hr-HR" dirty="0"/>
              <a:t>       kognitivnoj terapiji? </a:t>
            </a:r>
          </a:p>
          <a:p>
            <a:endParaRPr lang="en-GB" dirty="0"/>
          </a:p>
        </p:txBody>
      </p:sp>
      <p:sp>
        <p:nvSpPr>
          <p:cNvPr id="4" name="Rectangle 3">
            <a:extLst>
              <a:ext uri="{FF2B5EF4-FFF2-40B4-BE49-F238E27FC236}">
                <a16:creationId xmlns:a16="http://schemas.microsoft.com/office/drawing/2014/main" id="{8531407F-3F64-464E-9069-B65F4C60686C}"/>
              </a:ext>
            </a:extLst>
          </p:cNvPr>
          <p:cNvSpPr/>
          <p:nvPr/>
        </p:nvSpPr>
        <p:spPr>
          <a:xfrm>
            <a:off x="957043" y="6423669"/>
            <a:ext cx="7124066" cy="388055"/>
          </a:xfrm>
          <a:prstGeom prst="rect">
            <a:avLst/>
          </a:prstGeom>
        </p:spPr>
        <p:txBody>
          <a:bodyPr wrap="none">
            <a:spAutoFit/>
          </a:bodyPr>
          <a:lstStyle/>
          <a:p>
            <a:pPr algn="ctr">
              <a:lnSpc>
                <a:spcPct val="115000"/>
              </a:lnSpc>
              <a:spcAft>
                <a:spcPts val="1000"/>
              </a:spcAft>
            </a:pPr>
            <a:r>
              <a:rPr lang="hr-HR" dirty="0">
                <a:solidFill>
                  <a:schemeClr val="bg1"/>
                </a:solidFill>
                <a:latin typeface="+mj-lt"/>
                <a:ea typeface="Calibri" panose="020F0502020204030204" pitchFamily="34" charset="0"/>
                <a:cs typeface="Times New Roman" panose="02020603050405020304" pitchFamily="18" charset="0"/>
              </a:rPr>
              <a:t>ZAVRŠETAK TERAPIJE I PREVENCIJA POVRATA SIMPTOMA</a:t>
            </a:r>
            <a:endParaRPr lang="x-none" sz="1200" dirty="0">
              <a:solidFill>
                <a:schemeClr val="bg1"/>
              </a:solidFill>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844430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A9286AD2-18A9-4868-A4E3-7A2097A2081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1"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Franklin Gothic Book" panose="020F0502020204030204"/>
              <a:ea typeface="+mn-ea"/>
              <a:cs typeface="+mn-cs"/>
            </a:endParaRPr>
          </a:p>
        </p:txBody>
      </p:sp>
      <p:sp>
        <p:nvSpPr>
          <p:cNvPr id="2" name="Title 1">
            <a:extLst>
              <a:ext uri="{FF2B5EF4-FFF2-40B4-BE49-F238E27FC236}">
                <a16:creationId xmlns:a16="http://schemas.microsoft.com/office/drawing/2014/main" id="{78FD68DA-43BA-4508-8DE2-BA9BB7B2FA5B}"/>
              </a:ext>
            </a:extLst>
          </p:cNvPr>
          <p:cNvSpPr>
            <a:spLocks noGrp="1"/>
          </p:cNvSpPr>
          <p:nvPr>
            <p:ph type="ctrTitle"/>
          </p:nvPr>
        </p:nvSpPr>
        <p:spPr>
          <a:xfrm>
            <a:off x="5289754" y="639097"/>
            <a:ext cx="6253317" cy="3686015"/>
          </a:xfrm>
        </p:spPr>
        <p:txBody>
          <a:bodyPr>
            <a:normAutofit/>
          </a:bodyPr>
          <a:lstStyle/>
          <a:p>
            <a:r>
              <a:rPr lang="hr-HR" sz="3600" b="1" dirty="0"/>
              <a:t>HVALA NA PAŽNJI!</a:t>
            </a:r>
            <a:endParaRPr lang="en-US" sz="3600" b="1" dirty="0"/>
          </a:p>
        </p:txBody>
      </p:sp>
      <p:pic>
        <p:nvPicPr>
          <p:cNvPr id="5" name="Picture 4" descr="A picture containing building, sitting, bench, side&#10;&#10;Description automatically generated">
            <a:extLst>
              <a:ext uri="{FF2B5EF4-FFF2-40B4-BE49-F238E27FC236}">
                <a16:creationId xmlns:a16="http://schemas.microsoft.com/office/drawing/2014/main" id="{282CF6DD-7FE8-4063-9551-1B7BBCE92ABE}"/>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1" y="1"/>
            <a:ext cx="4635315" cy="6857999"/>
          </a:xfrm>
          <a:prstGeom prst="rect">
            <a:avLst/>
          </a:prstGeom>
        </p:spPr>
      </p:pic>
      <p:cxnSp>
        <p:nvCxnSpPr>
          <p:cNvPr id="24" name="Straight Connector 23">
            <a:extLst>
              <a:ext uri="{FF2B5EF4-FFF2-40B4-BE49-F238E27FC236}">
                <a16:creationId xmlns:a16="http://schemas.microsoft.com/office/drawing/2014/main" id="{E7A7CD63-7EC3-44F3-95D0-595C4019FF24}"/>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427754" y="4498925"/>
            <a:ext cx="5636107"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880666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49702-36F2-4C2F-B50C-04E16CAD6ADB}"/>
              </a:ext>
            </a:extLst>
          </p:cNvPr>
          <p:cNvSpPr>
            <a:spLocks noGrp="1"/>
          </p:cNvSpPr>
          <p:nvPr>
            <p:ph type="title"/>
          </p:nvPr>
        </p:nvSpPr>
        <p:spPr/>
        <p:txBody>
          <a:bodyPr>
            <a:normAutofit/>
          </a:bodyPr>
          <a:lstStyle/>
          <a:p>
            <a:r>
              <a:rPr lang="en-GB" sz="2800" b="1" dirty="0"/>
              <a:t>CILJEVI KOGNITIVNO BIHEVIORALNE TERAPIJE</a:t>
            </a:r>
            <a:endParaRPr lang="x-none" sz="2800" b="1" dirty="0"/>
          </a:p>
        </p:txBody>
      </p:sp>
      <p:sp>
        <p:nvSpPr>
          <p:cNvPr id="3" name="Content Placeholder 2">
            <a:extLst>
              <a:ext uri="{FF2B5EF4-FFF2-40B4-BE49-F238E27FC236}">
                <a16:creationId xmlns:a16="http://schemas.microsoft.com/office/drawing/2014/main" id="{4820E156-0F25-4651-A1AA-9BF14B74AA11}"/>
              </a:ext>
            </a:extLst>
          </p:cNvPr>
          <p:cNvSpPr>
            <a:spLocks noGrp="1"/>
          </p:cNvSpPr>
          <p:nvPr>
            <p:ph idx="1"/>
          </p:nvPr>
        </p:nvSpPr>
        <p:spPr/>
        <p:txBody>
          <a:bodyPr/>
          <a:lstStyle/>
          <a:p>
            <a:pPr>
              <a:buFont typeface="Calibri" panose="020F0502020204030204" pitchFamily="34" charset="0"/>
              <a:buChar char="-"/>
            </a:pPr>
            <a:r>
              <a:rPr lang="hr-HR" dirty="0"/>
              <a:t>ubrzati slabljenje pacijentovih simptoma</a:t>
            </a:r>
          </a:p>
          <a:p>
            <a:pPr>
              <a:buFont typeface="Calibri" panose="020F0502020204030204" pitchFamily="34" charset="0"/>
              <a:buChar char="-"/>
            </a:pPr>
            <a:endParaRPr lang="hr-HR" dirty="0"/>
          </a:p>
          <a:p>
            <a:pPr algn="just">
              <a:buFont typeface="Calibri" panose="020F0502020204030204" pitchFamily="34" charset="0"/>
              <a:buChar char="-"/>
            </a:pPr>
            <a:r>
              <a:rPr lang="hr-HR" dirty="0"/>
              <a:t>podučiti pacijenta da bude svoj vlastiti terapeut, ne da traži od terapeuta rješavanje svih svojih problema  (terapeut koji sebe smatra odgovornim za pružanje pomoći pacijentu u svakom njegovom problemu riskira jačanje ili stvaranje ovisnosti kod pacijenta)</a:t>
            </a:r>
          </a:p>
          <a:p>
            <a:pPr>
              <a:buFont typeface="Calibri" panose="020F0502020204030204" pitchFamily="34" charset="0"/>
              <a:buChar char="-"/>
            </a:pPr>
            <a:endParaRPr lang="hr-HR" dirty="0"/>
          </a:p>
          <a:p>
            <a:pPr>
              <a:buFont typeface="Calibri" panose="020F0502020204030204" pitchFamily="34" charset="0"/>
              <a:buChar char="-"/>
            </a:pPr>
            <a:r>
              <a:rPr lang="hr-HR" dirty="0"/>
              <a:t>omogućiti testiranje i poboljšavanje vlastitih vještina</a:t>
            </a:r>
          </a:p>
        </p:txBody>
      </p:sp>
      <p:sp>
        <p:nvSpPr>
          <p:cNvPr id="4" name="Rectangle 3">
            <a:extLst>
              <a:ext uri="{FF2B5EF4-FFF2-40B4-BE49-F238E27FC236}">
                <a16:creationId xmlns:a16="http://schemas.microsoft.com/office/drawing/2014/main" id="{8531407F-3F64-464E-9069-B65F4C60686C}"/>
              </a:ext>
            </a:extLst>
          </p:cNvPr>
          <p:cNvSpPr/>
          <p:nvPr/>
        </p:nvSpPr>
        <p:spPr>
          <a:xfrm>
            <a:off x="957043" y="6423669"/>
            <a:ext cx="7124066" cy="388055"/>
          </a:xfrm>
          <a:prstGeom prst="rect">
            <a:avLst/>
          </a:prstGeom>
        </p:spPr>
        <p:txBody>
          <a:bodyPr wrap="none">
            <a:spAutoFit/>
          </a:bodyPr>
          <a:lstStyle/>
          <a:p>
            <a:pPr algn="ctr">
              <a:lnSpc>
                <a:spcPct val="115000"/>
              </a:lnSpc>
              <a:spcAft>
                <a:spcPts val="1000"/>
              </a:spcAft>
            </a:pPr>
            <a:r>
              <a:rPr lang="hr-HR" dirty="0">
                <a:solidFill>
                  <a:schemeClr val="bg1"/>
                </a:solidFill>
                <a:latin typeface="+mj-lt"/>
                <a:ea typeface="Calibri" panose="020F0502020204030204" pitchFamily="34" charset="0"/>
                <a:cs typeface="Times New Roman" panose="02020603050405020304" pitchFamily="18" charset="0"/>
              </a:rPr>
              <a:t>ZAVRŠETAK TERAPIJE I PREVENCIJA POVRATA SIMPTOMA</a:t>
            </a:r>
            <a:endParaRPr lang="x-none" sz="1200" dirty="0">
              <a:solidFill>
                <a:schemeClr val="bg1"/>
              </a:solidFill>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143003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49702-36F2-4C2F-B50C-04E16CAD6ADB}"/>
              </a:ext>
            </a:extLst>
          </p:cNvPr>
          <p:cNvSpPr>
            <a:spLocks noGrp="1"/>
          </p:cNvSpPr>
          <p:nvPr>
            <p:ph type="title"/>
          </p:nvPr>
        </p:nvSpPr>
        <p:spPr/>
        <p:txBody>
          <a:bodyPr>
            <a:normAutofit/>
          </a:bodyPr>
          <a:lstStyle/>
          <a:p>
            <a:r>
              <a:rPr lang="en-GB" sz="2800" b="1" dirty="0"/>
              <a:t>UČESTALOST TERAPIJSKIH SEANSI</a:t>
            </a:r>
            <a:endParaRPr lang="x-none" sz="2800" b="1" dirty="0"/>
          </a:p>
        </p:txBody>
      </p:sp>
      <p:sp>
        <p:nvSpPr>
          <p:cNvPr id="3" name="Content Placeholder 2">
            <a:extLst>
              <a:ext uri="{FF2B5EF4-FFF2-40B4-BE49-F238E27FC236}">
                <a16:creationId xmlns:a16="http://schemas.microsoft.com/office/drawing/2014/main" id="{4820E156-0F25-4651-A1AA-9BF14B74AA11}"/>
              </a:ext>
            </a:extLst>
          </p:cNvPr>
          <p:cNvSpPr>
            <a:spLocks noGrp="1"/>
          </p:cNvSpPr>
          <p:nvPr>
            <p:ph idx="1"/>
          </p:nvPr>
        </p:nvSpPr>
        <p:spPr/>
        <p:txBody>
          <a:bodyPr/>
          <a:lstStyle/>
          <a:p>
            <a:pPr>
              <a:buFont typeface="Calibri" panose="020F0502020204030204" pitchFamily="34" charset="0"/>
              <a:buChar char="-"/>
            </a:pPr>
            <a:r>
              <a:rPr lang="hr-HR" dirty="0"/>
              <a:t>u početku uobičajeno planirane jednom tjedno</a:t>
            </a:r>
          </a:p>
          <a:p>
            <a:pPr>
              <a:buFont typeface="Calibri" panose="020F0502020204030204" pitchFamily="34" charset="0"/>
              <a:buChar char="-"/>
            </a:pPr>
            <a:endParaRPr lang="hr-HR" dirty="0"/>
          </a:p>
          <a:p>
            <a:pPr algn="just">
              <a:buFont typeface="Calibri" panose="020F0502020204030204" pitchFamily="34" charset="0"/>
              <a:buChar char="-"/>
            </a:pPr>
            <a:r>
              <a:rPr lang="hr-HR" dirty="0"/>
              <a:t>nakon smanjenja simptoma i kad je pacijent naučio osnovne tehnike postupno smanjivanje </a:t>
            </a:r>
          </a:p>
          <a:p>
            <a:pPr marL="0" indent="0">
              <a:buNone/>
            </a:pPr>
            <a:r>
              <a:rPr lang="hr-HR" dirty="0"/>
              <a:t>(tri puta mjesečno, svaka dva tjedna, jednom u svaka tri do četiri mjeseca)</a:t>
            </a:r>
          </a:p>
          <a:p>
            <a:pPr marL="0" indent="0">
              <a:buNone/>
            </a:pPr>
            <a:endParaRPr lang="hr-HR" dirty="0"/>
          </a:p>
          <a:p>
            <a:pPr>
              <a:buFont typeface="Calibri" panose="020F0502020204030204" pitchFamily="34" charset="0"/>
              <a:buChar char="-"/>
            </a:pPr>
            <a:r>
              <a:rPr lang="hr-HR" dirty="0"/>
              <a:t>planiranje "dodatnih seansi" ili seansi ojačavanja </a:t>
            </a:r>
          </a:p>
          <a:p>
            <a:pPr marL="0" indent="0">
              <a:buNone/>
            </a:pPr>
            <a:r>
              <a:rPr lang="hr-HR" dirty="0"/>
              <a:t>(tri, šest i dvanaest mjeseci nakon završetka)</a:t>
            </a:r>
          </a:p>
        </p:txBody>
      </p:sp>
      <p:sp>
        <p:nvSpPr>
          <p:cNvPr id="4" name="Rectangle 3">
            <a:extLst>
              <a:ext uri="{FF2B5EF4-FFF2-40B4-BE49-F238E27FC236}">
                <a16:creationId xmlns:a16="http://schemas.microsoft.com/office/drawing/2014/main" id="{8531407F-3F64-464E-9069-B65F4C60686C}"/>
              </a:ext>
            </a:extLst>
          </p:cNvPr>
          <p:cNvSpPr/>
          <p:nvPr/>
        </p:nvSpPr>
        <p:spPr>
          <a:xfrm>
            <a:off x="957043" y="6423669"/>
            <a:ext cx="7124066" cy="388055"/>
          </a:xfrm>
          <a:prstGeom prst="rect">
            <a:avLst/>
          </a:prstGeom>
        </p:spPr>
        <p:txBody>
          <a:bodyPr wrap="none">
            <a:spAutoFit/>
          </a:bodyPr>
          <a:lstStyle/>
          <a:p>
            <a:pPr algn="ctr">
              <a:lnSpc>
                <a:spcPct val="115000"/>
              </a:lnSpc>
              <a:spcAft>
                <a:spcPts val="1000"/>
              </a:spcAft>
            </a:pPr>
            <a:r>
              <a:rPr lang="hr-HR" dirty="0">
                <a:solidFill>
                  <a:schemeClr val="bg1"/>
                </a:solidFill>
                <a:latin typeface="+mj-lt"/>
                <a:ea typeface="Calibri" panose="020F0502020204030204" pitchFamily="34" charset="0"/>
                <a:cs typeface="Times New Roman" panose="02020603050405020304" pitchFamily="18" charset="0"/>
              </a:rPr>
              <a:t>ZAVRŠETAK TERAPIJE I PREVENCIJA POVRATA SIMPTOMA</a:t>
            </a:r>
            <a:endParaRPr lang="x-none" sz="1200" dirty="0">
              <a:solidFill>
                <a:schemeClr val="bg1"/>
              </a:solidFill>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978115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49702-36F2-4C2F-B50C-04E16CAD6ADB}"/>
              </a:ext>
            </a:extLst>
          </p:cNvPr>
          <p:cNvSpPr>
            <a:spLocks noGrp="1"/>
          </p:cNvSpPr>
          <p:nvPr>
            <p:ph type="title"/>
          </p:nvPr>
        </p:nvSpPr>
        <p:spPr/>
        <p:txBody>
          <a:bodyPr>
            <a:normAutofit/>
          </a:bodyPr>
          <a:lstStyle/>
          <a:p>
            <a:r>
              <a:rPr lang="en-GB" sz="2800" b="1" dirty="0"/>
              <a:t>AKTIVNOSTI U PRVOJ SEANSI</a:t>
            </a:r>
            <a:endParaRPr lang="x-none" sz="2800" b="1" dirty="0"/>
          </a:p>
        </p:txBody>
      </p:sp>
      <p:sp>
        <p:nvSpPr>
          <p:cNvPr id="3" name="Content Placeholder 2">
            <a:extLst>
              <a:ext uri="{FF2B5EF4-FFF2-40B4-BE49-F238E27FC236}">
                <a16:creationId xmlns:a16="http://schemas.microsoft.com/office/drawing/2014/main" id="{4820E156-0F25-4651-A1AA-9BF14B74AA11}"/>
              </a:ext>
            </a:extLst>
          </p:cNvPr>
          <p:cNvSpPr>
            <a:spLocks noGrp="1"/>
          </p:cNvSpPr>
          <p:nvPr>
            <p:ph idx="1"/>
          </p:nvPr>
        </p:nvSpPr>
        <p:spPr/>
        <p:txBody>
          <a:bodyPr/>
          <a:lstStyle/>
          <a:p>
            <a:pPr>
              <a:buFont typeface="Calibri" panose="020F0502020204030204" pitchFamily="34" charset="0"/>
              <a:buChar char="-"/>
            </a:pPr>
            <a:r>
              <a:rPr lang="hr-HR" dirty="0"/>
              <a:t>identificiranje pacijentovih očekivanja od terapije (na koji način očekuje da će mu biti bolje, koliko misli da će za to trebati vremena, smatra li da će konstantno samo napredovati bez mogućih pogoršanja i sl.) </a:t>
            </a:r>
          </a:p>
          <a:p>
            <a:pPr>
              <a:buFont typeface="Calibri" panose="020F0502020204030204" pitchFamily="34" charset="0"/>
              <a:buChar char="-"/>
            </a:pPr>
            <a:endParaRPr lang="hr-HR" dirty="0"/>
          </a:p>
          <a:p>
            <a:pPr>
              <a:buFont typeface="Calibri" panose="020F0502020204030204" pitchFamily="34" charset="0"/>
              <a:buChar char="-"/>
            </a:pPr>
            <a:r>
              <a:rPr lang="hr-HR" dirty="0"/>
              <a:t>naglasiti kako će nakon prestanka terapije pacijent biti znatno "bolje opremljen" za suočavanje s povremenim pogoršanjima ili teškoćama s kojima će se kasnije u životu vjerojatno susretati</a:t>
            </a:r>
          </a:p>
        </p:txBody>
      </p:sp>
      <p:sp>
        <p:nvSpPr>
          <p:cNvPr id="4" name="Rectangle 3">
            <a:extLst>
              <a:ext uri="{FF2B5EF4-FFF2-40B4-BE49-F238E27FC236}">
                <a16:creationId xmlns:a16="http://schemas.microsoft.com/office/drawing/2014/main" id="{8531407F-3F64-464E-9069-B65F4C60686C}"/>
              </a:ext>
            </a:extLst>
          </p:cNvPr>
          <p:cNvSpPr/>
          <p:nvPr/>
        </p:nvSpPr>
        <p:spPr>
          <a:xfrm>
            <a:off x="957043" y="6423669"/>
            <a:ext cx="7124066" cy="388055"/>
          </a:xfrm>
          <a:prstGeom prst="rect">
            <a:avLst/>
          </a:prstGeom>
        </p:spPr>
        <p:txBody>
          <a:bodyPr wrap="none">
            <a:spAutoFit/>
          </a:bodyPr>
          <a:lstStyle/>
          <a:p>
            <a:pPr algn="ctr">
              <a:lnSpc>
                <a:spcPct val="115000"/>
              </a:lnSpc>
              <a:spcAft>
                <a:spcPts val="1000"/>
              </a:spcAft>
            </a:pPr>
            <a:r>
              <a:rPr lang="hr-HR" dirty="0">
                <a:solidFill>
                  <a:schemeClr val="bg1"/>
                </a:solidFill>
                <a:latin typeface="+mj-lt"/>
                <a:ea typeface="Calibri" panose="020F0502020204030204" pitchFamily="34" charset="0"/>
                <a:cs typeface="Times New Roman" panose="02020603050405020304" pitchFamily="18" charset="0"/>
              </a:rPr>
              <a:t>ZAVRŠETAK TERAPIJE I PREVENCIJA POVRATA SIMPTOMA</a:t>
            </a:r>
            <a:endParaRPr lang="x-none" sz="1200" dirty="0">
              <a:solidFill>
                <a:schemeClr val="bg1"/>
              </a:solidFill>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40437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49702-36F2-4C2F-B50C-04E16CAD6ADB}"/>
              </a:ext>
            </a:extLst>
          </p:cNvPr>
          <p:cNvSpPr>
            <a:spLocks noGrp="1"/>
          </p:cNvSpPr>
          <p:nvPr>
            <p:ph type="title"/>
          </p:nvPr>
        </p:nvSpPr>
        <p:spPr/>
        <p:txBody>
          <a:bodyPr>
            <a:normAutofit/>
          </a:bodyPr>
          <a:lstStyle/>
          <a:p>
            <a:r>
              <a:rPr lang="en-GB" sz="2800" b="1" dirty="0"/>
              <a:t>AKTIVNOSTI U PRVOJ SEANSI</a:t>
            </a:r>
            <a:endParaRPr lang="x-none" sz="2800" b="1" dirty="0"/>
          </a:p>
        </p:txBody>
      </p:sp>
      <p:sp>
        <p:nvSpPr>
          <p:cNvPr id="3" name="Content Placeholder 2">
            <a:extLst>
              <a:ext uri="{FF2B5EF4-FFF2-40B4-BE49-F238E27FC236}">
                <a16:creationId xmlns:a16="http://schemas.microsoft.com/office/drawing/2014/main" id="{4820E156-0F25-4651-A1AA-9BF14B74AA11}"/>
              </a:ext>
            </a:extLst>
          </p:cNvPr>
          <p:cNvSpPr>
            <a:spLocks noGrp="1"/>
          </p:cNvSpPr>
          <p:nvPr>
            <p:ph idx="1"/>
          </p:nvPr>
        </p:nvSpPr>
        <p:spPr/>
        <p:txBody>
          <a:bodyPr/>
          <a:lstStyle/>
          <a:p>
            <a:pPr>
              <a:buFont typeface="Calibri" panose="020F0502020204030204" pitchFamily="34" charset="0"/>
              <a:buChar char="-"/>
            </a:pPr>
            <a:r>
              <a:rPr lang="hr-HR" dirty="0"/>
              <a:t>od početka pripremati pacijenta na moguće oscilacije i pogoršanja  </a:t>
            </a:r>
          </a:p>
          <a:p>
            <a:pPr marL="0" indent="0">
              <a:buNone/>
            </a:pPr>
            <a:r>
              <a:rPr lang="hr-HR" dirty="0"/>
              <a:t>(smanjuje katastrofiziranje pacijenta ako i kada se ona dogode)</a:t>
            </a:r>
          </a:p>
          <a:p>
            <a:pPr marL="0" indent="0">
              <a:buNone/>
            </a:pPr>
            <a:endParaRPr lang="hr-HR" dirty="0"/>
          </a:p>
          <a:p>
            <a:pPr>
              <a:buFont typeface="Calibri" panose="020F0502020204030204" pitchFamily="34" charset="0"/>
              <a:buChar char="-"/>
            </a:pPr>
            <a:r>
              <a:rPr lang="hr-HR" dirty="0"/>
              <a:t>vizualna demonstracija crte napretka </a:t>
            </a:r>
          </a:p>
          <a:p>
            <a:pPr marL="0" indent="0" algn="just">
              <a:buNone/>
            </a:pPr>
            <a:r>
              <a:rPr lang="hr-HR" dirty="0"/>
              <a:t>(prikaz razdoblja poboljšanja koja su tipično isprekidana platoima, oscilacijama ili pogoršanjima – neki pacijenti i terapeuti ga smatraju smiješnim, ali nekim pacijentima pomaže u shvaćanju da su pogoršanja normalna)</a:t>
            </a:r>
          </a:p>
        </p:txBody>
      </p:sp>
      <p:sp>
        <p:nvSpPr>
          <p:cNvPr id="4" name="Rectangle 3">
            <a:extLst>
              <a:ext uri="{FF2B5EF4-FFF2-40B4-BE49-F238E27FC236}">
                <a16:creationId xmlns:a16="http://schemas.microsoft.com/office/drawing/2014/main" id="{8531407F-3F64-464E-9069-B65F4C60686C}"/>
              </a:ext>
            </a:extLst>
          </p:cNvPr>
          <p:cNvSpPr/>
          <p:nvPr/>
        </p:nvSpPr>
        <p:spPr>
          <a:xfrm>
            <a:off x="957043" y="6423669"/>
            <a:ext cx="7124066" cy="388055"/>
          </a:xfrm>
          <a:prstGeom prst="rect">
            <a:avLst/>
          </a:prstGeom>
        </p:spPr>
        <p:txBody>
          <a:bodyPr wrap="none">
            <a:spAutoFit/>
          </a:bodyPr>
          <a:lstStyle/>
          <a:p>
            <a:pPr algn="ctr">
              <a:lnSpc>
                <a:spcPct val="115000"/>
              </a:lnSpc>
              <a:spcAft>
                <a:spcPts val="1000"/>
              </a:spcAft>
            </a:pPr>
            <a:r>
              <a:rPr lang="hr-HR" dirty="0">
                <a:solidFill>
                  <a:schemeClr val="bg1"/>
                </a:solidFill>
                <a:latin typeface="+mj-lt"/>
                <a:ea typeface="Calibri" panose="020F0502020204030204" pitchFamily="34" charset="0"/>
                <a:cs typeface="Times New Roman" panose="02020603050405020304" pitchFamily="18" charset="0"/>
              </a:rPr>
              <a:t>ZAVRŠETAK TERAPIJE I PREVENCIJA POVRATA SIMPTOMA</a:t>
            </a:r>
            <a:endParaRPr lang="x-none" sz="1200" dirty="0">
              <a:solidFill>
                <a:schemeClr val="bg1"/>
              </a:solidFill>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267402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49702-36F2-4C2F-B50C-04E16CAD6ADB}"/>
              </a:ext>
            </a:extLst>
          </p:cNvPr>
          <p:cNvSpPr>
            <a:spLocks noGrp="1"/>
          </p:cNvSpPr>
          <p:nvPr>
            <p:ph type="title"/>
          </p:nvPr>
        </p:nvSpPr>
        <p:spPr/>
        <p:txBody>
          <a:bodyPr>
            <a:normAutofit/>
          </a:bodyPr>
          <a:lstStyle/>
          <a:p>
            <a:r>
              <a:rPr lang="en-GB" sz="2800" b="1" dirty="0"/>
              <a:t>AKTIVNOSTI U PRVOJ SEANSI</a:t>
            </a:r>
            <a:endParaRPr lang="x-none" sz="2800" b="1" dirty="0"/>
          </a:p>
        </p:txBody>
      </p:sp>
      <p:sp>
        <p:nvSpPr>
          <p:cNvPr id="4" name="Rectangle 3">
            <a:extLst>
              <a:ext uri="{FF2B5EF4-FFF2-40B4-BE49-F238E27FC236}">
                <a16:creationId xmlns:a16="http://schemas.microsoft.com/office/drawing/2014/main" id="{8531407F-3F64-464E-9069-B65F4C60686C}"/>
              </a:ext>
            </a:extLst>
          </p:cNvPr>
          <p:cNvSpPr/>
          <p:nvPr/>
        </p:nvSpPr>
        <p:spPr>
          <a:xfrm>
            <a:off x="957043" y="6423669"/>
            <a:ext cx="7124066" cy="388055"/>
          </a:xfrm>
          <a:prstGeom prst="rect">
            <a:avLst/>
          </a:prstGeom>
        </p:spPr>
        <p:txBody>
          <a:bodyPr wrap="none">
            <a:spAutoFit/>
          </a:bodyPr>
          <a:lstStyle/>
          <a:p>
            <a:pPr algn="ctr">
              <a:lnSpc>
                <a:spcPct val="115000"/>
              </a:lnSpc>
              <a:spcAft>
                <a:spcPts val="1000"/>
              </a:spcAft>
            </a:pPr>
            <a:r>
              <a:rPr lang="hr-HR" dirty="0">
                <a:solidFill>
                  <a:schemeClr val="bg1"/>
                </a:solidFill>
                <a:latin typeface="+mj-lt"/>
                <a:ea typeface="Calibri" panose="020F0502020204030204" pitchFamily="34" charset="0"/>
                <a:cs typeface="Times New Roman" panose="02020603050405020304" pitchFamily="18" charset="0"/>
              </a:rPr>
              <a:t>ZAVRŠETAK TERAPIJE I PREVENCIJA POVRATA SIMPTOMA</a:t>
            </a:r>
            <a:endParaRPr lang="x-none" sz="1200" dirty="0">
              <a:solidFill>
                <a:schemeClr val="bg1"/>
              </a:solidFill>
              <a:effectLst/>
              <a:latin typeface="+mj-lt"/>
              <a:ea typeface="Calibri" panose="020F0502020204030204" pitchFamily="34" charset="0"/>
              <a:cs typeface="Times New Roman" panose="02020603050405020304" pitchFamily="18" charset="0"/>
            </a:endParaRPr>
          </a:p>
        </p:txBody>
      </p:sp>
      <p:pic>
        <p:nvPicPr>
          <p:cNvPr id="5" name="Picture 4">
            <a:extLst>
              <a:ext uri="{FF2B5EF4-FFF2-40B4-BE49-F238E27FC236}">
                <a16:creationId xmlns:a16="http://schemas.microsoft.com/office/drawing/2014/main" id="{43FD9140-C663-4377-9948-F4A41F7B263E}"/>
              </a:ext>
            </a:extLst>
          </p:cNvPr>
          <p:cNvPicPr>
            <a:picLocks noChangeAspect="1"/>
          </p:cNvPicPr>
          <p:nvPr/>
        </p:nvPicPr>
        <p:blipFill>
          <a:blip r:embed="rId2" cstate="print"/>
          <a:stretch>
            <a:fillRect/>
          </a:stretch>
        </p:blipFill>
        <p:spPr>
          <a:xfrm>
            <a:off x="2856657" y="2132266"/>
            <a:ext cx="6478685" cy="3337729"/>
          </a:xfrm>
          <a:prstGeom prst="rect">
            <a:avLst/>
          </a:prstGeom>
        </p:spPr>
      </p:pic>
      <p:sp>
        <p:nvSpPr>
          <p:cNvPr id="6" name="TextBox 5">
            <a:extLst>
              <a:ext uri="{FF2B5EF4-FFF2-40B4-BE49-F238E27FC236}">
                <a16:creationId xmlns:a16="http://schemas.microsoft.com/office/drawing/2014/main" id="{75071AAF-1F34-44AC-8C93-4E0697F18C82}"/>
              </a:ext>
            </a:extLst>
          </p:cNvPr>
          <p:cNvSpPr txBox="1"/>
          <p:nvPr/>
        </p:nvSpPr>
        <p:spPr>
          <a:xfrm>
            <a:off x="4922969" y="5360120"/>
            <a:ext cx="2202590" cy="461665"/>
          </a:xfrm>
          <a:prstGeom prst="rect">
            <a:avLst/>
          </a:prstGeom>
          <a:noFill/>
        </p:spPr>
        <p:txBody>
          <a:bodyPr wrap="square" rtlCol="0">
            <a:spAutoFit/>
          </a:bodyPr>
          <a:lstStyle/>
          <a:p>
            <a:pPr algn="ctr"/>
            <a:r>
              <a:rPr lang="hr-HR" sz="2400" dirty="0"/>
              <a:t>Vrijeme</a:t>
            </a:r>
            <a:endParaRPr lang="x-none" sz="2400" dirty="0"/>
          </a:p>
        </p:txBody>
      </p:sp>
      <p:sp>
        <p:nvSpPr>
          <p:cNvPr id="7" name="TextBox 6">
            <a:extLst>
              <a:ext uri="{FF2B5EF4-FFF2-40B4-BE49-F238E27FC236}">
                <a16:creationId xmlns:a16="http://schemas.microsoft.com/office/drawing/2014/main" id="{DECCB0AA-6F8B-45BF-928F-8985DB05799B}"/>
              </a:ext>
            </a:extLst>
          </p:cNvPr>
          <p:cNvSpPr txBox="1"/>
          <p:nvPr/>
        </p:nvSpPr>
        <p:spPr>
          <a:xfrm rot="16200000">
            <a:off x="1524530" y="3570297"/>
            <a:ext cx="2202590" cy="461665"/>
          </a:xfrm>
          <a:prstGeom prst="rect">
            <a:avLst/>
          </a:prstGeom>
          <a:noFill/>
        </p:spPr>
        <p:txBody>
          <a:bodyPr wrap="square" rtlCol="0">
            <a:spAutoFit/>
          </a:bodyPr>
          <a:lstStyle/>
          <a:p>
            <a:pPr algn="ctr"/>
            <a:r>
              <a:rPr lang="hr-HR" sz="2400" dirty="0"/>
              <a:t>Napredak</a:t>
            </a:r>
            <a:endParaRPr lang="x-none" sz="2400" dirty="0"/>
          </a:p>
        </p:txBody>
      </p:sp>
      <p:sp>
        <p:nvSpPr>
          <p:cNvPr id="8" name="Content Placeholder 2">
            <a:extLst>
              <a:ext uri="{FF2B5EF4-FFF2-40B4-BE49-F238E27FC236}">
                <a16:creationId xmlns:a16="http://schemas.microsoft.com/office/drawing/2014/main" id="{0E6FECB8-D315-4978-80B6-9650EF08D6A3}"/>
              </a:ext>
            </a:extLst>
          </p:cNvPr>
          <p:cNvSpPr>
            <a:spLocks noGrp="1"/>
          </p:cNvSpPr>
          <p:nvPr>
            <p:ph idx="1"/>
          </p:nvPr>
        </p:nvSpPr>
        <p:spPr>
          <a:xfrm>
            <a:off x="1097280" y="5590952"/>
            <a:ext cx="10058400" cy="780867"/>
          </a:xfrm>
        </p:spPr>
        <p:txBody>
          <a:bodyPr/>
          <a:lstStyle/>
          <a:p>
            <a:pPr marL="0" indent="0">
              <a:buNone/>
            </a:pPr>
            <a:r>
              <a:rPr lang="hr-HR" b="1"/>
              <a:t>Vizualni prikaz </a:t>
            </a:r>
            <a:r>
              <a:rPr lang="hr-HR" b="1" dirty="0"/>
              <a:t>napretka u terapiji</a:t>
            </a:r>
          </a:p>
        </p:txBody>
      </p:sp>
    </p:spTree>
    <p:extLst>
      <p:ext uri="{BB962C8B-B14F-4D97-AF65-F5344CB8AC3E}">
        <p14:creationId xmlns:p14="http://schemas.microsoft.com/office/powerpoint/2010/main" val="22438195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49702-36F2-4C2F-B50C-04E16CAD6ADB}"/>
              </a:ext>
            </a:extLst>
          </p:cNvPr>
          <p:cNvSpPr>
            <a:spLocks noGrp="1"/>
          </p:cNvSpPr>
          <p:nvPr>
            <p:ph type="title"/>
          </p:nvPr>
        </p:nvSpPr>
        <p:spPr/>
        <p:txBody>
          <a:bodyPr>
            <a:normAutofit/>
          </a:bodyPr>
          <a:lstStyle/>
          <a:p>
            <a:r>
              <a:rPr lang="en-GB" sz="2800" b="1" dirty="0"/>
              <a:t>AKTIVNOSTI U TIJEKU TERAPIJE</a:t>
            </a:r>
            <a:endParaRPr lang="x-none" sz="2800" b="1" dirty="0"/>
          </a:p>
        </p:txBody>
      </p:sp>
      <p:sp>
        <p:nvSpPr>
          <p:cNvPr id="3" name="Content Placeholder 2">
            <a:extLst>
              <a:ext uri="{FF2B5EF4-FFF2-40B4-BE49-F238E27FC236}">
                <a16:creationId xmlns:a16="http://schemas.microsoft.com/office/drawing/2014/main" id="{4820E156-0F25-4651-A1AA-9BF14B74AA11}"/>
              </a:ext>
            </a:extLst>
          </p:cNvPr>
          <p:cNvSpPr>
            <a:spLocks noGrp="1"/>
          </p:cNvSpPr>
          <p:nvPr>
            <p:ph idx="1"/>
          </p:nvPr>
        </p:nvSpPr>
        <p:spPr/>
        <p:txBody>
          <a:bodyPr/>
          <a:lstStyle/>
          <a:p>
            <a:pPr>
              <a:buFont typeface="Calibri" panose="020F0502020204030204" pitchFamily="34" charset="0"/>
              <a:buChar char="-"/>
            </a:pPr>
            <a:r>
              <a:rPr lang="hr-HR" dirty="0"/>
              <a:t>pridavanje zasluga za napredak pacijentu (ne terapeutu, promjenama okolnosti, lijekovima i sl.)</a:t>
            </a:r>
          </a:p>
          <a:p>
            <a:pPr lvl="1">
              <a:buFont typeface="Arial" panose="020B0604020202020204" pitchFamily="34" charset="0"/>
              <a:buChar char="•"/>
            </a:pPr>
            <a:r>
              <a:rPr lang="hr-HR" dirty="0"/>
              <a:t>stav da je pacijent odgovoran za pozitivne promjene pojačava vjeru u samoefikasnost što je od velike važnosti u prevenciji povrata simptoma nakon terapije </a:t>
            </a:r>
          </a:p>
          <a:p>
            <a:pPr lvl="1">
              <a:buFont typeface="Calibri" panose="020F0502020204030204" pitchFamily="34" charset="0"/>
              <a:buChar char="-"/>
            </a:pPr>
            <a:endParaRPr lang="hr-HR" dirty="0"/>
          </a:p>
          <a:p>
            <a:pPr marL="91440" lvl="1" indent="-91440">
              <a:lnSpc>
                <a:spcPct val="110000"/>
              </a:lnSpc>
              <a:spcBef>
                <a:spcPts val="1200"/>
              </a:spcBef>
              <a:spcAft>
                <a:spcPts val="200"/>
              </a:spcAft>
              <a:buClr>
                <a:schemeClr val="accent1"/>
              </a:buClr>
              <a:buSzPct val="100000"/>
              <a:buFont typeface="Calibri" panose="020F0502020204030204" pitchFamily="34" charset="0"/>
              <a:buChar char="-"/>
            </a:pPr>
            <a:r>
              <a:rPr lang="pl-PL" sz="1900" dirty="0"/>
              <a:t>priprema za moguća pogoršanja tijekom terapije</a:t>
            </a:r>
          </a:p>
          <a:p>
            <a:pPr marL="91440" lvl="1" indent="-91440">
              <a:lnSpc>
                <a:spcPct val="110000"/>
              </a:lnSpc>
              <a:spcBef>
                <a:spcPts val="1200"/>
              </a:spcBef>
              <a:spcAft>
                <a:spcPts val="200"/>
              </a:spcAft>
              <a:buClr>
                <a:schemeClr val="accent1"/>
              </a:buClr>
              <a:buSzPct val="100000"/>
              <a:buFont typeface="Calibri" panose="020F0502020204030204" pitchFamily="34" charset="0"/>
              <a:buChar char="-"/>
            </a:pPr>
            <a:endParaRPr lang="pl-PL" sz="1900" dirty="0"/>
          </a:p>
          <a:p>
            <a:pPr>
              <a:buFont typeface="Calibri" panose="020F0502020204030204" pitchFamily="34" charset="0"/>
              <a:buChar char="-"/>
            </a:pPr>
            <a:r>
              <a:rPr lang="hr-HR" dirty="0"/>
              <a:t>učenje i korištenje vještina/tehnika naučenih na terapiji</a:t>
            </a:r>
            <a:endParaRPr lang="x-none" dirty="0"/>
          </a:p>
        </p:txBody>
      </p:sp>
      <p:sp>
        <p:nvSpPr>
          <p:cNvPr id="4" name="Rectangle 3">
            <a:extLst>
              <a:ext uri="{FF2B5EF4-FFF2-40B4-BE49-F238E27FC236}">
                <a16:creationId xmlns:a16="http://schemas.microsoft.com/office/drawing/2014/main" id="{8531407F-3F64-464E-9069-B65F4C60686C}"/>
              </a:ext>
            </a:extLst>
          </p:cNvPr>
          <p:cNvSpPr/>
          <p:nvPr/>
        </p:nvSpPr>
        <p:spPr>
          <a:xfrm>
            <a:off x="957043" y="6423669"/>
            <a:ext cx="7124066" cy="388055"/>
          </a:xfrm>
          <a:prstGeom prst="rect">
            <a:avLst/>
          </a:prstGeom>
        </p:spPr>
        <p:txBody>
          <a:bodyPr wrap="none">
            <a:spAutoFit/>
          </a:bodyPr>
          <a:lstStyle/>
          <a:p>
            <a:pPr algn="ctr">
              <a:lnSpc>
                <a:spcPct val="115000"/>
              </a:lnSpc>
              <a:spcAft>
                <a:spcPts val="1000"/>
              </a:spcAft>
            </a:pPr>
            <a:r>
              <a:rPr lang="hr-HR" dirty="0">
                <a:solidFill>
                  <a:schemeClr val="bg1"/>
                </a:solidFill>
                <a:latin typeface="+mj-lt"/>
                <a:ea typeface="Calibri" panose="020F0502020204030204" pitchFamily="34" charset="0"/>
                <a:cs typeface="Times New Roman" panose="02020603050405020304" pitchFamily="18" charset="0"/>
              </a:rPr>
              <a:t>ZAVRŠETAK TERAPIJE I PREVENCIJA POVRATA SIMPTOMA</a:t>
            </a:r>
            <a:endParaRPr lang="x-none" sz="1200" dirty="0">
              <a:solidFill>
                <a:schemeClr val="bg1"/>
              </a:solidFill>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527718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49702-36F2-4C2F-B50C-04E16CAD6ADB}"/>
              </a:ext>
            </a:extLst>
          </p:cNvPr>
          <p:cNvSpPr>
            <a:spLocks noGrp="1"/>
          </p:cNvSpPr>
          <p:nvPr>
            <p:ph type="title"/>
          </p:nvPr>
        </p:nvSpPr>
        <p:spPr/>
        <p:txBody>
          <a:bodyPr>
            <a:normAutofit/>
          </a:bodyPr>
          <a:lstStyle/>
          <a:p>
            <a:r>
              <a:rPr lang="en-GB" sz="2800" b="1" dirty="0"/>
              <a:t>AKTIVNOSTI U TIJEKU TERAPIJE</a:t>
            </a:r>
            <a:endParaRPr lang="x-none" sz="2800" b="1" dirty="0"/>
          </a:p>
        </p:txBody>
      </p:sp>
      <p:sp>
        <p:nvSpPr>
          <p:cNvPr id="3" name="Content Placeholder 2">
            <a:extLst>
              <a:ext uri="{FF2B5EF4-FFF2-40B4-BE49-F238E27FC236}">
                <a16:creationId xmlns:a16="http://schemas.microsoft.com/office/drawing/2014/main" id="{4820E156-0F25-4651-A1AA-9BF14B74AA11}"/>
              </a:ext>
            </a:extLst>
          </p:cNvPr>
          <p:cNvSpPr>
            <a:spLocks noGrp="1"/>
          </p:cNvSpPr>
          <p:nvPr>
            <p:ph idx="1"/>
          </p:nvPr>
        </p:nvSpPr>
        <p:spPr>
          <a:xfrm>
            <a:off x="1097280" y="2108201"/>
            <a:ext cx="10058400" cy="4072680"/>
          </a:xfrm>
        </p:spPr>
        <p:txBody>
          <a:bodyPr>
            <a:normAutofit/>
          </a:bodyPr>
          <a:lstStyle/>
          <a:p>
            <a:pPr marL="0" indent="0">
              <a:buNone/>
            </a:pPr>
            <a:r>
              <a:rPr lang="hr-HR" b="1" dirty="0"/>
              <a:t>Uobičajene tehnike i vještine uključuju:</a:t>
            </a:r>
          </a:p>
          <a:p>
            <a:pPr marL="749808" lvl="1" indent="-457200">
              <a:spcBef>
                <a:spcPts val="0"/>
              </a:spcBef>
              <a:spcAft>
                <a:spcPts val="600"/>
              </a:spcAft>
              <a:buFont typeface="+mj-lt"/>
              <a:buAutoNum type="arabicPeriod"/>
            </a:pPr>
            <a:r>
              <a:rPr lang="hr-HR" dirty="0"/>
              <a:t>Rastavljanje većeg problema na jednostavnije komponente</a:t>
            </a:r>
            <a:endParaRPr lang="x-none" dirty="0"/>
          </a:p>
          <a:p>
            <a:pPr marL="749808" lvl="1" indent="-457200">
              <a:spcBef>
                <a:spcPts val="0"/>
              </a:spcBef>
              <a:spcAft>
                <a:spcPts val="600"/>
              </a:spcAft>
              <a:buFont typeface="+mj-lt"/>
              <a:buAutoNum type="arabicPeriod"/>
            </a:pPr>
            <a:endParaRPr lang="hr-HR" dirty="0"/>
          </a:p>
          <a:p>
            <a:pPr marL="749808" lvl="1" indent="-457200">
              <a:spcBef>
                <a:spcPts val="0"/>
              </a:spcBef>
              <a:spcAft>
                <a:spcPts val="600"/>
              </a:spcAft>
              <a:buFont typeface="+mj-lt"/>
              <a:buAutoNum type="arabicPeriod"/>
            </a:pPr>
            <a:r>
              <a:rPr lang="hr-HR" dirty="0"/>
              <a:t>Stvaranje alternativnih odgovora na problem</a:t>
            </a:r>
            <a:endParaRPr lang="x-none" dirty="0"/>
          </a:p>
          <a:p>
            <a:pPr marL="749808" lvl="1" indent="-457200">
              <a:spcBef>
                <a:spcPts val="0"/>
              </a:spcBef>
              <a:spcAft>
                <a:spcPts val="600"/>
              </a:spcAft>
              <a:buFont typeface="+mj-lt"/>
              <a:buAutoNum type="arabicPeriod"/>
            </a:pPr>
            <a:endParaRPr lang="hr-HR" dirty="0"/>
          </a:p>
          <a:p>
            <a:pPr marL="749808" lvl="1" indent="-457200">
              <a:spcBef>
                <a:spcPts val="0"/>
              </a:spcBef>
              <a:spcAft>
                <a:spcPts val="600"/>
              </a:spcAft>
              <a:buFont typeface="+mj-lt"/>
              <a:buAutoNum type="arabicPeriod"/>
            </a:pPr>
            <a:r>
              <a:rPr lang="hr-HR" dirty="0"/>
              <a:t>Identificiranje, testiranje i odgovaranje na automatske misli i vjerovanja</a:t>
            </a:r>
            <a:endParaRPr lang="x-none" dirty="0"/>
          </a:p>
          <a:p>
            <a:pPr marL="749808" lvl="1" indent="-457200">
              <a:spcBef>
                <a:spcPts val="0"/>
              </a:spcBef>
              <a:spcAft>
                <a:spcPts val="600"/>
              </a:spcAft>
              <a:buFont typeface="+mj-lt"/>
              <a:buAutoNum type="arabicPeriod"/>
            </a:pPr>
            <a:endParaRPr lang="hr-HR" dirty="0"/>
          </a:p>
          <a:p>
            <a:pPr marL="749808" lvl="1" indent="-457200">
              <a:spcBef>
                <a:spcPts val="0"/>
              </a:spcBef>
              <a:spcAft>
                <a:spcPts val="600"/>
              </a:spcAft>
              <a:buFont typeface="+mj-lt"/>
              <a:buAutoNum type="arabicPeriod"/>
            </a:pPr>
            <a:r>
              <a:rPr lang="hr-HR" dirty="0"/>
              <a:t>Korištenje ZDM-a</a:t>
            </a:r>
            <a:endParaRPr lang="x-none" dirty="0"/>
          </a:p>
        </p:txBody>
      </p:sp>
      <p:sp>
        <p:nvSpPr>
          <p:cNvPr id="4" name="Rectangle 3">
            <a:extLst>
              <a:ext uri="{FF2B5EF4-FFF2-40B4-BE49-F238E27FC236}">
                <a16:creationId xmlns:a16="http://schemas.microsoft.com/office/drawing/2014/main" id="{8531407F-3F64-464E-9069-B65F4C60686C}"/>
              </a:ext>
            </a:extLst>
          </p:cNvPr>
          <p:cNvSpPr/>
          <p:nvPr/>
        </p:nvSpPr>
        <p:spPr>
          <a:xfrm>
            <a:off x="957043" y="6423669"/>
            <a:ext cx="7124066" cy="388055"/>
          </a:xfrm>
          <a:prstGeom prst="rect">
            <a:avLst/>
          </a:prstGeom>
        </p:spPr>
        <p:txBody>
          <a:bodyPr wrap="none">
            <a:spAutoFit/>
          </a:bodyPr>
          <a:lstStyle/>
          <a:p>
            <a:pPr algn="ctr">
              <a:lnSpc>
                <a:spcPct val="115000"/>
              </a:lnSpc>
              <a:spcAft>
                <a:spcPts val="1000"/>
              </a:spcAft>
            </a:pPr>
            <a:r>
              <a:rPr lang="hr-HR" dirty="0">
                <a:solidFill>
                  <a:schemeClr val="bg1"/>
                </a:solidFill>
                <a:latin typeface="+mj-lt"/>
                <a:ea typeface="Calibri" panose="020F0502020204030204" pitchFamily="34" charset="0"/>
                <a:cs typeface="Times New Roman" panose="02020603050405020304" pitchFamily="18" charset="0"/>
              </a:rPr>
              <a:t>ZAVRŠETAK TERAPIJE I PREVENCIJA POVRATA SIMPTOMA</a:t>
            </a:r>
            <a:endParaRPr lang="x-none" sz="1200" dirty="0">
              <a:solidFill>
                <a:schemeClr val="bg1"/>
              </a:solidFill>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593385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49702-36F2-4C2F-B50C-04E16CAD6ADB}"/>
              </a:ext>
            </a:extLst>
          </p:cNvPr>
          <p:cNvSpPr>
            <a:spLocks noGrp="1"/>
          </p:cNvSpPr>
          <p:nvPr>
            <p:ph type="title"/>
          </p:nvPr>
        </p:nvSpPr>
        <p:spPr/>
        <p:txBody>
          <a:bodyPr>
            <a:normAutofit/>
          </a:bodyPr>
          <a:lstStyle/>
          <a:p>
            <a:r>
              <a:rPr lang="en-GB" sz="2800" b="1" dirty="0"/>
              <a:t>AKTIVNOSTI U TIJEKU TERAPIJE</a:t>
            </a:r>
            <a:endParaRPr lang="x-none" sz="2800" b="1" dirty="0"/>
          </a:p>
        </p:txBody>
      </p:sp>
      <p:sp>
        <p:nvSpPr>
          <p:cNvPr id="3" name="Content Placeholder 2">
            <a:extLst>
              <a:ext uri="{FF2B5EF4-FFF2-40B4-BE49-F238E27FC236}">
                <a16:creationId xmlns:a16="http://schemas.microsoft.com/office/drawing/2014/main" id="{4820E156-0F25-4651-A1AA-9BF14B74AA11}"/>
              </a:ext>
            </a:extLst>
          </p:cNvPr>
          <p:cNvSpPr>
            <a:spLocks noGrp="1"/>
          </p:cNvSpPr>
          <p:nvPr>
            <p:ph idx="1"/>
          </p:nvPr>
        </p:nvSpPr>
        <p:spPr>
          <a:xfrm>
            <a:off x="1097280" y="2108201"/>
            <a:ext cx="10058400" cy="4072680"/>
          </a:xfrm>
        </p:spPr>
        <p:txBody>
          <a:bodyPr>
            <a:normAutofit/>
          </a:bodyPr>
          <a:lstStyle/>
          <a:p>
            <a:pPr marL="0" indent="0">
              <a:buNone/>
            </a:pPr>
            <a:r>
              <a:rPr lang="hr-HR" b="1" dirty="0"/>
              <a:t>Uobičajene tehnike i vještine uključuju:</a:t>
            </a:r>
          </a:p>
          <a:p>
            <a:pPr marL="749808" lvl="1" indent="-457200">
              <a:spcBef>
                <a:spcPts val="0"/>
              </a:spcBef>
              <a:spcAft>
                <a:spcPts val="600"/>
              </a:spcAft>
              <a:buFont typeface="+mj-lt"/>
              <a:buAutoNum type="arabicPeriod" startAt="5"/>
            </a:pPr>
            <a:r>
              <a:rPr lang="hr-HR" dirty="0"/>
              <a:t>Praćenje, bilježenje i planiranje aktivnosti</a:t>
            </a:r>
            <a:endParaRPr lang="x-none" dirty="0"/>
          </a:p>
          <a:p>
            <a:pPr marL="749808" lvl="1" indent="-457200">
              <a:spcBef>
                <a:spcPts val="0"/>
              </a:spcBef>
              <a:spcAft>
                <a:spcPts val="600"/>
              </a:spcAft>
              <a:buFont typeface="+mj-lt"/>
              <a:buAutoNum type="arabicPeriod" startAt="5"/>
            </a:pPr>
            <a:endParaRPr lang="hr-HR" dirty="0"/>
          </a:p>
          <a:p>
            <a:pPr marL="749808" lvl="1" indent="-457200">
              <a:spcBef>
                <a:spcPts val="0"/>
              </a:spcBef>
              <a:spcAft>
                <a:spcPts val="600"/>
              </a:spcAft>
              <a:buFont typeface="+mj-lt"/>
              <a:buAutoNum type="arabicPeriod" startAt="5"/>
            </a:pPr>
            <a:r>
              <a:rPr lang="hr-HR" dirty="0"/>
              <a:t>Izvođenje vježbi relaksacije</a:t>
            </a:r>
            <a:endParaRPr lang="x-none" dirty="0"/>
          </a:p>
          <a:p>
            <a:pPr marL="749808" lvl="1" indent="-457200">
              <a:spcBef>
                <a:spcPts val="0"/>
              </a:spcBef>
              <a:spcAft>
                <a:spcPts val="600"/>
              </a:spcAft>
              <a:buFont typeface="+mj-lt"/>
              <a:buAutoNum type="arabicPeriod" startAt="5"/>
            </a:pPr>
            <a:endParaRPr lang="hr-HR" dirty="0"/>
          </a:p>
          <a:p>
            <a:pPr marL="749808" lvl="1" indent="-457200">
              <a:spcBef>
                <a:spcPts val="0"/>
              </a:spcBef>
              <a:spcAft>
                <a:spcPts val="600"/>
              </a:spcAft>
              <a:buFont typeface="+mj-lt"/>
              <a:buAutoNum type="arabicPeriod" startAt="5"/>
            </a:pPr>
            <a:r>
              <a:rPr lang="hr-HR" dirty="0"/>
              <a:t>Korištenje tehnika skretanja pažnje i refokusiranja</a:t>
            </a:r>
            <a:endParaRPr lang="x-none" dirty="0"/>
          </a:p>
          <a:p>
            <a:pPr marL="749808" lvl="1" indent="-457200">
              <a:spcBef>
                <a:spcPts val="0"/>
              </a:spcBef>
              <a:spcAft>
                <a:spcPts val="600"/>
              </a:spcAft>
              <a:buFont typeface="+mj-lt"/>
              <a:buAutoNum type="arabicPeriod" startAt="5"/>
            </a:pPr>
            <a:endParaRPr lang="hr-HR" dirty="0"/>
          </a:p>
          <a:p>
            <a:pPr marL="749808" lvl="1" indent="-457200">
              <a:spcBef>
                <a:spcPts val="0"/>
              </a:spcBef>
              <a:spcAft>
                <a:spcPts val="600"/>
              </a:spcAft>
              <a:buFont typeface="+mj-lt"/>
              <a:buAutoNum type="arabicPeriod" startAt="5"/>
            </a:pPr>
            <a:r>
              <a:rPr lang="hr-HR" dirty="0"/>
              <a:t>Pisanje pozitivnih izjava o sebi</a:t>
            </a:r>
            <a:endParaRPr lang="x-none" dirty="0"/>
          </a:p>
          <a:p>
            <a:pPr marL="749808" lvl="1" indent="-457200">
              <a:spcBef>
                <a:spcPts val="0"/>
              </a:spcBef>
              <a:spcAft>
                <a:spcPts val="600"/>
              </a:spcAft>
              <a:buFont typeface="+mj-lt"/>
              <a:buAutoNum type="arabicPeriod" startAt="5"/>
            </a:pPr>
            <a:endParaRPr lang="hr-HR" dirty="0"/>
          </a:p>
          <a:p>
            <a:pPr marL="749808" lvl="1" indent="-457200">
              <a:spcBef>
                <a:spcPts val="0"/>
              </a:spcBef>
              <a:spcAft>
                <a:spcPts val="600"/>
              </a:spcAft>
              <a:buFont typeface="+mj-lt"/>
              <a:buAutoNum type="arabicPeriod" startAt="5"/>
            </a:pPr>
            <a:r>
              <a:rPr lang="hr-HR" dirty="0"/>
              <a:t>Identificiranje prednosti i nedostataka (misli, vjerovanja, ponašanja ili izbora koje imamo u donošenju odluka)</a:t>
            </a:r>
            <a:endParaRPr lang="x-none" dirty="0"/>
          </a:p>
        </p:txBody>
      </p:sp>
      <p:sp>
        <p:nvSpPr>
          <p:cNvPr id="4" name="Rectangle 3">
            <a:extLst>
              <a:ext uri="{FF2B5EF4-FFF2-40B4-BE49-F238E27FC236}">
                <a16:creationId xmlns:a16="http://schemas.microsoft.com/office/drawing/2014/main" id="{8531407F-3F64-464E-9069-B65F4C60686C}"/>
              </a:ext>
            </a:extLst>
          </p:cNvPr>
          <p:cNvSpPr/>
          <p:nvPr/>
        </p:nvSpPr>
        <p:spPr>
          <a:xfrm>
            <a:off x="957043" y="6423669"/>
            <a:ext cx="7124066" cy="388055"/>
          </a:xfrm>
          <a:prstGeom prst="rect">
            <a:avLst/>
          </a:prstGeom>
        </p:spPr>
        <p:txBody>
          <a:bodyPr wrap="none">
            <a:spAutoFit/>
          </a:bodyPr>
          <a:lstStyle/>
          <a:p>
            <a:pPr algn="ctr">
              <a:lnSpc>
                <a:spcPct val="115000"/>
              </a:lnSpc>
              <a:spcAft>
                <a:spcPts val="1000"/>
              </a:spcAft>
            </a:pPr>
            <a:r>
              <a:rPr lang="hr-HR" dirty="0">
                <a:solidFill>
                  <a:schemeClr val="bg1"/>
                </a:solidFill>
                <a:latin typeface="+mj-lt"/>
                <a:ea typeface="Calibri" panose="020F0502020204030204" pitchFamily="34" charset="0"/>
                <a:cs typeface="Times New Roman" panose="02020603050405020304" pitchFamily="18" charset="0"/>
              </a:rPr>
              <a:t>ZAVRŠETAK TERAPIJE I PREVENCIJA POVRATA SIMPTOMA</a:t>
            </a:r>
            <a:endParaRPr lang="x-none" sz="1200" dirty="0">
              <a:solidFill>
                <a:schemeClr val="bg1"/>
              </a:solidFill>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27455938"/>
      </p:ext>
    </p:extLst>
  </p:cSld>
  <p:clrMapOvr>
    <a:masterClrMapping/>
  </p:clrMapOvr>
</p:sld>
</file>

<file path=ppt/theme/theme1.xml><?xml version="1.0" encoding="utf-8"?>
<a:theme xmlns:a="http://schemas.openxmlformats.org/drawingml/2006/main" name="1_RetrospectVTI">
  <a:themeElements>
    <a:clrScheme name="Custom 37">
      <a:dk1>
        <a:srgbClr val="000000"/>
      </a:dk1>
      <a:lt1>
        <a:srgbClr val="FFFFFF"/>
      </a:lt1>
      <a:dk2>
        <a:srgbClr val="4A5356"/>
      </a:dk2>
      <a:lt2>
        <a:srgbClr val="E8E3CE"/>
      </a:lt2>
      <a:accent1>
        <a:srgbClr val="9BA8B7"/>
      </a:accent1>
      <a:accent2>
        <a:srgbClr val="E6A02E"/>
      </a:accent2>
      <a:accent3>
        <a:srgbClr val="BF6A3B"/>
      </a:accent3>
      <a:accent4>
        <a:srgbClr val="92987A"/>
      </a:accent4>
      <a:accent5>
        <a:srgbClr val="857659"/>
      </a:accent5>
      <a:accent6>
        <a:srgbClr val="A0988C"/>
      </a:accent6>
      <a:hlink>
        <a:srgbClr val="00B0F0"/>
      </a:hlink>
      <a:folHlink>
        <a:srgbClr val="738F97"/>
      </a:folHlink>
    </a:clrScheme>
    <a:fontScheme name="Retrospect">
      <a:majorFont>
        <a:latin typeface="Bookman Old Style"/>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TWO.pptx" id="{769520F8-BFE5-4C8C-A7AA-375C025A91CE}" vid="{AEAFD717-D3C8-4034-8F7E-D5220B0CCEB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{FB58BA30-0A30-4F0D-871D-AFF8B07723E2}tf56160789</Template>
  <TotalTime>0</TotalTime>
  <Words>1214</Words>
  <Application>Microsoft Office PowerPoint</Application>
  <PresentationFormat>Widescreen</PresentationFormat>
  <Paragraphs>154</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Bookman Old Style</vt:lpstr>
      <vt:lpstr>Calibri</vt:lpstr>
      <vt:lpstr>Franklin Gothic Book</vt:lpstr>
      <vt:lpstr>Times New Roman</vt:lpstr>
      <vt:lpstr>1_RetrospectVTI</vt:lpstr>
      <vt:lpstr>ZAVRŠETAK TERAPIJE I PREVENCIJA POVRATA SIMPTOMA</vt:lpstr>
      <vt:lpstr>CILJEVI KOGNITIVNO BIHEVIORALNE TERAPIJE</vt:lpstr>
      <vt:lpstr>UČESTALOST TERAPIJSKIH SEANSI</vt:lpstr>
      <vt:lpstr>AKTIVNOSTI U PRVOJ SEANSI</vt:lpstr>
      <vt:lpstr>AKTIVNOSTI U PRVOJ SEANSI</vt:lpstr>
      <vt:lpstr>AKTIVNOSTI U PRVOJ SEANSI</vt:lpstr>
      <vt:lpstr>AKTIVNOSTI U TIJEKU TERAPIJE</vt:lpstr>
      <vt:lpstr>AKTIVNOSTI U TIJEKU TERAPIJE</vt:lpstr>
      <vt:lpstr>AKTIVNOSTI U TIJEKU TERAPIJE</vt:lpstr>
      <vt:lpstr>AKTIVNOSTI NEPOSREDNO PRED ZAVRŠETAK TERAPIJE</vt:lpstr>
      <vt:lpstr>AKTIVNOSTI NEPOSREDNO PRED ZAVRŠETAK TERAPIJE</vt:lpstr>
      <vt:lpstr>AKTIVNOSTI NEPOSREDNO PRED ZAVRŠETAK TERAPIJE</vt:lpstr>
      <vt:lpstr>AKTIVNOSTI NEPOSREDNO PRED ZAVRŠETAK TERAPIJE</vt:lpstr>
      <vt:lpstr>AKTIVNOSTI NEPOSREDNO PRED ZAVRŠETAK TERAPIJE</vt:lpstr>
      <vt:lpstr>DODATNE SEANSE</vt:lpstr>
      <vt:lpstr>VODIČ ZA DODATNE SEANSE</vt:lpstr>
      <vt:lpstr>VODIČ ZA DODATNE SEANSE</vt:lpstr>
      <vt:lpstr>HVALA NA PAŽNJI!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2020-02-06T20:28:53Z</dcterms:created>
  <dcterms:modified xsi:type="dcterms:W3CDTF">2020-02-20T09:59:39Z</dcterms:modified>
</cp:coreProperties>
</file>