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6" r:id="rId2"/>
    <p:sldId id="259" r:id="rId3"/>
    <p:sldId id="258" r:id="rId4"/>
    <p:sldId id="280" r:id="rId5"/>
    <p:sldId id="266" r:id="rId6"/>
    <p:sldId id="267" r:id="rId7"/>
    <p:sldId id="281" r:id="rId8"/>
    <p:sldId id="282" r:id="rId9"/>
    <p:sldId id="284" r:id="rId10"/>
    <p:sldId id="285" r:id="rId11"/>
    <p:sldId id="272" r:id="rId12"/>
    <p:sldId id="261" r:id="rId13"/>
    <p:sldId id="273" r:id="rId14"/>
    <p:sldId id="270" r:id="rId15"/>
    <p:sldId id="262" r:id="rId16"/>
    <p:sldId id="275" r:id="rId17"/>
    <p:sldId id="274" r:id="rId18"/>
    <p:sldId id="286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zabela Sinkovic" initials="IS" lastIdx="0" clrIdx="0">
    <p:extLst>
      <p:ext uri="{19B8F6BF-5375-455C-9EA6-DF929625EA0E}">
        <p15:presenceInfo xmlns:p15="http://schemas.microsoft.com/office/powerpoint/2012/main" userId="S::izabela.sinkovic@bayer.com::1dd5ebef-86e2-4382-b856-55afad8fde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621F3-D52A-409D-BEDE-B6F73363F2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6EFAFC-7537-4129-BDAB-69322E138E8B}">
      <dgm:prSet/>
      <dgm:spPr/>
      <dgm:t>
        <a:bodyPr/>
        <a:lstStyle/>
        <a:p>
          <a:r>
            <a:rPr lang="hr-HR" baseline="0" dirty="0"/>
            <a:t>Pomaganje klijentu u identificiranju problema koji dovode do neprikladnog odgovora</a:t>
          </a:r>
          <a:endParaRPr lang="en-US" dirty="0"/>
        </a:p>
      </dgm:t>
    </dgm:pt>
    <dgm:pt modelId="{5F8A1A1C-3D69-48B0-B1BE-9A2B0ACBB800}" type="parTrans" cxnId="{7DD5C4C3-5D4C-48C0-882C-8133BC047AA0}">
      <dgm:prSet/>
      <dgm:spPr/>
      <dgm:t>
        <a:bodyPr/>
        <a:lstStyle/>
        <a:p>
          <a:endParaRPr lang="en-US"/>
        </a:p>
      </dgm:t>
    </dgm:pt>
    <dgm:pt modelId="{DCC70AE7-CF4F-4292-9A33-556A975549BB}" type="sibTrans" cxnId="{7DD5C4C3-5D4C-48C0-882C-8133BC047AA0}">
      <dgm:prSet/>
      <dgm:spPr/>
      <dgm:t>
        <a:bodyPr/>
        <a:lstStyle/>
        <a:p>
          <a:endParaRPr lang="en-US"/>
        </a:p>
      </dgm:t>
    </dgm:pt>
    <dgm:pt modelId="{FF119898-BA00-4DAF-AFC8-EA7A23213276}">
      <dgm:prSet/>
      <dgm:spPr/>
      <dgm:t>
        <a:bodyPr/>
        <a:lstStyle/>
        <a:p>
          <a:r>
            <a:rPr lang="hr-HR" baseline="0" dirty="0"/>
            <a:t>Prepoznavanje resursa za identifikaciju problema</a:t>
          </a:r>
          <a:endParaRPr lang="en-US" dirty="0"/>
        </a:p>
      </dgm:t>
    </dgm:pt>
    <dgm:pt modelId="{CC2F5E1D-5A03-4161-B49D-A4853A29A9A5}" type="parTrans" cxnId="{68B4A288-958B-46FC-97B3-A56496524F29}">
      <dgm:prSet/>
      <dgm:spPr/>
      <dgm:t>
        <a:bodyPr/>
        <a:lstStyle/>
        <a:p>
          <a:endParaRPr lang="en-US"/>
        </a:p>
      </dgm:t>
    </dgm:pt>
    <dgm:pt modelId="{E8650F32-9D70-426B-A858-9C688A2BFF6E}" type="sibTrans" cxnId="{68B4A288-958B-46FC-97B3-A56496524F29}">
      <dgm:prSet/>
      <dgm:spPr/>
      <dgm:t>
        <a:bodyPr/>
        <a:lstStyle/>
        <a:p>
          <a:endParaRPr lang="en-US"/>
        </a:p>
      </dgm:t>
    </dgm:pt>
    <dgm:pt modelId="{8F1C97B9-5DCF-4720-8F2D-D19C63D6FFD2}">
      <dgm:prSet/>
      <dgm:spPr/>
      <dgm:t>
        <a:bodyPr/>
        <a:lstStyle/>
        <a:p>
          <a:r>
            <a:rPr lang="hr-HR" baseline="0"/>
            <a:t>Učenje nadilaženja tekućih problema</a:t>
          </a:r>
          <a:endParaRPr lang="en-US"/>
        </a:p>
      </dgm:t>
    </dgm:pt>
    <dgm:pt modelId="{BE0AAFE9-F3C8-4883-A71D-03E94F5C3D82}" type="parTrans" cxnId="{DB891CC2-BE11-4636-92D7-9DA55F8C5C71}">
      <dgm:prSet/>
      <dgm:spPr/>
      <dgm:t>
        <a:bodyPr/>
        <a:lstStyle/>
        <a:p>
          <a:endParaRPr lang="en-US"/>
        </a:p>
      </dgm:t>
    </dgm:pt>
    <dgm:pt modelId="{9306CED1-47A7-43B5-A322-50D8043A8ACA}" type="sibTrans" cxnId="{DB891CC2-BE11-4636-92D7-9DA55F8C5C71}">
      <dgm:prSet/>
      <dgm:spPr/>
      <dgm:t>
        <a:bodyPr/>
        <a:lstStyle/>
        <a:p>
          <a:endParaRPr lang="en-US"/>
        </a:p>
      </dgm:t>
    </dgm:pt>
    <dgm:pt modelId="{F12A4154-5B91-4FC0-B75A-90BF267BD974}">
      <dgm:prSet/>
      <dgm:spPr/>
      <dgm:t>
        <a:bodyPr/>
        <a:lstStyle/>
        <a:p>
          <a:r>
            <a:rPr lang="hr-HR" baseline="0"/>
            <a:t>Povećanje osjećaja kontrole nad problemima</a:t>
          </a:r>
          <a:endParaRPr lang="en-US"/>
        </a:p>
      </dgm:t>
    </dgm:pt>
    <dgm:pt modelId="{CCEBCBF1-F0ED-49FC-8B71-A20F30CD2CE4}" type="parTrans" cxnId="{392D4C3A-3FEB-4CEC-A53C-D254AB1E9CC6}">
      <dgm:prSet/>
      <dgm:spPr/>
      <dgm:t>
        <a:bodyPr/>
        <a:lstStyle/>
        <a:p>
          <a:endParaRPr lang="en-US"/>
        </a:p>
      </dgm:t>
    </dgm:pt>
    <dgm:pt modelId="{ABEF3D3B-0389-47DD-A1C0-D3183A1E4FD7}" type="sibTrans" cxnId="{392D4C3A-3FEB-4CEC-A53C-D254AB1E9CC6}">
      <dgm:prSet/>
      <dgm:spPr/>
      <dgm:t>
        <a:bodyPr/>
        <a:lstStyle/>
        <a:p>
          <a:endParaRPr lang="en-US"/>
        </a:p>
      </dgm:t>
    </dgm:pt>
    <dgm:pt modelId="{4C5E77E7-BA4A-4F78-BDE5-4B78D9497E6E}">
      <dgm:prSet/>
      <dgm:spPr/>
      <dgm:t>
        <a:bodyPr/>
        <a:lstStyle/>
        <a:p>
          <a:r>
            <a:rPr lang="hr-HR" baseline="0"/>
            <a:t>Usvajanje metoda i vještina za rješavanje budućih problema</a:t>
          </a:r>
          <a:endParaRPr lang="en-US"/>
        </a:p>
      </dgm:t>
    </dgm:pt>
    <dgm:pt modelId="{CA6E8494-A63C-4B3D-B6B9-774849E64C13}" type="parTrans" cxnId="{A4394B9E-AF86-4DAB-B322-D1AF367EA5D2}">
      <dgm:prSet/>
      <dgm:spPr/>
      <dgm:t>
        <a:bodyPr/>
        <a:lstStyle/>
        <a:p>
          <a:endParaRPr lang="en-US"/>
        </a:p>
      </dgm:t>
    </dgm:pt>
    <dgm:pt modelId="{5047ECCD-00BD-4DAE-8ED6-76D6EFBA5B1C}" type="sibTrans" cxnId="{A4394B9E-AF86-4DAB-B322-D1AF367EA5D2}">
      <dgm:prSet/>
      <dgm:spPr/>
      <dgm:t>
        <a:bodyPr/>
        <a:lstStyle/>
        <a:p>
          <a:endParaRPr lang="en-US"/>
        </a:p>
      </dgm:t>
    </dgm:pt>
    <dgm:pt modelId="{3393A823-1ECA-4651-BB8D-76142828ABBE}" type="pres">
      <dgm:prSet presAssocID="{AAA621F3-D52A-409D-BEDE-B6F73363F2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46D898-4DB4-4EB0-A21B-1CE098950FFD}" type="pres">
      <dgm:prSet presAssocID="{CB6EFAFC-7537-4129-BDAB-69322E138E8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D357D-931E-43C9-9F22-82EB168796F8}" type="pres">
      <dgm:prSet presAssocID="{DCC70AE7-CF4F-4292-9A33-556A975549BB}" presName="spacer" presStyleCnt="0"/>
      <dgm:spPr/>
    </dgm:pt>
    <dgm:pt modelId="{CFB71B04-6375-420E-B390-366EF39F7D77}" type="pres">
      <dgm:prSet presAssocID="{FF119898-BA00-4DAF-AFC8-EA7A232132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73CCD-ADEE-4177-BC03-D9E4B7158E2C}" type="pres">
      <dgm:prSet presAssocID="{E8650F32-9D70-426B-A858-9C688A2BFF6E}" presName="spacer" presStyleCnt="0"/>
      <dgm:spPr/>
    </dgm:pt>
    <dgm:pt modelId="{B6742296-AB39-40A7-A6E0-B3142FA4FD9D}" type="pres">
      <dgm:prSet presAssocID="{8F1C97B9-5DCF-4720-8F2D-D19C63D6FF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0D1E3-46D2-4D9E-8E24-B573B665D74A}" type="pres">
      <dgm:prSet presAssocID="{9306CED1-47A7-43B5-A322-50D8043A8ACA}" presName="spacer" presStyleCnt="0"/>
      <dgm:spPr/>
    </dgm:pt>
    <dgm:pt modelId="{D829DAC2-CBE4-41A8-84A1-343AC5A118BF}" type="pres">
      <dgm:prSet presAssocID="{F12A4154-5B91-4FC0-B75A-90BF267BD9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3ED79-4862-4D14-AD19-491D0D76D975}" type="pres">
      <dgm:prSet presAssocID="{ABEF3D3B-0389-47DD-A1C0-D3183A1E4FD7}" presName="spacer" presStyleCnt="0"/>
      <dgm:spPr/>
    </dgm:pt>
    <dgm:pt modelId="{EAA9045B-F672-40DB-AF2C-FB9618C9CC20}" type="pres">
      <dgm:prSet presAssocID="{4C5E77E7-BA4A-4F78-BDE5-4B78D9497E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B4A288-958B-46FC-97B3-A56496524F29}" srcId="{AAA621F3-D52A-409D-BEDE-B6F73363F28F}" destId="{FF119898-BA00-4DAF-AFC8-EA7A23213276}" srcOrd="1" destOrd="0" parTransId="{CC2F5E1D-5A03-4161-B49D-A4853A29A9A5}" sibTransId="{E8650F32-9D70-426B-A858-9C688A2BFF6E}"/>
    <dgm:cxn modelId="{3805BE28-CFED-4672-904D-1F23605AD4C0}" type="presOf" srcId="{CB6EFAFC-7537-4129-BDAB-69322E138E8B}" destId="{6E46D898-4DB4-4EB0-A21B-1CE098950FFD}" srcOrd="0" destOrd="0" presId="urn:microsoft.com/office/officeart/2005/8/layout/vList2"/>
    <dgm:cxn modelId="{DB891CC2-BE11-4636-92D7-9DA55F8C5C71}" srcId="{AAA621F3-D52A-409D-BEDE-B6F73363F28F}" destId="{8F1C97B9-5DCF-4720-8F2D-D19C63D6FFD2}" srcOrd="2" destOrd="0" parTransId="{BE0AAFE9-F3C8-4883-A71D-03E94F5C3D82}" sibTransId="{9306CED1-47A7-43B5-A322-50D8043A8ACA}"/>
    <dgm:cxn modelId="{18F545E0-A23F-481C-966F-BE347776FBBC}" type="presOf" srcId="{F12A4154-5B91-4FC0-B75A-90BF267BD974}" destId="{D829DAC2-CBE4-41A8-84A1-343AC5A118BF}" srcOrd="0" destOrd="0" presId="urn:microsoft.com/office/officeart/2005/8/layout/vList2"/>
    <dgm:cxn modelId="{A96EECEF-A9A0-443A-B678-DF7F33F38449}" type="presOf" srcId="{4C5E77E7-BA4A-4F78-BDE5-4B78D9497E6E}" destId="{EAA9045B-F672-40DB-AF2C-FB9618C9CC20}" srcOrd="0" destOrd="0" presId="urn:microsoft.com/office/officeart/2005/8/layout/vList2"/>
    <dgm:cxn modelId="{392D4C3A-3FEB-4CEC-A53C-D254AB1E9CC6}" srcId="{AAA621F3-D52A-409D-BEDE-B6F73363F28F}" destId="{F12A4154-5B91-4FC0-B75A-90BF267BD974}" srcOrd="3" destOrd="0" parTransId="{CCEBCBF1-F0ED-49FC-8B71-A20F30CD2CE4}" sibTransId="{ABEF3D3B-0389-47DD-A1C0-D3183A1E4FD7}"/>
    <dgm:cxn modelId="{E8880FF6-89AC-41E3-B244-074A1EE5DB2B}" type="presOf" srcId="{FF119898-BA00-4DAF-AFC8-EA7A23213276}" destId="{CFB71B04-6375-420E-B390-366EF39F7D77}" srcOrd="0" destOrd="0" presId="urn:microsoft.com/office/officeart/2005/8/layout/vList2"/>
    <dgm:cxn modelId="{381B6EC9-CFE1-49E0-B3FC-5EFB19781941}" type="presOf" srcId="{AAA621F3-D52A-409D-BEDE-B6F73363F28F}" destId="{3393A823-1ECA-4651-BB8D-76142828ABBE}" srcOrd="0" destOrd="0" presId="urn:microsoft.com/office/officeart/2005/8/layout/vList2"/>
    <dgm:cxn modelId="{40149ADB-1CC9-4C23-BCDE-31B075CA5C50}" type="presOf" srcId="{8F1C97B9-5DCF-4720-8F2D-D19C63D6FFD2}" destId="{B6742296-AB39-40A7-A6E0-B3142FA4FD9D}" srcOrd="0" destOrd="0" presId="urn:microsoft.com/office/officeart/2005/8/layout/vList2"/>
    <dgm:cxn modelId="{A4394B9E-AF86-4DAB-B322-D1AF367EA5D2}" srcId="{AAA621F3-D52A-409D-BEDE-B6F73363F28F}" destId="{4C5E77E7-BA4A-4F78-BDE5-4B78D9497E6E}" srcOrd="4" destOrd="0" parTransId="{CA6E8494-A63C-4B3D-B6B9-774849E64C13}" sibTransId="{5047ECCD-00BD-4DAE-8ED6-76D6EFBA5B1C}"/>
    <dgm:cxn modelId="{7DD5C4C3-5D4C-48C0-882C-8133BC047AA0}" srcId="{AAA621F3-D52A-409D-BEDE-B6F73363F28F}" destId="{CB6EFAFC-7537-4129-BDAB-69322E138E8B}" srcOrd="0" destOrd="0" parTransId="{5F8A1A1C-3D69-48B0-B1BE-9A2B0ACBB800}" sibTransId="{DCC70AE7-CF4F-4292-9A33-556A975549BB}"/>
    <dgm:cxn modelId="{64BC7ADD-4690-4971-B036-88D16EBB3A8B}" type="presParOf" srcId="{3393A823-1ECA-4651-BB8D-76142828ABBE}" destId="{6E46D898-4DB4-4EB0-A21B-1CE098950FFD}" srcOrd="0" destOrd="0" presId="urn:microsoft.com/office/officeart/2005/8/layout/vList2"/>
    <dgm:cxn modelId="{CBA82079-756D-437A-840E-527720CF39B0}" type="presParOf" srcId="{3393A823-1ECA-4651-BB8D-76142828ABBE}" destId="{811D357D-931E-43C9-9F22-82EB168796F8}" srcOrd="1" destOrd="0" presId="urn:microsoft.com/office/officeart/2005/8/layout/vList2"/>
    <dgm:cxn modelId="{A4B0C9FE-EFD1-418B-AF51-5730D97B711D}" type="presParOf" srcId="{3393A823-1ECA-4651-BB8D-76142828ABBE}" destId="{CFB71B04-6375-420E-B390-366EF39F7D77}" srcOrd="2" destOrd="0" presId="urn:microsoft.com/office/officeart/2005/8/layout/vList2"/>
    <dgm:cxn modelId="{D11FB505-7EB7-4827-A110-D9586C55D033}" type="presParOf" srcId="{3393A823-1ECA-4651-BB8D-76142828ABBE}" destId="{72273CCD-ADEE-4177-BC03-D9E4B7158E2C}" srcOrd="3" destOrd="0" presId="urn:microsoft.com/office/officeart/2005/8/layout/vList2"/>
    <dgm:cxn modelId="{949918D6-9B80-4003-B341-EBA42DC712D8}" type="presParOf" srcId="{3393A823-1ECA-4651-BB8D-76142828ABBE}" destId="{B6742296-AB39-40A7-A6E0-B3142FA4FD9D}" srcOrd="4" destOrd="0" presId="urn:microsoft.com/office/officeart/2005/8/layout/vList2"/>
    <dgm:cxn modelId="{995DAF5E-6540-42D2-9F1F-23756C0C4876}" type="presParOf" srcId="{3393A823-1ECA-4651-BB8D-76142828ABBE}" destId="{3EF0D1E3-46D2-4D9E-8E24-B573B665D74A}" srcOrd="5" destOrd="0" presId="urn:microsoft.com/office/officeart/2005/8/layout/vList2"/>
    <dgm:cxn modelId="{602D8B26-917C-4C8D-87D8-8765DD1C3283}" type="presParOf" srcId="{3393A823-1ECA-4651-BB8D-76142828ABBE}" destId="{D829DAC2-CBE4-41A8-84A1-343AC5A118BF}" srcOrd="6" destOrd="0" presId="urn:microsoft.com/office/officeart/2005/8/layout/vList2"/>
    <dgm:cxn modelId="{13432576-0085-4607-B74A-A366EABF5044}" type="presParOf" srcId="{3393A823-1ECA-4651-BB8D-76142828ABBE}" destId="{7133ED79-4862-4D14-AD19-491D0D76D975}" srcOrd="7" destOrd="0" presId="urn:microsoft.com/office/officeart/2005/8/layout/vList2"/>
    <dgm:cxn modelId="{1152C830-B681-4DD3-827F-AF490A1E07F5}" type="presParOf" srcId="{3393A823-1ECA-4651-BB8D-76142828ABBE}" destId="{EAA9045B-F672-40DB-AF2C-FB9618C9CC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5CE0A-BF6F-4B18-8F03-F8908E51659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B47153-A584-4A91-A4EB-19A855E1242A}">
      <dgm:prSet/>
      <dgm:spPr/>
      <dgm:t>
        <a:bodyPr/>
        <a:lstStyle/>
        <a:p>
          <a:r>
            <a:rPr lang="hr-HR" baseline="0"/>
            <a:t>1.DEFINIRANJE PROBLEMA-skupiti čim više informacija o problemu</a:t>
          </a:r>
          <a:endParaRPr lang="en-US"/>
        </a:p>
      </dgm:t>
    </dgm:pt>
    <dgm:pt modelId="{A56D53D0-C6C9-4D83-8ECC-F3009DEF0AD2}" type="parTrans" cxnId="{296B1917-2FD8-40A0-96FD-A4B52C5067B8}">
      <dgm:prSet/>
      <dgm:spPr/>
      <dgm:t>
        <a:bodyPr/>
        <a:lstStyle/>
        <a:p>
          <a:endParaRPr lang="en-US"/>
        </a:p>
      </dgm:t>
    </dgm:pt>
    <dgm:pt modelId="{A64A8E99-1292-42C4-A0AF-58C6386FA41F}" type="sibTrans" cxnId="{296B1917-2FD8-40A0-96FD-A4B52C5067B8}">
      <dgm:prSet/>
      <dgm:spPr/>
      <dgm:t>
        <a:bodyPr/>
        <a:lstStyle/>
        <a:p>
          <a:endParaRPr lang="en-US"/>
        </a:p>
      </dgm:t>
    </dgm:pt>
    <dgm:pt modelId="{A8EF383F-2CF7-4D7A-A342-DB9570FD28CD}">
      <dgm:prSet/>
      <dgm:spPr/>
      <dgm:t>
        <a:bodyPr/>
        <a:lstStyle/>
        <a:p>
          <a:r>
            <a:rPr lang="hr-HR" baseline="0" dirty="0"/>
            <a:t>2.PREDLAGANJE MOGUĆIH RJEŠENJA-oluja mozga,”BRAINSTORMING”</a:t>
          </a:r>
          <a:endParaRPr lang="en-US" dirty="0"/>
        </a:p>
      </dgm:t>
    </dgm:pt>
    <dgm:pt modelId="{B98203C7-0452-4054-896D-2167F93C65D5}" type="parTrans" cxnId="{E683D41B-1AAD-481A-9FC4-AE63CB349355}">
      <dgm:prSet/>
      <dgm:spPr/>
      <dgm:t>
        <a:bodyPr/>
        <a:lstStyle/>
        <a:p>
          <a:endParaRPr lang="en-US"/>
        </a:p>
      </dgm:t>
    </dgm:pt>
    <dgm:pt modelId="{FD082C69-D734-4E8F-A38C-12ECE027E03F}" type="sibTrans" cxnId="{E683D41B-1AAD-481A-9FC4-AE63CB349355}">
      <dgm:prSet/>
      <dgm:spPr/>
      <dgm:t>
        <a:bodyPr/>
        <a:lstStyle/>
        <a:p>
          <a:endParaRPr lang="en-US"/>
        </a:p>
      </dgm:t>
    </dgm:pt>
    <dgm:pt modelId="{736DDCB9-E06A-422F-BDB5-4823FE452DD0}">
      <dgm:prSet/>
      <dgm:spPr/>
      <dgm:t>
        <a:bodyPr/>
        <a:lstStyle/>
        <a:p>
          <a:r>
            <a:rPr lang="hr-HR" baseline="0" dirty="0"/>
            <a:t>3.DONOŠENJE ODLUKE-izbor najboljeg riješenja</a:t>
          </a:r>
          <a:endParaRPr lang="en-US" dirty="0"/>
        </a:p>
      </dgm:t>
    </dgm:pt>
    <dgm:pt modelId="{E3AC4ACD-BF07-493F-A544-E1D233E2E277}" type="parTrans" cxnId="{004A769B-07B4-41FD-8102-A6777D17F5E5}">
      <dgm:prSet/>
      <dgm:spPr/>
      <dgm:t>
        <a:bodyPr/>
        <a:lstStyle/>
        <a:p>
          <a:endParaRPr lang="en-US"/>
        </a:p>
      </dgm:t>
    </dgm:pt>
    <dgm:pt modelId="{495B36BB-C713-4BEB-9A50-5ED70B967260}" type="sibTrans" cxnId="{004A769B-07B4-41FD-8102-A6777D17F5E5}">
      <dgm:prSet/>
      <dgm:spPr/>
      <dgm:t>
        <a:bodyPr/>
        <a:lstStyle/>
        <a:p>
          <a:endParaRPr lang="en-US"/>
        </a:p>
      </dgm:t>
    </dgm:pt>
    <dgm:pt modelId="{01E7319F-2D98-454D-AF3D-F929F25BA15D}">
      <dgm:prSet/>
      <dgm:spPr/>
      <dgm:t>
        <a:bodyPr/>
        <a:lstStyle/>
        <a:p>
          <a:r>
            <a:rPr lang="hr-HR" baseline="0" dirty="0"/>
            <a:t>4.REALIZACIJA-implementacija,evaluacija,ocjenjivanje</a:t>
          </a:r>
          <a:endParaRPr lang="en-US" dirty="0"/>
        </a:p>
      </dgm:t>
    </dgm:pt>
    <dgm:pt modelId="{E86FDDBE-5BE9-4964-9BCE-6F9B700DD3E1}" type="parTrans" cxnId="{0D3A1BDB-6DC4-48D6-961F-3A858798679C}">
      <dgm:prSet/>
      <dgm:spPr/>
      <dgm:t>
        <a:bodyPr/>
        <a:lstStyle/>
        <a:p>
          <a:endParaRPr lang="en-US"/>
        </a:p>
      </dgm:t>
    </dgm:pt>
    <dgm:pt modelId="{97DEDBD9-FF4F-4961-B4B2-D1DD489F04A8}" type="sibTrans" cxnId="{0D3A1BDB-6DC4-48D6-961F-3A858798679C}">
      <dgm:prSet/>
      <dgm:spPr/>
      <dgm:t>
        <a:bodyPr/>
        <a:lstStyle/>
        <a:p>
          <a:endParaRPr lang="en-US"/>
        </a:p>
      </dgm:t>
    </dgm:pt>
    <dgm:pt modelId="{8E7CF088-541E-4FB0-BC16-96CACCF23FBD}" type="pres">
      <dgm:prSet presAssocID="{D1B5CE0A-BF6F-4B18-8F03-F8908E5165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42308-DFBB-4452-A571-6BAED5B18559}" type="pres">
      <dgm:prSet presAssocID="{59B47153-A584-4A91-A4EB-19A855E124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C8800-EA57-4270-8D95-245F898FAC47}" type="pres">
      <dgm:prSet presAssocID="{A64A8E99-1292-42C4-A0AF-58C6386FA41F}" presName="spacer" presStyleCnt="0"/>
      <dgm:spPr/>
    </dgm:pt>
    <dgm:pt modelId="{AC6528BF-DF4D-41DF-92BF-FF949F68E99F}" type="pres">
      <dgm:prSet presAssocID="{A8EF383F-2CF7-4D7A-A342-DB9570FD28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C37A2-F089-468C-B801-02137810FB66}" type="pres">
      <dgm:prSet presAssocID="{FD082C69-D734-4E8F-A38C-12ECE027E03F}" presName="spacer" presStyleCnt="0"/>
      <dgm:spPr/>
    </dgm:pt>
    <dgm:pt modelId="{135A4CDA-75F1-4CDE-8C51-9040E382DD11}" type="pres">
      <dgm:prSet presAssocID="{736DDCB9-E06A-422F-BDB5-4823FE452D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AA2E0-2C11-46E2-8B8E-FBA8F3A18FA1}" type="pres">
      <dgm:prSet presAssocID="{495B36BB-C713-4BEB-9A50-5ED70B967260}" presName="spacer" presStyleCnt="0"/>
      <dgm:spPr/>
    </dgm:pt>
    <dgm:pt modelId="{965AA4FD-6D62-49CA-BF86-46A98C076DF5}" type="pres">
      <dgm:prSet presAssocID="{01E7319F-2D98-454D-AF3D-F929F25BA1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B1917-2FD8-40A0-96FD-A4B52C5067B8}" srcId="{D1B5CE0A-BF6F-4B18-8F03-F8908E51659B}" destId="{59B47153-A584-4A91-A4EB-19A855E1242A}" srcOrd="0" destOrd="0" parTransId="{A56D53D0-C6C9-4D83-8ECC-F3009DEF0AD2}" sibTransId="{A64A8E99-1292-42C4-A0AF-58C6386FA41F}"/>
    <dgm:cxn modelId="{CC91E5E2-C9CB-48D2-8646-8F416E3BB5D4}" type="presOf" srcId="{A8EF383F-2CF7-4D7A-A342-DB9570FD28CD}" destId="{AC6528BF-DF4D-41DF-92BF-FF949F68E99F}" srcOrd="0" destOrd="0" presId="urn:microsoft.com/office/officeart/2005/8/layout/vList2"/>
    <dgm:cxn modelId="{C92FBC42-247B-4CBA-A2BA-89DBE1BF0753}" type="presOf" srcId="{01E7319F-2D98-454D-AF3D-F929F25BA15D}" destId="{965AA4FD-6D62-49CA-BF86-46A98C076DF5}" srcOrd="0" destOrd="0" presId="urn:microsoft.com/office/officeart/2005/8/layout/vList2"/>
    <dgm:cxn modelId="{B9059233-5204-4A06-B6F5-54D9DD231B6B}" type="presOf" srcId="{736DDCB9-E06A-422F-BDB5-4823FE452DD0}" destId="{135A4CDA-75F1-4CDE-8C51-9040E382DD11}" srcOrd="0" destOrd="0" presId="urn:microsoft.com/office/officeart/2005/8/layout/vList2"/>
    <dgm:cxn modelId="{012D2CC1-28BE-4481-AB57-46EB7A9656A8}" type="presOf" srcId="{D1B5CE0A-BF6F-4B18-8F03-F8908E51659B}" destId="{8E7CF088-541E-4FB0-BC16-96CACCF23FBD}" srcOrd="0" destOrd="0" presId="urn:microsoft.com/office/officeart/2005/8/layout/vList2"/>
    <dgm:cxn modelId="{B6160C0A-EF5A-47F8-A894-25FA17EBFEE3}" type="presOf" srcId="{59B47153-A584-4A91-A4EB-19A855E1242A}" destId="{24F42308-DFBB-4452-A571-6BAED5B18559}" srcOrd="0" destOrd="0" presId="urn:microsoft.com/office/officeart/2005/8/layout/vList2"/>
    <dgm:cxn modelId="{004A769B-07B4-41FD-8102-A6777D17F5E5}" srcId="{D1B5CE0A-BF6F-4B18-8F03-F8908E51659B}" destId="{736DDCB9-E06A-422F-BDB5-4823FE452DD0}" srcOrd="2" destOrd="0" parTransId="{E3AC4ACD-BF07-493F-A544-E1D233E2E277}" sibTransId="{495B36BB-C713-4BEB-9A50-5ED70B967260}"/>
    <dgm:cxn modelId="{0D3A1BDB-6DC4-48D6-961F-3A858798679C}" srcId="{D1B5CE0A-BF6F-4B18-8F03-F8908E51659B}" destId="{01E7319F-2D98-454D-AF3D-F929F25BA15D}" srcOrd="3" destOrd="0" parTransId="{E86FDDBE-5BE9-4964-9BCE-6F9B700DD3E1}" sibTransId="{97DEDBD9-FF4F-4961-B4B2-D1DD489F04A8}"/>
    <dgm:cxn modelId="{E683D41B-1AAD-481A-9FC4-AE63CB349355}" srcId="{D1B5CE0A-BF6F-4B18-8F03-F8908E51659B}" destId="{A8EF383F-2CF7-4D7A-A342-DB9570FD28CD}" srcOrd="1" destOrd="0" parTransId="{B98203C7-0452-4054-896D-2167F93C65D5}" sibTransId="{FD082C69-D734-4E8F-A38C-12ECE027E03F}"/>
    <dgm:cxn modelId="{9436F12C-4D09-4017-AF98-DC7C9A52B46D}" type="presParOf" srcId="{8E7CF088-541E-4FB0-BC16-96CACCF23FBD}" destId="{24F42308-DFBB-4452-A571-6BAED5B18559}" srcOrd="0" destOrd="0" presId="urn:microsoft.com/office/officeart/2005/8/layout/vList2"/>
    <dgm:cxn modelId="{B90D9F93-C2B5-4E98-84B2-D6A57F7B2EA8}" type="presParOf" srcId="{8E7CF088-541E-4FB0-BC16-96CACCF23FBD}" destId="{F55C8800-EA57-4270-8D95-245F898FAC47}" srcOrd="1" destOrd="0" presId="urn:microsoft.com/office/officeart/2005/8/layout/vList2"/>
    <dgm:cxn modelId="{F2EF6C68-7C53-4701-866A-308AB47AFE05}" type="presParOf" srcId="{8E7CF088-541E-4FB0-BC16-96CACCF23FBD}" destId="{AC6528BF-DF4D-41DF-92BF-FF949F68E99F}" srcOrd="2" destOrd="0" presId="urn:microsoft.com/office/officeart/2005/8/layout/vList2"/>
    <dgm:cxn modelId="{20E98A65-FE34-4778-BFB3-547A219FC19D}" type="presParOf" srcId="{8E7CF088-541E-4FB0-BC16-96CACCF23FBD}" destId="{75EC37A2-F089-468C-B801-02137810FB66}" srcOrd="3" destOrd="0" presId="urn:microsoft.com/office/officeart/2005/8/layout/vList2"/>
    <dgm:cxn modelId="{7BD0A80F-7B88-4875-B7C3-F35A83803592}" type="presParOf" srcId="{8E7CF088-541E-4FB0-BC16-96CACCF23FBD}" destId="{135A4CDA-75F1-4CDE-8C51-9040E382DD11}" srcOrd="4" destOrd="0" presId="urn:microsoft.com/office/officeart/2005/8/layout/vList2"/>
    <dgm:cxn modelId="{DED993D3-9142-4976-8C40-226A62EDFBA0}" type="presParOf" srcId="{8E7CF088-541E-4FB0-BC16-96CACCF23FBD}" destId="{BDAAA2E0-2C11-46E2-8B8E-FBA8F3A18FA1}" srcOrd="5" destOrd="0" presId="urn:microsoft.com/office/officeart/2005/8/layout/vList2"/>
    <dgm:cxn modelId="{21EB5C2C-E012-4027-AAAC-A94BDEF1B857}" type="presParOf" srcId="{8E7CF088-541E-4FB0-BC16-96CACCF23FBD}" destId="{965AA4FD-6D62-49CA-BF86-46A98C076D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6D898-4DB4-4EB0-A21B-1CE098950FFD}">
      <dsp:nvSpPr>
        <dsp:cNvPr id="0" name=""/>
        <dsp:cNvSpPr/>
      </dsp:nvSpPr>
      <dsp:spPr>
        <a:xfrm>
          <a:off x="0" y="70190"/>
          <a:ext cx="10363200" cy="524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baseline="0" dirty="0"/>
            <a:t>Pomaganje klijentu u identificiranju problema koji dovode do neprikladnog odgovora</a:t>
          </a:r>
          <a:endParaRPr lang="en-US" sz="2300" kern="1200" dirty="0"/>
        </a:p>
      </dsp:txBody>
      <dsp:txXfrm>
        <a:off x="25616" y="95806"/>
        <a:ext cx="10311968" cy="473513"/>
      </dsp:txXfrm>
    </dsp:sp>
    <dsp:sp modelId="{CFB71B04-6375-420E-B390-366EF39F7D77}">
      <dsp:nvSpPr>
        <dsp:cNvPr id="0" name=""/>
        <dsp:cNvSpPr/>
      </dsp:nvSpPr>
      <dsp:spPr>
        <a:xfrm>
          <a:off x="0" y="661175"/>
          <a:ext cx="10363200" cy="524745"/>
        </a:xfrm>
        <a:prstGeom prst="roundRect">
          <a:avLst/>
        </a:prstGeom>
        <a:solidFill>
          <a:schemeClr val="accent2">
            <a:hueOff val="-590236"/>
            <a:satOff val="-5383"/>
            <a:lumOff val="-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baseline="0" dirty="0"/>
            <a:t>Prepoznavanje resursa za identifikaciju problema</a:t>
          </a:r>
          <a:endParaRPr lang="en-US" sz="2300" kern="1200" dirty="0"/>
        </a:p>
      </dsp:txBody>
      <dsp:txXfrm>
        <a:off x="25616" y="686791"/>
        <a:ext cx="10311968" cy="473513"/>
      </dsp:txXfrm>
    </dsp:sp>
    <dsp:sp modelId="{B6742296-AB39-40A7-A6E0-B3142FA4FD9D}">
      <dsp:nvSpPr>
        <dsp:cNvPr id="0" name=""/>
        <dsp:cNvSpPr/>
      </dsp:nvSpPr>
      <dsp:spPr>
        <a:xfrm>
          <a:off x="0" y="1252161"/>
          <a:ext cx="10363200" cy="524745"/>
        </a:xfrm>
        <a:prstGeom prst="roundRect">
          <a:avLst/>
        </a:prstGeom>
        <a:solidFill>
          <a:schemeClr val="accent2">
            <a:hueOff val="-1180472"/>
            <a:satOff val="-10766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baseline="0"/>
            <a:t>Učenje nadilaženja tekućih problema</a:t>
          </a:r>
          <a:endParaRPr lang="en-US" sz="2300" kern="1200"/>
        </a:p>
      </dsp:txBody>
      <dsp:txXfrm>
        <a:off x="25616" y="1277777"/>
        <a:ext cx="10311968" cy="473513"/>
      </dsp:txXfrm>
    </dsp:sp>
    <dsp:sp modelId="{D829DAC2-CBE4-41A8-84A1-343AC5A118BF}">
      <dsp:nvSpPr>
        <dsp:cNvPr id="0" name=""/>
        <dsp:cNvSpPr/>
      </dsp:nvSpPr>
      <dsp:spPr>
        <a:xfrm>
          <a:off x="0" y="1843146"/>
          <a:ext cx="10363200" cy="524745"/>
        </a:xfrm>
        <a:prstGeom prst="roundRect">
          <a:avLst/>
        </a:prstGeom>
        <a:solidFill>
          <a:schemeClr val="accent2">
            <a:hueOff val="-1770708"/>
            <a:satOff val="-16148"/>
            <a:lumOff val="-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baseline="0"/>
            <a:t>Povećanje osjećaja kontrole nad problemima</a:t>
          </a:r>
          <a:endParaRPr lang="en-US" sz="2300" kern="1200"/>
        </a:p>
      </dsp:txBody>
      <dsp:txXfrm>
        <a:off x="25616" y="1868762"/>
        <a:ext cx="10311968" cy="473513"/>
      </dsp:txXfrm>
    </dsp:sp>
    <dsp:sp modelId="{EAA9045B-F672-40DB-AF2C-FB9618C9CC20}">
      <dsp:nvSpPr>
        <dsp:cNvPr id="0" name=""/>
        <dsp:cNvSpPr/>
      </dsp:nvSpPr>
      <dsp:spPr>
        <a:xfrm>
          <a:off x="0" y="2434131"/>
          <a:ext cx="10363200" cy="524745"/>
        </a:xfrm>
        <a:prstGeom prst="roundRect">
          <a:avLst/>
        </a:prstGeom>
        <a:solidFill>
          <a:schemeClr val="accent2">
            <a:hueOff val="-2360944"/>
            <a:satOff val="-21531"/>
            <a:lumOff val="-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baseline="0"/>
            <a:t>Usvajanje metoda i vještina za rješavanje budućih problema</a:t>
          </a:r>
          <a:endParaRPr lang="en-US" sz="2300" kern="1200"/>
        </a:p>
      </dsp:txBody>
      <dsp:txXfrm>
        <a:off x="25616" y="2459747"/>
        <a:ext cx="10311968" cy="473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42308-DFBB-4452-A571-6BAED5B18559}">
      <dsp:nvSpPr>
        <dsp:cNvPr id="0" name=""/>
        <dsp:cNvSpPr/>
      </dsp:nvSpPr>
      <dsp:spPr>
        <a:xfrm>
          <a:off x="0" y="287102"/>
          <a:ext cx="9618132" cy="5703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baseline="0"/>
            <a:t>1.DEFINIRANJE PROBLEMA-skupiti čim više informacija o problemu</a:t>
          </a:r>
          <a:endParaRPr lang="en-US" sz="2500" kern="1200"/>
        </a:p>
      </dsp:txBody>
      <dsp:txXfrm>
        <a:off x="27843" y="314945"/>
        <a:ext cx="9562446" cy="514689"/>
      </dsp:txXfrm>
    </dsp:sp>
    <dsp:sp modelId="{AC6528BF-DF4D-41DF-92BF-FF949F68E99F}">
      <dsp:nvSpPr>
        <dsp:cNvPr id="0" name=""/>
        <dsp:cNvSpPr/>
      </dsp:nvSpPr>
      <dsp:spPr>
        <a:xfrm>
          <a:off x="0" y="929477"/>
          <a:ext cx="9618132" cy="5703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baseline="0" dirty="0"/>
            <a:t>2.PREDLAGANJE MOGUĆIH RJEŠENJA-oluja mozga,”BRAINSTORMING”</a:t>
          </a:r>
          <a:endParaRPr lang="en-US" sz="2500" kern="1200" dirty="0"/>
        </a:p>
      </dsp:txBody>
      <dsp:txXfrm>
        <a:off x="27843" y="957320"/>
        <a:ext cx="9562446" cy="514689"/>
      </dsp:txXfrm>
    </dsp:sp>
    <dsp:sp modelId="{135A4CDA-75F1-4CDE-8C51-9040E382DD11}">
      <dsp:nvSpPr>
        <dsp:cNvPr id="0" name=""/>
        <dsp:cNvSpPr/>
      </dsp:nvSpPr>
      <dsp:spPr>
        <a:xfrm>
          <a:off x="0" y="1571852"/>
          <a:ext cx="9618132" cy="5703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baseline="0" dirty="0"/>
            <a:t>3.DONOŠENJE ODLUKE-izbor najboljeg riješenja</a:t>
          </a:r>
          <a:endParaRPr lang="en-US" sz="2500" kern="1200" dirty="0"/>
        </a:p>
      </dsp:txBody>
      <dsp:txXfrm>
        <a:off x="27843" y="1599695"/>
        <a:ext cx="9562446" cy="514689"/>
      </dsp:txXfrm>
    </dsp:sp>
    <dsp:sp modelId="{965AA4FD-6D62-49CA-BF86-46A98C076DF5}">
      <dsp:nvSpPr>
        <dsp:cNvPr id="0" name=""/>
        <dsp:cNvSpPr/>
      </dsp:nvSpPr>
      <dsp:spPr>
        <a:xfrm>
          <a:off x="0" y="2214228"/>
          <a:ext cx="9618132" cy="5703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baseline="0" dirty="0"/>
            <a:t>4.REALIZACIJA-implementacija,evaluacija,ocjenjivanje</a:t>
          </a:r>
          <a:endParaRPr lang="en-US" sz="2500" kern="1200" dirty="0"/>
        </a:p>
      </dsp:txBody>
      <dsp:txXfrm>
        <a:off x="27843" y="2242071"/>
        <a:ext cx="9562446" cy="51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54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9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8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7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30E62C-24B4-4F62-A6EB-93047D8293D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B12910-F045-4A1D-8573-6159B098F5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242339457,&quot;Placement&quot;:&quot;Footer&quot;}">
            <a:extLst>
              <a:ext uri="{FF2B5EF4-FFF2-40B4-BE49-F238E27FC236}">
                <a16:creationId xmlns:a16="http://schemas.microsoft.com/office/drawing/2014/main" id="{48FB2561-76B6-42F6-A186-C7147BA4DC65}"/>
              </a:ext>
            </a:extLst>
          </p:cNvPr>
          <p:cNvSpPr txBox="1"/>
          <p:nvPr userDrawn="1"/>
        </p:nvSpPr>
        <p:spPr>
          <a:xfrm>
            <a:off x="10318885" y="63905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83440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04C2-E737-4C35-BF00-F7A28A685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problem solving tehnike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1FB19-BEDF-4B11-AE85-8FF8047B8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                                                                      Izabela SINKOVIĆ BUKŠA</a:t>
            </a:r>
          </a:p>
        </p:txBody>
      </p:sp>
    </p:spTree>
    <p:extLst>
      <p:ext uri="{BB962C8B-B14F-4D97-AF65-F5344CB8AC3E}">
        <p14:creationId xmlns:p14="http://schemas.microsoft.com/office/powerpoint/2010/main" val="345055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6AC2A1-A052-44DF-ACDE-ECDB6FC7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PROBLEMSKA ORIJENTACIJA</a:t>
            </a:r>
            <a:br>
              <a:rPr lang="en-US" sz="3600"/>
            </a:br>
            <a:endParaRPr lang="en-US" sz="36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C2206-5413-498D-BC64-BCBEA0E32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67092"/>
            <a:ext cx="6096626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 err="1"/>
              <a:t>Pozitivna</a:t>
            </a:r>
            <a:endParaRPr lang="en-US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Dobro </a:t>
            </a:r>
            <a:r>
              <a:rPr lang="en-US" dirty="0" err="1"/>
              <a:t>definiranje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rješenja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Dobra </a:t>
            </a:r>
            <a:r>
              <a:rPr lang="en-US" dirty="0" err="1"/>
              <a:t>slika</a:t>
            </a:r>
            <a:r>
              <a:rPr lang="en-US" dirty="0"/>
              <a:t> o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vlastitom</a:t>
            </a:r>
            <a:r>
              <a:rPr lang="en-US" dirty="0"/>
              <a:t> </a:t>
            </a:r>
            <a:r>
              <a:rPr lang="en-US" dirty="0" err="1"/>
              <a:t>potencijalu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 err="1"/>
              <a:t>Negativna</a:t>
            </a:r>
            <a:endParaRPr lang="en-US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Loša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 o </a:t>
            </a:r>
            <a:r>
              <a:rPr lang="en-US" dirty="0" err="1"/>
              <a:t>sebi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Neadekvatno</a:t>
            </a:r>
            <a:r>
              <a:rPr lang="en-US" dirty="0"/>
              <a:t> </a:t>
            </a:r>
            <a:r>
              <a:rPr lang="en-US" dirty="0" err="1"/>
              <a:t>definiranje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rješenja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889B14C-A60C-4AB0-A836-A9FEA9C264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988"/>
          <a:stretch/>
        </p:blipFill>
        <p:spPr>
          <a:xfrm>
            <a:off x="7010401" y="1696825"/>
            <a:ext cx="4377178" cy="444945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443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FCE-8FA5-47A9-B6FE-1832226A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1.Problemska orijentacija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C92F-A023-42C5-8E15-6D40817089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92493"/>
            <a:ext cx="10363826" cy="3424107"/>
          </a:xfrm>
        </p:spPr>
        <p:txBody>
          <a:bodyPr>
            <a:normAutofit fontScale="92500"/>
          </a:bodyPr>
          <a:lstStyle/>
          <a:p>
            <a:r>
              <a:rPr lang="hr-HR" dirty="0"/>
              <a:t>Želimo da klijent usvoji pozitivnu i prihvatljivu problemsku orijentaciju koju čine:</a:t>
            </a:r>
          </a:p>
          <a:p>
            <a:endParaRPr lang="hr-HR" dirty="0"/>
          </a:p>
          <a:p>
            <a:r>
              <a:rPr lang="hr-HR" b="1" dirty="0"/>
              <a:t>Percepcija problema</a:t>
            </a:r>
            <a:r>
              <a:rPr lang="hr-HR" dirty="0"/>
              <a:t>-sposobnost prepoznavanja problema kad se pojave</a:t>
            </a:r>
          </a:p>
          <a:p>
            <a:r>
              <a:rPr lang="hr-HR" b="1" dirty="0"/>
              <a:t>Atribucija problema</a:t>
            </a:r>
            <a:r>
              <a:rPr lang="hr-HR" dirty="0"/>
              <a:t>-vjerovanje da su problemi sastavni dio života</a:t>
            </a:r>
          </a:p>
          <a:p>
            <a:r>
              <a:rPr lang="hr-HR" b="1" dirty="0"/>
              <a:t>Ocjenjivanje problema</a:t>
            </a:r>
            <a:r>
              <a:rPr lang="hr-HR" dirty="0"/>
              <a:t>-prihvaćanje problema kao novih izazova</a:t>
            </a:r>
          </a:p>
          <a:p>
            <a:r>
              <a:rPr lang="hr-HR" b="1" dirty="0"/>
              <a:t>Kontrola problema</a:t>
            </a:r>
            <a:r>
              <a:rPr lang="hr-HR" dirty="0"/>
              <a:t>-vjerovanje da se mogu sami nositi sa problemom</a:t>
            </a:r>
          </a:p>
          <a:p>
            <a:r>
              <a:rPr lang="hr-HR" b="1" dirty="0"/>
              <a:t>Predanost-</a:t>
            </a:r>
            <a:r>
              <a:rPr lang="hr-HR" dirty="0"/>
              <a:t>shvaćanje da kompleksni problemi zahtijevaju i trud i vrijeme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11BCD0-189A-4A0B-ABF1-AFEC9CE4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78F83-4E05-46CE-B6FF-3E9DB6818E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92C77-17CD-4753-987F-588A3CB9D0F3}"/>
              </a:ext>
            </a:extLst>
          </p:cNvPr>
          <p:cNvSpPr/>
          <p:nvPr/>
        </p:nvSpPr>
        <p:spPr>
          <a:xfrm>
            <a:off x="913774" y="2362200"/>
            <a:ext cx="1210734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Percepcija problema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E5110B-AB58-4DCE-8E0E-4D1A8BA8F4ED}"/>
              </a:ext>
            </a:extLst>
          </p:cNvPr>
          <p:cNvSpPr/>
          <p:nvPr/>
        </p:nvSpPr>
        <p:spPr>
          <a:xfrm>
            <a:off x="2777067" y="3429000"/>
            <a:ext cx="1185334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Atribucija problema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97644-FC74-4458-A233-7B95AA7F310B}"/>
              </a:ext>
            </a:extLst>
          </p:cNvPr>
          <p:cNvSpPr/>
          <p:nvPr/>
        </p:nvSpPr>
        <p:spPr>
          <a:xfrm>
            <a:off x="5177366" y="2362200"/>
            <a:ext cx="1308101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Ocjenjivanje problema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A33579-88C1-4FC2-A115-8499FB3916C4}"/>
              </a:ext>
            </a:extLst>
          </p:cNvPr>
          <p:cNvSpPr/>
          <p:nvPr/>
        </p:nvSpPr>
        <p:spPr>
          <a:xfrm>
            <a:off x="7755466" y="3429000"/>
            <a:ext cx="1185334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Kontrola problema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5B412A-C4B5-4173-8E8F-F91D13EA0D83}"/>
              </a:ext>
            </a:extLst>
          </p:cNvPr>
          <p:cNvSpPr/>
          <p:nvPr/>
        </p:nvSpPr>
        <p:spPr>
          <a:xfrm>
            <a:off x="9804399" y="2362200"/>
            <a:ext cx="1210734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Predanost</a:t>
            </a:r>
            <a:endParaRPr lang="en-US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A06AD11-4B50-47CD-821C-90ACEE6E2357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>
            <a:off x="2124508" y="2819400"/>
            <a:ext cx="652559" cy="1066800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0009299-F372-4BA3-BCC0-DB12B89905C6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962401" y="2912534"/>
            <a:ext cx="1143000" cy="973666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F595E1AE-01D9-44C9-920F-F6D5AC6EECD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485467" y="2819400"/>
            <a:ext cx="1269999" cy="121920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9923017B-BB7C-4CFE-8BDA-F1BB74F88BFA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8940800" y="2819400"/>
            <a:ext cx="863599" cy="106680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0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516D-3546-4422-B22D-F3D924A4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Kako to postići?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93C01-01D8-4720-A7EF-523B82E5E9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Tehnika </a:t>
            </a:r>
            <a:r>
              <a:rPr lang="hr-HR" b="1" dirty="0"/>
              <a:t>reverse advocacy</a:t>
            </a:r>
          </a:p>
          <a:p>
            <a:r>
              <a:rPr lang="hr-HR" dirty="0"/>
              <a:t>Terapeut i klijent mijenjaju uloge gdje terapeut glumi starog prijatelja koji stalno daje negativne izjave o svom životu,a klijent mora dati sve od sebe da ga razuvjeri</a:t>
            </a:r>
          </a:p>
          <a:p>
            <a:r>
              <a:rPr lang="hr-HR" b="1" dirty="0"/>
              <a:t>sokratovska pitanja</a:t>
            </a:r>
            <a:endParaRPr lang="hr-HR" dirty="0"/>
          </a:p>
          <a:p>
            <a:r>
              <a:rPr lang="hr-HR" dirty="0"/>
              <a:t>Upotreba pitanja te diskusija koje vode i ohrabruju klijenta da sam donese zaključke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077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9C3C-CB18-41B8-A5B7-5283ED54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618517"/>
            <a:ext cx="10228359" cy="1596177"/>
          </a:xfrm>
        </p:spPr>
        <p:txBody>
          <a:bodyPr/>
          <a:lstStyle/>
          <a:p>
            <a:pPr algn="l"/>
            <a:r>
              <a:rPr lang="hr-HR" dirty="0"/>
              <a:t>2.Identifikacija problema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3F72-7D6C-4CAD-BDB9-890041613E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52241"/>
          </a:xfrm>
        </p:spPr>
        <p:txBody>
          <a:bodyPr/>
          <a:lstStyle/>
          <a:p>
            <a:r>
              <a:rPr lang="hr-HR" dirty="0"/>
              <a:t>Želimo da </a:t>
            </a:r>
            <a:r>
              <a:rPr lang="hr-HR" b="1" dirty="0"/>
              <a:t>pacijent razumije prirodu problema  i da se definiraju realistični ciljevi</a:t>
            </a:r>
          </a:p>
          <a:p>
            <a:r>
              <a:rPr lang="hr-HR" b="1" dirty="0"/>
              <a:t>METODA 5W(who,whAT,where,when,why</a:t>
            </a:r>
            <a:r>
              <a:rPr lang="hr-HR" dirty="0"/>
              <a:t>)omogućuje da se problem jasno definira</a:t>
            </a:r>
          </a:p>
          <a:p>
            <a:r>
              <a:rPr lang="hr-HR" dirty="0"/>
              <a:t>Definiranje specifičnih ciljeva mora biti realistično</a:t>
            </a:r>
          </a:p>
          <a:p>
            <a:r>
              <a:rPr lang="hr-HR" dirty="0"/>
              <a:t>Ciljevi mogu biti fokusirani na:</a:t>
            </a:r>
          </a:p>
          <a:p>
            <a:r>
              <a:rPr lang="hr-HR" dirty="0"/>
              <a:t>Problem</a:t>
            </a:r>
          </a:p>
          <a:p>
            <a:r>
              <a:rPr lang="hr-HR" dirty="0"/>
              <a:t>Emocije</a:t>
            </a:r>
          </a:p>
          <a:p>
            <a:r>
              <a:rPr lang="hr-HR" dirty="0"/>
              <a:t>Definiranje prepreka u ostvarivanju ciljeva(nezrelost,nesigurnost,unutarnji sukobi)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5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0C64B7-88EA-467A-B20C-9F1EA183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587240"/>
            <a:ext cx="10364451" cy="129603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PrAVILNO RJEŠAVANJE PROBLEMA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0DF4319-96CA-4603-9802-B2EC8A9C4E2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7047299"/>
              </p:ext>
            </p:extLst>
          </p:nvPr>
        </p:nvGraphicFramePr>
        <p:xfrm>
          <a:off x="1286934" y="1286934"/>
          <a:ext cx="9618132" cy="3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92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8EF7-1B0E-48B4-B691-D2EA47EC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3.Predlaganje mogućih riješenja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BC570-1370-48CA-87C5-2D2DD8B321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b="1" dirty="0"/>
              <a:t>„oluja mozga”-brainstorming</a:t>
            </a:r>
          </a:p>
          <a:p>
            <a:r>
              <a:rPr lang="hr-HR" dirty="0"/>
              <a:t>Tehnika koja omogućuje brojnost i raznolikost ideja koje klijentu mogu poslužiti kao način suočavanja i rješavanja problema</a:t>
            </a:r>
          </a:p>
          <a:p>
            <a:r>
              <a:rPr lang="hr-HR" dirty="0"/>
              <a:t>Terapeut ohrabruje klijenta da napiše sve što mu padne napamet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3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99CA-B0A4-48F8-9F74-A385C283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4.Donošenje odluke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5E7B-9611-4FEA-ACCE-72C04DED44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b="1" dirty="0"/>
              <a:t>Lista potencijalnih rješenja</a:t>
            </a:r>
          </a:p>
          <a:p>
            <a:r>
              <a:rPr lang="hr-HR" dirty="0"/>
              <a:t>Metoda koja omogućuje da se klijent suoči sa pozitivnim i negativnim posljedicama svojih postupaka,te ih pritom ocjenjuje</a:t>
            </a:r>
          </a:p>
          <a:p>
            <a:r>
              <a:rPr lang="hr-HR" dirty="0"/>
              <a:t>Koristi bodovnu skalu raspona -3 do +3       -3 vrlo nezadovoljavajuće</a:t>
            </a:r>
          </a:p>
          <a:p>
            <a:r>
              <a:rPr lang="hr-HR" dirty="0"/>
              <a:t>                                                                              +3 vrlo zadovoljavajuće</a:t>
            </a:r>
          </a:p>
          <a:p>
            <a:pPr marL="0" indent="0">
              <a:buNone/>
            </a:pPr>
            <a:r>
              <a:rPr lang="hr-HR" dirty="0"/>
              <a:t>Najbolje ideje se implementiraju u plan problem solvinga</a:t>
            </a:r>
          </a:p>
          <a:p>
            <a:pPr marL="0" indent="0">
              <a:buNone/>
            </a:pPr>
            <a:r>
              <a:rPr lang="hr-HR" dirty="0"/>
              <a:t>Velik broj nezadovoljavajućih rješenja –ponoviti brainstorming</a:t>
            </a:r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9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AEFBA-4AA6-476E-B5BC-1B2EBE09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dirty="0"/>
              <a:t>5.Realizacija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B265ADC-2738-4D36-A9A5-8C0CBA2D18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r="2615"/>
          <a:stretch>
            <a:fillRect/>
          </a:stretch>
        </p:blipFill>
        <p:spPr>
          <a:xfrm>
            <a:off x="7424803" y="1483359"/>
            <a:ext cx="3255358" cy="4307841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4E7B4C-EE0F-43F6-BA54-CA5FEF2E9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hr-HR" sz="1800" b="1" dirty="0"/>
              <a:t>Implementacija</a:t>
            </a:r>
            <a:r>
              <a:rPr lang="hr-HR" sz="1800" dirty="0"/>
              <a:t> plana ne ide uvijek glatko</a:t>
            </a:r>
          </a:p>
          <a:p>
            <a:pPr algn="l"/>
            <a:r>
              <a:rPr lang="hr-HR" sz="1800" dirty="0"/>
              <a:t>U tom slučaju koristimo </a:t>
            </a:r>
            <a:r>
              <a:rPr lang="hr-HR" sz="1800" b="1" dirty="0"/>
              <a:t>tehniku usporednih stupaca</a:t>
            </a:r>
          </a:p>
          <a:p>
            <a:pPr algn="l"/>
            <a:r>
              <a:rPr lang="hr-HR" sz="1800" dirty="0"/>
              <a:t>Klijent upisuje negativne posljedice ukoliko plan nije proveden i pozitivne posljedice ukoliko je proveden</a:t>
            </a:r>
          </a:p>
          <a:p>
            <a:pPr algn="l"/>
            <a:r>
              <a:rPr lang="hr-HR" sz="1800" b="1" dirty="0"/>
              <a:t>Evaluacija </a:t>
            </a:r>
            <a:r>
              <a:rPr lang="hr-HR" sz="1800" dirty="0"/>
              <a:t>rezultata provedenih postupaka,emocija nakon rezultata, usporedba predviđanja i rezultata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9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1F53-2509-4998-9051-9B20B8E6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realizacija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DEB4-6422-4135-AF2E-494773BA02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hr-HR" b="1" dirty="0"/>
              <a:t>Kognitivno uvježbavanje/kognitivna proba</a:t>
            </a:r>
          </a:p>
          <a:p>
            <a:r>
              <a:rPr lang="hr-HR" dirty="0"/>
              <a:t>Uvježbavanje u imaginaciji</a:t>
            </a:r>
          </a:p>
          <a:p>
            <a:r>
              <a:rPr lang="hr-HR" b="1" dirty="0"/>
              <a:t>Igranje uloga i izmjena uloga</a:t>
            </a:r>
          </a:p>
          <a:p>
            <a:r>
              <a:rPr lang="hr-HR" dirty="0"/>
              <a:t>Vrlo korisna ukoliko se problem odnosi na međuljudske odnode</a:t>
            </a:r>
          </a:p>
          <a:p>
            <a:r>
              <a:rPr lang="hr-HR" dirty="0"/>
              <a:t>Terapeut glumi klijenta,a klijent osobu s kojom ima problem u svakodnevnom životu</a:t>
            </a:r>
          </a:p>
          <a:p>
            <a:r>
              <a:rPr lang="hr-HR" b="1" dirty="0"/>
              <a:t>Upravljanje potkrepljivanjem</a:t>
            </a:r>
          </a:p>
          <a:p>
            <a:r>
              <a:rPr lang="hr-HR" dirty="0"/>
              <a:t>Terapeut nagrađuje klijenta nakon dobro ispunjenog zadatka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7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B8F947-1DBD-40F5-83EE-ABD9FE25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Problem solving</a:t>
            </a:r>
            <a:r>
              <a:rPr lang="hr-HR" sz="3600" dirty="0"/>
              <a:t> tehnike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ED531A-75E9-473E-8035-A1DA0B51B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659193"/>
            <a:ext cx="6096626" cy="375430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dirty="0" err="1"/>
              <a:t>Kognitivno-bihevioraln</a:t>
            </a:r>
            <a:r>
              <a:rPr lang="hr-HR" sz="2400" dirty="0"/>
              <a:t>e intervencije </a:t>
            </a:r>
            <a:r>
              <a:rPr lang="en-US" sz="2400" dirty="0" err="1"/>
              <a:t>gdje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</a:t>
            </a:r>
            <a:r>
              <a:rPr lang="en-US" sz="2400" dirty="0" err="1"/>
              <a:t>pokušava</a:t>
            </a:r>
            <a:r>
              <a:rPr lang="en-US" sz="2400" dirty="0"/>
              <a:t> </a:t>
            </a:r>
            <a:r>
              <a:rPr lang="en-US" sz="2400" dirty="0" err="1"/>
              <a:t>otkriti</a:t>
            </a:r>
            <a:r>
              <a:rPr lang="en-US" sz="2400" dirty="0"/>
              <a:t> </a:t>
            </a:r>
            <a:r>
              <a:rPr lang="en-US" sz="2400" dirty="0" err="1"/>
              <a:t>učinkovita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adaptivna</a:t>
            </a:r>
            <a:r>
              <a:rPr lang="en-US" sz="2400" dirty="0"/>
              <a:t> </a:t>
            </a:r>
            <a:r>
              <a:rPr lang="en-US" sz="2400" dirty="0" err="1"/>
              <a:t>rješenja</a:t>
            </a:r>
            <a:r>
              <a:rPr lang="en-US" sz="2400" dirty="0"/>
              <a:t> za </a:t>
            </a:r>
            <a:r>
              <a:rPr lang="en-US" sz="2400" dirty="0" err="1"/>
              <a:t>specifične</a:t>
            </a:r>
            <a:r>
              <a:rPr lang="en-US" sz="2400" dirty="0"/>
              <a:t> </a:t>
            </a:r>
            <a:r>
              <a:rPr lang="en-US" sz="2400" dirty="0" err="1"/>
              <a:t>probleme</a:t>
            </a:r>
            <a:r>
              <a:rPr lang="en-US" sz="2400" dirty="0"/>
              <a:t> u </a:t>
            </a:r>
            <a:r>
              <a:rPr lang="en-US" sz="2400" dirty="0" err="1"/>
              <a:t>stvarnom</a:t>
            </a:r>
            <a:r>
              <a:rPr lang="en-US" sz="2400" dirty="0"/>
              <a:t> </a:t>
            </a:r>
            <a:r>
              <a:rPr lang="en-US" sz="2400" dirty="0" err="1"/>
              <a:t>životu</a:t>
            </a:r>
            <a:endParaRPr lang="hr-HR" sz="2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EA26CAC-BE90-455E-9A17-813EE07AFB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3" r="-3" b="11258"/>
          <a:stretch/>
        </p:blipFill>
        <p:spPr>
          <a:xfrm>
            <a:off x="7924174" y="2214694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111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669E88-AA72-437F-AA99-859F9E99E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960B2-988B-4C72-8258-DD60BDC2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3909806"/>
            <a:ext cx="8689976" cy="134588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2523FD8-A620-4B64-81AE-041F93CCBE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411"/>
          <a:stretch/>
        </p:blipFill>
        <p:spPr>
          <a:xfrm>
            <a:off x="2460396" y="273378"/>
            <a:ext cx="7343479" cy="401581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6B1AA-77EC-4290-A24C-B849CCB4F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445106" cy="1475894"/>
          </a:xfrm>
        </p:spPr>
        <p:txBody>
          <a:bodyPr>
            <a:normAutofit/>
          </a:bodyPr>
          <a:lstStyle/>
          <a:p>
            <a:r>
              <a:rPr lang="hr-HR" sz="2800" dirty="0"/>
              <a:t>Hvala na pažnji!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273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22C23D-3F39-4DA3-A0ED-DEBB475E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problema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57B0C7-C940-4913-92AF-E774E99AC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osobni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C6B022-F66E-4751-BE88-1A1EA68CF7D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3429000"/>
            <a:ext cx="3298976" cy="2362200"/>
          </a:xfrm>
        </p:spPr>
        <p:txBody>
          <a:bodyPr/>
          <a:lstStyle/>
          <a:p>
            <a:r>
              <a:rPr lang="hr-HR" dirty="0"/>
              <a:t>Ponašanje</a:t>
            </a:r>
          </a:p>
          <a:p>
            <a:r>
              <a:rPr lang="hr-HR" dirty="0"/>
              <a:t>Zdravlje</a:t>
            </a:r>
          </a:p>
          <a:p>
            <a:r>
              <a:rPr lang="hr-HR" dirty="0"/>
              <a:t>Emocije</a:t>
            </a:r>
          </a:p>
          <a:p>
            <a:r>
              <a:rPr lang="hr-HR" dirty="0"/>
              <a:t>misli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4877A2-762F-4293-B307-DC84A1D7D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međuljudski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96DD52-A3B5-45CC-AD28-6A5D64F315B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348" y="3429000"/>
            <a:ext cx="3303351" cy="2362200"/>
          </a:xfrm>
        </p:spPr>
        <p:txBody>
          <a:bodyPr/>
          <a:lstStyle/>
          <a:p>
            <a:r>
              <a:rPr lang="hr-HR" dirty="0"/>
              <a:t>Partnerski</a:t>
            </a:r>
          </a:p>
          <a:p>
            <a:r>
              <a:rPr lang="hr-HR" dirty="0"/>
              <a:t>Bračni</a:t>
            </a:r>
          </a:p>
          <a:p>
            <a:r>
              <a:rPr lang="hr-HR" dirty="0"/>
              <a:t>obiteljski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9AB9BA-2AE1-4D63-A0FE-1C79DE4A5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 dirty="0"/>
              <a:t>ostali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86A910-1D76-430B-BE04-63476D3F2CE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73298" y="3429000"/>
            <a:ext cx="3304928" cy="2362200"/>
          </a:xfrm>
        </p:spPr>
        <p:txBody>
          <a:bodyPr/>
          <a:lstStyle/>
          <a:p>
            <a:r>
              <a:rPr lang="hr-HR" dirty="0"/>
              <a:t>neosobni(financije,vlasništvo)</a:t>
            </a:r>
          </a:p>
          <a:p>
            <a:r>
              <a:rPr lang="hr-HR" dirty="0"/>
              <a:t>Socijalni(javne službe)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3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8723624-4396-49A5-82FA-6C27C06C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Područja za primjenu problem solvinga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D8B4FB-362F-4639-AFA3-D96EFAE92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67092"/>
            <a:ext cx="6096626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-Partnerski/bračni odnosi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-Odnosi s drugim ljudima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-teškoće u učenju/školovanju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-financijski problemi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-tugovanje zbog gubitka bliske osobe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-donošenje važnih životnih odluka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-poremećaji prehrane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-zloupotreba alkohola,droge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8F38C3C-ED9E-4771-8CC5-19C9160FE6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" b="-4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146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4A6CD8-4A72-421D-8E10-050CA07E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Primjena pst-a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C25E87-CFAF-45E2-AED2-CCB203CF0F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Kod Osoba  koje se dobro suočavaju s problemima,uz slabe vještine rješavanja problema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7BA0C-DF7D-440F-9B38-33CD57E9E1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0"/>
              <a:t>Kod Osoba sa slabim sposobnostima suočavanja s problemima,sa dobrim vještinama rješavanja problema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3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>
            <a:extLst>
              <a:ext uri="{FF2B5EF4-FFF2-40B4-BE49-F238E27FC236}">
                <a16:creationId xmlns:a16="http://schemas.microsoft.com/office/drawing/2014/main" id="{AC1D0BB8-9BD1-42C5-91EA-27669094A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261E0EC-A983-4DF0-AF6B-CFFEA0192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86348C-1A47-4EE1-8644-EE748A15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Ciljevi PST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5BCD2F-5C52-4980-A0B4-28E51636F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399696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876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01BEB0-4D82-416A-8807-F8FC8CB9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Indikacije za pst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9D507B-58E8-4340-AA8F-8A3E169EE9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0462" y="1253067"/>
            <a:ext cx="6200163" cy="518159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Problem se može specificirati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1400" dirty="0"/>
              <a:t>Jasna definicija problema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1400" dirty="0"/>
              <a:t>Moguće redifiniranje po potrebi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1400" dirty="0"/>
              <a:t>Suglasnost terapeuta i klijenta</a:t>
            </a:r>
          </a:p>
          <a:p>
            <a:r>
              <a:rPr lang="hr-HR" dirty="0"/>
              <a:t>Ciljevi klijenta su realistični</a:t>
            </a:r>
          </a:p>
          <a:p>
            <a:r>
              <a:rPr lang="hr-HR" dirty="0"/>
              <a:t>Odsustvo psihijatrijske bolesti</a:t>
            </a:r>
          </a:p>
          <a:p>
            <a:r>
              <a:rPr lang="hr-HR" dirty="0"/>
              <a:t>Slaganje sa početnim ugovorom</a:t>
            </a:r>
          </a:p>
          <a:p>
            <a:r>
              <a:rPr lang="hr-HR" sz="1200" dirty="0"/>
              <a:t>Jasan ugovor o prirodi,ciljevima i rasponu PS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9F767B-511B-48E9-9E5A-4369AFD24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892DDD-D8D7-4D64-9487-BDBB6F17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420083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Ciljevi moraju biti”smart”</a:t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s-</a:t>
            </a:r>
            <a:r>
              <a:rPr lang="hr-HR" sz="1800" dirty="0"/>
              <a:t>specific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m-</a:t>
            </a:r>
            <a:r>
              <a:rPr lang="hr-HR" sz="1800" dirty="0"/>
              <a:t>measurable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a-</a:t>
            </a:r>
            <a:r>
              <a:rPr lang="hr-HR" sz="1800" dirty="0"/>
              <a:t>achievable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r-</a:t>
            </a:r>
            <a:r>
              <a:rPr lang="hr-HR" sz="1800" dirty="0"/>
              <a:t>relevant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t-</a:t>
            </a:r>
            <a:r>
              <a:rPr lang="hr-HR" sz="1800" dirty="0"/>
              <a:t>timely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Ciljevi mogu biti: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D994D-DF3F-4AC1-87C5-B674A2E20D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733" y="4038600"/>
            <a:ext cx="10447867" cy="17525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Fokusirani na </a:t>
            </a:r>
            <a:r>
              <a:rPr lang="hr-HR" b="1" dirty="0"/>
              <a:t>problem</a:t>
            </a:r>
            <a:r>
              <a:rPr lang="hr-HR" dirty="0"/>
              <a:t>(npr.traženje novog posla)</a:t>
            </a:r>
          </a:p>
          <a:p>
            <a:pPr marL="0" indent="0">
              <a:buNone/>
            </a:pPr>
            <a:r>
              <a:rPr lang="hr-HR" dirty="0"/>
              <a:t>2.    Fokusirani na</a:t>
            </a:r>
            <a:r>
              <a:rPr lang="hr-HR" b="1" dirty="0"/>
              <a:t> emocije</a:t>
            </a:r>
            <a:r>
              <a:rPr lang="hr-HR" dirty="0"/>
              <a:t>(npr.smanjenje stresa i boli zbog gubitka bliske osobe)</a:t>
            </a:r>
          </a:p>
          <a:p>
            <a:pPr marL="457200" indent="-457200">
              <a:buFont typeface="+mj-lt"/>
              <a:buAutoNum type="arabicPeriod"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79F66-B908-4538-905F-A3C40144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PROBLEM SOLVING MODEL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A7CB2-542C-4728-963F-69248D42E7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SASTOJI SE OD:</a:t>
            </a:r>
          </a:p>
          <a:p>
            <a:endParaRPr lang="hr-HR" dirty="0"/>
          </a:p>
          <a:p>
            <a:r>
              <a:rPr lang="hr-HR" dirty="0"/>
              <a:t>PROBLEMSKE ORIJENTACIJE</a:t>
            </a:r>
          </a:p>
          <a:p>
            <a:r>
              <a:rPr lang="hr-HR" dirty="0"/>
              <a:t>PROBLEMSKE DEFINICIJE I FORMULACIJE CILJEVA I PREPREKA</a:t>
            </a:r>
          </a:p>
          <a:p>
            <a:r>
              <a:rPr lang="hr-HR" dirty="0"/>
              <a:t>PRONALAŽENJA RJEŠENJA</a:t>
            </a:r>
          </a:p>
          <a:p>
            <a:r>
              <a:rPr lang="hr-HR" dirty="0"/>
              <a:t>DONOŠENJE ODLUKE</a:t>
            </a:r>
          </a:p>
          <a:p>
            <a:r>
              <a:rPr lang="hr-HR" dirty="0"/>
              <a:t>IMPLEMENTACIJE RJEŠENJA,EVALUACIJE I OCJENJIVANJA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81E71-E58F-4E16-82AE-B22E720D4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320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601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Droplet</vt:lpstr>
      <vt:lpstr>problem solving tehnike</vt:lpstr>
      <vt:lpstr>Problem solving tehnike</vt:lpstr>
      <vt:lpstr>Vrste problema</vt:lpstr>
      <vt:lpstr>Područja za primjenu problem solvinga</vt:lpstr>
      <vt:lpstr>Primjena pst-a</vt:lpstr>
      <vt:lpstr>Ciljevi PST</vt:lpstr>
      <vt:lpstr>Indikacije za pst</vt:lpstr>
      <vt:lpstr>Ciljevi moraju biti”smart”  s-specific m-measurable a-achievable r-relevant t-timely  Ciljevi mogu biti:</vt:lpstr>
      <vt:lpstr>PROBLEM SOLVING MODEL</vt:lpstr>
      <vt:lpstr>PROBLEMSKA ORIJENTACIJA </vt:lpstr>
      <vt:lpstr>1.Problemska orijentacija</vt:lpstr>
      <vt:lpstr>PowerPoint Presentation</vt:lpstr>
      <vt:lpstr>Kako to postići?</vt:lpstr>
      <vt:lpstr>2.Identifikacija problema</vt:lpstr>
      <vt:lpstr>PrAVILNO RJEŠAVANJE PROBLEMA</vt:lpstr>
      <vt:lpstr>3.Predlaganje mogućih riješenja</vt:lpstr>
      <vt:lpstr>4.Donošenje odluke</vt:lpstr>
      <vt:lpstr>5.Realizacija </vt:lpstr>
      <vt:lpstr>realizacija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tehnike</dc:title>
  <dc:creator>Izabela Sinkovic</dc:creator>
  <cp:lastModifiedBy>hubikotvr@outlook.com</cp:lastModifiedBy>
  <cp:revision>6</cp:revision>
  <dcterms:created xsi:type="dcterms:W3CDTF">2020-02-25T21:28:33Z</dcterms:created>
  <dcterms:modified xsi:type="dcterms:W3CDTF">2020-02-27T09:43:42Z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iteId">
    <vt:lpwstr>fcb2b37b-5da0-466b-9b83-0014b67a7c78</vt:lpwstr>
  </property>
  <property fmtid="{D5CDD505-2E9C-101B-9397-08002B2CF9AE}" pid="4" name="MSIP_Label_2c76c141-ac86-40e5-abf2-c6f60e474cee_Owner">
    <vt:lpwstr>izabela.sinkovic@bayer.com</vt:lpwstr>
  </property>
  <property fmtid="{D5CDD505-2E9C-101B-9397-08002B2CF9AE}" pid="5" name="MSIP_Label_2c76c141-ac86-40e5-abf2-c6f60e474cee_SetDate">
    <vt:lpwstr>2020-02-25T21:29:00.0997680Z</vt:lpwstr>
  </property>
  <property fmtid="{D5CDD505-2E9C-101B-9397-08002B2CF9AE}" pid="6" name="MSIP_Label_2c76c141-ac86-40e5-abf2-c6f60e474cee_Name">
    <vt:lpwstr>RESTRICTED</vt:lpwstr>
  </property>
  <property fmtid="{D5CDD505-2E9C-101B-9397-08002B2CF9AE}" pid="7" name="MSIP_Label_2c76c141-ac86-40e5-abf2-c6f60e474cee_Application">
    <vt:lpwstr>Microsoft Azure Information Protection</vt:lpwstr>
  </property>
  <property fmtid="{D5CDD505-2E9C-101B-9397-08002B2CF9AE}" pid="8" name="MSIP_Label_2c76c141-ac86-40e5-abf2-c6f60e474cee_Extended_MSFT_Method">
    <vt:lpwstr>Automatic</vt:lpwstr>
  </property>
  <property fmtid="{D5CDD505-2E9C-101B-9397-08002B2CF9AE}" pid="9" name="Sensitivity">
    <vt:lpwstr>RESTRICTED</vt:lpwstr>
  </property>
</Properties>
</file>