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DD696D-2E88-418F-9B00-B8542A1967F6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B739807-DEDC-4EB3-8270-1F88A5378FE9}">
      <dgm:prSet phldrT="[Text]" custT="1"/>
      <dgm:spPr/>
      <dgm:t>
        <a:bodyPr/>
        <a:lstStyle/>
        <a:p>
          <a:r>
            <a:rPr lang="hr-HR" sz="2000"/>
            <a:t>Klijent doživljava emocije koje su pretjeranog intenziteta ili neadekvatne</a:t>
          </a:r>
          <a:endParaRPr lang="hr-HR" sz="2000" dirty="0"/>
        </a:p>
      </dgm:t>
    </dgm:pt>
    <dgm:pt modelId="{CA45BCBE-6682-43A6-8138-24A69B42C12D}" type="parTrans" cxnId="{F16026FC-6585-4D9B-8EDE-A1A29115A585}">
      <dgm:prSet/>
      <dgm:spPr/>
      <dgm:t>
        <a:bodyPr/>
        <a:lstStyle/>
        <a:p>
          <a:endParaRPr lang="hr-HR"/>
        </a:p>
      </dgm:t>
    </dgm:pt>
    <dgm:pt modelId="{3FB50CF9-B52B-4E27-90C3-7FEB515853EA}" type="sibTrans" cxnId="{F16026FC-6585-4D9B-8EDE-A1A29115A585}">
      <dgm:prSet/>
      <dgm:spPr/>
      <dgm:t>
        <a:bodyPr/>
        <a:lstStyle/>
        <a:p>
          <a:endParaRPr lang="hr-HR"/>
        </a:p>
      </dgm:t>
    </dgm:pt>
    <dgm:pt modelId="{CB857B5C-CE77-441F-A911-CCD210315C06}">
      <dgm:prSet phldrT="[Text]" custT="1"/>
      <dgm:spPr/>
      <dgm:t>
        <a:bodyPr/>
        <a:lstStyle/>
        <a:p>
          <a:r>
            <a:rPr lang="hr-HR" sz="1800"/>
            <a:t>Ne ukazivati na neadekvatnost → priznati ih i suosjećati</a:t>
          </a:r>
          <a:endParaRPr lang="hr-HR" sz="1800" dirty="0"/>
        </a:p>
      </dgm:t>
    </dgm:pt>
    <dgm:pt modelId="{08713E2F-BEB2-4DCB-9491-0CC60705AF3F}" type="parTrans" cxnId="{1257CF8E-A09C-4C5B-AD09-9FB8AA9AE09F}">
      <dgm:prSet/>
      <dgm:spPr/>
      <dgm:t>
        <a:bodyPr/>
        <a:lstStyle/>
        <a:p>
          <a:endParaRPr lang="hr-HR"/>
        </a:p>
      </dgm:t>
    </dgm:pt>
    <dgm:pt modelId="{47D5AB93-E768-4BB3-A1EB-2806955018E1}" type="sibTrans" cxnId="{1257CF8E-A09C-4C5B-AD09-9FB8AA9AE09F}">
      <dgm:prSet/>
      <dgm:spPr/>
      <dgm:t>
        <a:bodyPr/>
        <a:lstStyle/>
        <a:p>
          <a:endParaRPr lang="hr-HR"/>
        </a:p>
      </dgm:t>
    </dgm:pt>
    <dgm:pt modelId="{F4CA9957-8A27-4A63-A7DF-DF8C0073938A}">
      <dgm:prSet phldrT="[Text]" custT="1"/>
      <dgm:spPr/>
      <dgm:t>
        <a:bodyPr/>
        <a:lstStyle/>
        <a:p>
          <a:r>
            <a:rPr lang="hr-HR" sz="1800"/>
            <a:t>Ne pobijati emocije → vrednovati disfunkcionalne misli i vjerovanja</a:t>
          </a:r>
          <a:endParaRPr lang="hr-HR" sz="1800" dirty="0"/>
        </a:p>
      </dgm:t>
    </dgm:pt>
    <dgm:pt modelId="{B67CD0C0-7FCF-4A41-B68A-2F2E66654AC2}" type="parTrans" cxnId="{4612D87E-64DB-480A-9B52-BB7534DAA4C9}">
      <dgm:prSet/>
      <dgm:spPr/>
      <dgm:t>
        <a:bodyPr/>
        <a:lstStyle/>
        <a:p>
          <a:endParaRPr lang="hr-HR"/>
        </a:p>
      </dgm:t>
    </dgm:pt>
    <dgm:pt modelId="{898F53DC-7532-48F4-84F8-D6BE059E6A15}" type="sibTrans" cxnId="{4612D87E-64DB-480A-9B52-BB7534DAA4C9}">
      <dgm:prSet/>
      <dgm:spPr/>
      <dgm:t>
        <a:bodyPr/>
        <a:lstStyle/>
        <a:p>
          <a:endParaRPr lang="hr-HR"/>
        </a:p>
      </dgm:t>
    </dgm:pt>
    <dgm:pt modelId="{5221142D-C02A-44EF-8B52-609A11E5829C}">
      <dgm:prSet phldrT="[Text]" custT="1"/>
      <dgm:spPr/>
      <dgm:t>
        <a:bodyPr/>
        <a:lstStyle/>
        <a:p>
          <a:r>
            <a:rPr lang="hr-HR" sz="1800"/>
            <a:t>Usmjeriti se na situacije kada je došlo do uznemirenosti zbog pogrešne interpretacije situacije</a:t>
          </a:r>
          <a:endParaRPr lang="hr-HR" sz="1800" dirty="0"/>
        </a:p>
      </dgm:t>
    </dgm:pt>
    <dgm:pt modelId="{23AFD618-514C-4F5D-9330-927518163B6B}" type="parTrans" cxnId="{2FD41011-D6A4-4F35-8D16-C785575C3183}">
      <dgm:prSet/>
      <dgm:spPr/>
      <dgm:t>
        <a:bodyPr/>
        <a:lstStyle/>
        <a:p>
          <a:endParaRPr lang="hr-HR"/>
        </a:p>
      </dgm:t>
    </dgm:pt>
    <dgm:pt modelId="{59EC8515-DDAE-49B5-BF80-7AE88B26E7DF}" type="sibTrans" cxnId="{2FD41011-D6A4-4F35-8D16-C785575C3183}">
      <dgm:prSet/>
      <dgm:spPr/>
      <dgm:t>
        <a:bodyPr/>
        <a:lstStyle/>
        <a:p>
          <a:endParaRPr lang="hr-HR"/>
        </a:p>
      </dgm:t>
    </dgm:pt>
    <dgm:pt modelId="{3C8BB31B-9181-46A6-AECC-60D546231F4F}" type="pres">
      <dgm:prSet presAssocID="{3DDD696D-2E88-418F-9B00-B8542A1967F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330757-2ABA-4043-A6DF-E1801140CBBA}" type="pres">
      <dgm:prSet presAssocID="{4B739807-DEDC-4EB3-8270-1F88A5378FE9}" presName="parentLin" presStyleCnt="0"/>
      <dgm:spPr/>
    </dgm:pt>
    <dgm:pt modelId="{D19A507F-F52F-4AF4-B865-623C7F736CD3}" type="pres">
      <dgm:prSet presAssocID="{4B739807-DEDC-4EB3-8270-1F88A5378FE9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45746B81-1B69-4C60-9B99-DB6B8846132C}" type="pres">
      <dgm:prSet presAssocID="{4B739807-DEDC-4EB3-8270-1F88A5378FE9}" presName="parentText" presStyleLbl="node1" presStyleIdx="0" presStyleCnt="1" custScaleX="114966" custScaleY="39682" custLinFactNeighborX="-11539" custLinFactNeighborY="-2970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8C4D3D-21DF-4A39-B431-A19DD7C839C9}" type="pres">
      <dgm:prSet presAssocID="{4B739807-DEDC-4EB3-8270-1F88A5378FE9}" presName="negativeSpace" presStyleCnt="0"/>
      <dgm:spPr/>
    </dgm:pt>
    <dgm:pt modelId="{24672921-FC31-496B-A0AA-FF3E1B49DBCD}" type="pres">
      <dgm:prSet presAssocID="{4B739807-DEDC-4EB3-8270-1F88A5378FE9}" presName="childText" presStyleLbl="conFgAcc1" presStyleIdx="0" presStyleCnt="1" custScaleY="654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D41011-D6A4-4F35-8D16-C785575C3183}" srcId="{4B739807-DEDC-4EB3-8270-1F88A5378FE9}" destId="{5221142D-C02A-44EF-8B52-609A11E5829C}" srcOrd="2" destOrd="0" parTransId="{23AFD618-514C-4F5D-9330-927518163B6B}" sibTransId="{59EC8515-DDAE-49B5-BF80-7AE88B26E7DF}"/>
    <dgm:cxn modelId="{F16026FC-6585-4D9B-8EDE-A1A29115A585}" srcId="{3DDD696D-2E88-418F-9B00-B8542A1967F6}" destId="{4B739807-DEDC-4EB3-8270-1F88A5378FE9}" srcOrd="0" destOrd="0" parTransId="{CA45BCBE-6682-43A6-8138-24A69B42C12D}" sibTransId="{3FB50CF9-B52B-4E27-90C3-7FEB515853EA}"/>
    <dgm:cxn modelId="{9185EE0E-5DE2-489B-BA7B-CBAB40832FFC}" type="presOf" srcId="{4B739807-DEDC-4EB3-8270-1F88A5378FE9}" destId="{45746B81-1B69-4C60-9B99-DB6B8846132C}" srcOrd="1" destOrd="0" presId="urn:microsoft.com/office/officeart/2005/8/layout/list1"/>
    <dgm:cxn modelId="{B0586D91-8C75-4456-B3CF-F0934BF0ACD3}" type="presOf" srcId="{F4CA9957-8A27-4A63-A7DF-DF8C0073938A}" destId="{24672921-FC31-496B-A0AA-FF3E1B49DBCD}" srcOrd="0" destOrd="1" presId="urn:microsoft.com/office/officeart/2005/8/layout/list1"/>
    <dgm:cxn modelId="{1257CF8E-A09C-4C5B-AD09-9FB8AA9AE09F}" srcId="{4B739807-DEDC-4EB3-8270-1F88A5378FE9}" destId="{CB857B5C-CE77-441F-A911-CCD210315C06}" srcOrd="0" destOrd="0" parTransId="{08713E2F-BEB2-4DCB-9491-0CC60705AF3F}" sibTransId="{47D5AB93-E768-4BB3-A1EB-2806955018E1}"/>
    <dgm:cxn modelId="{63725C95-CB51-4297-9F62-D6D950CD860C}" type="presOf" srcId="{3DDD696D-2E88-418F-9B00-B8542A1967F6}" destId="{3C8BB31B-9181-46A6-AECC-60D546231F4F}" srcOrd="0" destOrd="0" presId="urn:microsoft.com/office/officeart/2005/8/layout/list1"/>
    <dgm:cxn modelId="{3E508129-9D09-4003-BD1E-D71777592651}" type="presOf" srcId="{CB857B5C-CE77-441F-A911-CCD210315C06}" destId="{24672921-FC31-496B-A0AA-FF3E1B49DBCD}" srcOrd="0" destOrd="0" presId="urn:microsoft.com/office/officeart/2005/8/layout/list1"/>
    <dgm:cxn modelId="{4612D87E-64DB-480A-9B52-BB7534DAA4C9}" srcId="{4B739807-DEDC-4EB3-8270-1F88A5378FE9}" destId="{F4CA9957-8A27-4A63-A7DF-DF8C0073938A}" srcOrd="1" destOrd="0" parTransId="{B67CD0C0-7FCF-4A41-B68A-2F2E66654AC2}" sibTransId="{898F53DC-7532-48F4-84F8-D6BE059E6A15}"/>
    <dgm:cxn modelId="{7BE65D8C-0F32-4399-9B78-7B8F846ED898}" type="presOf" srcId="{5221142D-C02A-44EF-8B52-609A11E5829C}" destId="{24672921-FC31-496B-A0AA-FF3E1B49DBCD}" srcOrd="0" destOrd="2" presId="urn:microsoft.com/office/officeart/2005/8/layout/list1"/>
    <dgm:cxn modelId="{5B2D3D72-067E-4648-A3E4-072C3BBA564A}" type="presOf" srcId="{4B739807-DEDC-4EB3-8270-1F88A5378FE9}" destId="{D19A507F-F52F-4AF4-B865-623C7F736CD3}" srcOrd="0" destOrd="0" presId="urn:microsoft.com/office/officeart/2005/8/layout/list1"/>
    <dgm:cxn modelId="{A3352563-73CC-4D08-935C-EEEBE29F7611}" type="presParOf" srcId="{3C8BB31B-9181-46A6-AECC-60D546231F4F}" destId="{74330757-2ABA-4043-A6DF-E1801140CBBA}" srcOrd="0" destOrd="0" presId="urn:microsoft.com/office/officeart/2005/8/layout/list1"/>
    <dgm:cxn modelId="{8E7337D7-914F-4D66-854F-CD51112C6B87}" type="presParOf" srcId="{74330757-2ABA-4043-A6DF-E1801140CBBA}" destId="{D19A507F-F52F-4AF4-B865-623C7F736CD3}" srcOrd="0" destOrd="0" presId="urn:microsoft.com/office/officeart/2005/8/layout/list1"/>
    <dgm:cxn modelId="{6FFE3F2B-3FCB-4956-BE39-ABD9979F2D6A}" type="presParOf" srcId="{74330757-2ABA-4043-A6DF-E1801140CBBA}" destId="{45746B81-1B69-4C60-9B99-DB6B8846132C}" srcOrd="1" destOrd="0" presId="urn:microsoft.com/office/officeart/2005/8/layout/list1"/>
    <dgm:cxn modelId="{7D4D31E8-5ACA-48AD-A4B0-E6852FA5C896}" type="presParOf" srcId="{3C8BB31B-9181-46A6-AECC-60D546231F4F}" destId="{638C4D3D-21DF-4A39-B431-A19DD7C839C9}" srcOrd="1" destOrd="0" presId="urn:microsoft.com/office/officeart/2005/8/layout/list1"/>
    <dgm:cxn modelId="{C2789123-5E06-48DE-ACBF-74957E0C1FBB}" type="presParOf" srcId="{3C8BB31B-9181-46A6-AECC-60D546231F4F}" destId="{24672921-FC31-496B-A0AA-FF3E1B49DBC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5C42FB-BD88-498E-84B9-EF99B29AE686}" type="doc">
      <dgm:prSet loTypeId="urn:microsoft.com/office/officeart/2005/8/layout/vProcess5" loCatId="process" qsTypeId="urn:microsoft.com/office/officeart/2005/8/quickstyle/3d4" qsCatId="3D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7F1F1499-F0BE-40BF-A0B0-98D0D9BF5CE9}">
      <dgm:prSet custT="1"/>
      <dgm:spPr/>
      <dgm:t>
        <a:bodyPr/>
        <a:lstStyle/>
        <a:p>
          <a:r>
            <a:rPr lang="hr-HR" sz="2000" dirty="0">
              <a:solidFill>
                <a:schemeClr val="tx1">
                  <a:lumMod val="75000"/>
                  <a:lumOff val="25000"/>
                </a:schemeClr>
              </a:solidFill>
            </a:rPr>
            <a:t>Klijent ne može prepoznati o kojim situacijama bi trebao razgovarati</a:t>
          </a:r>
        </a:p>
      </dgm:t>
    </dgm:pt>
    <dgm:pt modelId="{F5B9930F-151E-40EC-92FD-DEAE5D736EF4}" type="parTrans" cxnId="{32D962B8-D181-48DA-B73F-92478D7171ED}">
      <dgm:prSet/>
      <dgm:spPr/>
      <dgm:t>
        <a:bodyPr/>
        <a:lstStyle/>
        <a:p>
          <a:endParaRPr lang="hr-HR"/>
        </a:p>
      </dgm:t>
    </dgm:pt>
    <dgm:pt modelId="{1DD849CA-F4E5-43E5-8030-EC3F9EB11D6C}" type="sibTrans" cxnId="{32D962B8-D181-48DA-B73F-92478D7171ED}">
      <dgm:prSet/>
      <dgm:spPr/>
      <dgm:t>
        <a:bodyPr/>
        <a:lstStyle/>
        <a:p>
          <a:endParaRPr lang="hr-HR"/>
        </a:p>
      </dgm:t>
    </dgm:pt>
    <dgm:pt modelId="{F7CEB014-E55F-49F8-B7B5-34A86426E15C}">
      <dgm:prSet custT="1"/>
      <dgm:spPr/>
      <dgm:t>
        <a:bodyPr/>
        <a:lstStyle/>
        <a:p>
          <a:r>
            <a:rPr lang="hr-HR" sz="2000">
              <a:solidFill>
                <a:schemeClr val="tx1">
                  <a:lumMod val="75000"/>
                  <a:lumOff val="25000"/>
                </a:schemeClr>
              </a:solidFill>
            </a:rPr>
            <a:t>Terapeut traži procjenu stupnja uznemirenosti </a:t>
          </a:r>
          <a:endParaRPr lang="hr-HR" sz="20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5963F277-1C8C-46BA-A56C-2E06A29E5101}" type="parTrans" cxnId="{350A8A95-1402-4DC7-88AF-99D48EFE2AAF}">
      <dgm:prSet/>
      <dgm:spPr/>
      <dgm:t>
        <a:bodyPr/>
        <a:lstStyle/>
        <a:p>
          <a:endParaRPr lang="hr-HR"/>
        </a:p>
      </dgm:t>
    </dgm:pt>
    <dgm:pt modelId="{926B8DC0-8DE0-4BF5-9879-C0162A35A161}" type="sibTrans" cxnId="{350A8A95-1402-4DC7-88AF-99D48EFE2AAF}">
      <dgm:prSet/>
      <dgm:spPr/>
      <dgm:t>
        <a:bodyPr/>
        <a:lstStyle/>
        <a:p>
          <a:endParaRPr lang="hr-HR"/>
        </a:p>
      </dgm:t>
    </dgm:pt>
    <dgm:pt modelId="{FAFE842E-A678-4818-9746-E81A090F4C1C}">
      <dgm:prSet custT="1"/>
      <dgm:spPr/>
      <dgm:t>
        <a:bodyPr/>
        <a:lstStyle/>
        <a:p>
          <a:r>
            <a:rPr lang="hr-HR" sz="2000">
              <a:solidFill>
                <a:schemeClr val="tx1">
                  <a:lumMod val="75000"/>
                  <a:lumOff val="25000"/>
                </a:schemeClr>
              </a:solidFill>
            </a:rPr>
            <a:t>Klijent izvještava o niskoj razini uznemirenosti</a:t>
          </a:r>
          <a:endParaRPr lang="hr-HR" sz="20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DAE545E-6E93-457E-8815-85C70D0AC379}" type="parTrans" cxnId="{A27757F6-7A08-4809-926D-EA8D9D0C0E3F}">
      <dgm:prSet/>
      <dgm:spPr/>
      <dgm:t>
        <a:bodyPr/>
        <a:lstStyle/>
        <a:p>
          <a:endParaRPr lang="hr-HR"/>
        </a:p>
      </dgm:t>
    </dgm:pt>
    <dgm:pt modelId="{48F55609-9771-4774-B337-928D194EE30B}" type="sibTrans" cxnId="{A27757F6-7A08-4809-926D-EA8D9D0C0E3F}">
      <dgm:prSet/>
      <dgm:spPr/>
      <dgm:t>
        <a:bodyPr/>
        <a:lstStyle/>
        <a:p>
          <a:endParaRPr lang="hr-HR"/>
        </a:p>
      </dgm:t>
    </dgm:pt>
    <dgm:pt modelId="{A6BEBB99-B4D7-43D9-9C86-63F64D912418}">
      <dgm:prSet custT="1"/>
      <dgm:spPr/>
      <dgm:t>
        <a:bodyPr/>
        <a:lstStyle/>
        <a:p>
          <a:r>
            <a:rPr lang="hr-HR" sz="2000">
              <a:solidFill>
                <a:schemeClr val="tx1">
                  <a:lumMod val="75000"/>
                  <a:lumOff val="25000"/>
                </a:schemeClr>
              </a:solidFill>
            </a:rPr>
            <a:t>Terapuet se ne usmjerava na tu situaciju</a:t>
          </a:r>
          <a:endParaRPr lang="hr-HR" sz="20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0E35BE97-3D29-4761-9788-BBE96FDA9580}" type="parTrans" cxnId="{30DA21BC-293C-4D48-8655-0070C4421327}">
      <dgm:prSet/>
      <dgm:spPr/>
      <dgm:t>
        <a:bodyPr/>
        <a:lstStyle/>
        <a:p>
          <a:endParaRPr lang="hr-HR"/>
        </a:p>
      </dgm:t>
    </dgm:pt>
    <dgm:pt modelId="{F1C60F97-42FB-4A94-A600-0F183F3E5ECC}" type="sibTrans" cxnId="{30DA21BC-293C-4D48-8655-0070C4421327}">
      <dgm:prSet/>
      <dgm:spPr/>
      <dgm:t>
        <a:bodyPr/>
        <a:lstStyle/>
        <a:p>
          <a:endParaRPr lang="hr-HR"/>
        </a:p>
      </dgm:t>
    </dgm:pt>
    <dgm:pt modelId="{F0446586-D66C-4596-96E1-D626F79495BD}" type="pres">
      <dgm:prSet presAssocID="{4C5C42FB-BD88-498E-84B9-EF99B29AE68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B1075A-645C-46D3-BCD6-87EB1437B96A}" type="pres">
      <dgm:prSet presAssocID="{4C5C42FB-BD88-498E-84B9-EF99B29AE686}" presName="dummyMaxCanvas" presStyleCnt="0">
        <dgm:presLayoutVars/>
      </dgm:prSet>
      <dgm:spPr/>
    </dgm:pt>
    <dgm:pt modelId="{18B4DD06-2887-4E04-8C8E-9813C5C529D2}" type="pres">
      <dgm:prSet presAssocID="{4C5C42FB-BD88-498E-84B9-EF99B29AE68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667C60-5D4B-4A31-BEDE-98A3A38D8DDA}" type="pres">
      <dgm:prSet presAssocID="{4C5C42FB-BD88-498E-84B9-EF99B29AE68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AD2AA4-6587-45DD-BA81-4282CD8CFCFE}" type="pres">
      <dgm:prSet presAssocID="{4C5C42FB-BD88-498E-84B9-EF99B29AE68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1E17E2-73E6-4BF1-9C86-46F4EAF2D746}" type="pres">
      <dgm:prSet presAssocID="{4C5C42FB-BD88-498E-84B9-EF99B29AE68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7F2752-ADA4-46C5-9673-58B9A67DD39D}" type="pres">
      <dgm:prSet presAssocID="{4C5C42FB-BD88-498E-84B9-EF99B29AE68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F46E5D-8C96-46D8-8D95-2447E2FC1A05}" type="pres">
      <dgm:prSet presAssocID="{4C5C42FB-BD88-498E-84B9-EF99B29AE68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20C54B-96C4-42AF-BAF4-19C5315067E5}" type="pres">
      <dgm:prSet presAssocID="{4C5C42FB-BD88-498E-84B9-EF99B29AE68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AA62A4-8663-4F5A-8567-A23F5A02D278}" type="pres">
      <dgm:prSet presAssocID="{4C5C42FB-BD88-498E-84B9-EF99B29AE68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267EA3-EB53-4B19-B0CC-F2E6F40D8973}" type="pres">
      <dgm:prSet presAssocID="{4C5C42FB-BD88-498E-84B9-EF99B29AE68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310C31-4365-47D6-B76A-9D6A19C2184F}" type="pres">
      <dgm:prSet presAssocID="{4C5C42FB-BD88-498E-84B9-EF99B29AE68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02BC91-132A-403B-AB41-D09A3A6E00D6}" type="pres">
      <dgm:prSet presAssocID="{4C5C42FB-BD88-498E-84B9-EF99B29AE68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1E25AD-314D-41A9-9AC9-AF30B529ED72}" type="presOf" srcId="{A6BEBB99-B4D7-43D9-9C86-63F64D912418}" destId="{8A1E17E2-73E6-4BF1-9C86-46F4EAF2D746}" srcOrd="0" destOrd="0" presId="urn:microsoft.com/office/officeart/2005/8/layout/vProcess5"/>
    <dgm:cxn modelId="{33D8B0C8-D9DA-498F-99C0-9D7F990F2572}" type="presOf" srcId="{7F1F1499-F0BE-40BF-A0B0-98D0D9BF5CE9}" destId="{3DAA62A4-8663-4F5A-8567-A23F5A02D278}" srcOrd="1" destOrd="0" presId="urn:microsoft.com/office/officeart/2005/8/layout/vProcess5"/>
    <dgm:cxn modelId="{01FE12EB-02D1-496F-A81F-6BEBC93A1628}" type="presOf" srcId="{FAFE842E-A678-4818-9746-E81A090F4C1C}" destId="{B8310C31-4365-47D6-B76A-9D6A19C2184F}" srcOrd="1" destOrd="0" presId="urn:microsoft.com/office/officeart/2005/8/layout/vProcess5"/>
    <dgm:cxn modelId="{724FB464-62E6-455E-9795-6CB7F614D55E}" type="presOf" srcId="{926B8DC0-8DE0-4BF5-9879-C0162A35A161}" destId="{8EF46E5D-8C96-46D8-8D95-2447E2FC1A05}" srcOrd="0" destOrd="0" presId="urn:microsoft.com/office/officeart/2005/8/layout/vProcess5"/>
    <dgm:cxn modelId="{350A8A95-1402-4DC7-88AF-99D48EFE2AAF}" srcId="{4C5C42FB-BD88-498E-84B9-EF99B29AE686}" destId="{F7CEB014-E55F-49F8-B7B5-34A86426E15C}" srcOrd="1" destOrd="0" parTransId="{5963F277-1C8C-46BA-A56C-2E06A29E5101}" sibTransId="{926B8DC0-8DE0-4BF5-9879-C0162A35A161}"/>
    <dgm:cxn modelId="{61D14224-8A98-45A4-87CA-F3B9AE546EEF}" type="presOf" srcId="{7F1F1499-F0BE-40BF-A0B0-98D0D9BF5CE9}" destId="{18B4DD06-2887-4E04-8C8E-9813C5C529D2}" srcOrd="0" destOrd="0" presId="urn:microsoft.com/office/officeart/2005/8/layout/vProcess5"/>
    <dgm:cxn modelId="{30DA21BC-293C-4D48-8655-0070C4421327}" srcId="{4C5C42FB-BD88-498E-84B9-EF99B29AE686}" destId="{A6BEBB99-B4D7-43D9-9C86-63F64D912418}" srcOrd="3" destOrd="0" parTransId="{0E35BE97-3D29-4761-9788-BBE96FDA9580}" sibTransId="{F1C60F97-42FB-4A94-A600-0F183F3E5ECC}"/>
    <dgm:cxn modelId="{635A5432-0A3A-4D16-9439-876B3E9CC639}" type="presOf" srcId="{F7CEB014-E55F-49F8-B7B5-34A86426E15C}" destId="{30667C60-5D4B-4A31-BEDE-98A3A38D8DDA}" srcOrd="0" destOrd="0" presId="urn:microsoft.com/office/officeart/2005/8/layout/vProcess5"/>
    <dgm:cxn modelId="{624F8DA6-5325-4DEF-B8B8-A30782470699}" type="presOf" srcId="{1DD849CA-F4E5-43E5-8030-EC3F9EB11D6C}" destId="{FE7F2752-ADA4-46C5-9673-58B9A67DD39D}" srcOrd="0" destOrd="0" presId="urn:microsoft.com/office/officeart/2005/8/layout/vProcess5"/>
    <dgm:cxn modelId="{32D962B8-D181-48DA-B73F-92478D7171ED}" srcId="{4C5C42FB-BD88-498E-84B9-EF99B29AE686}" destId="{7F1F1499-F0BE-40BF-A0B0-98D0D9BF5CE9}" srcOrd="0" destOrd="0" parTransId="{F5B9930F-151E-40EC-92FD-DEAE5D736EF4}" sibTransId="{1DD849CA-F4E5-43E5-8030-EC3F9EB11D6C}"/>
    <dgm:cxn modelId="{A27757F6-7A08-4809-926D-EA8D9D0C0E3F}" srcId="{4C5C42FB-BD88-498E-84B9-EF99B29AE686}" destId="{FAFE842E-A678-4818-9746-E81A090F4C1C}" srcOrd="2" destOrd="0" parTransId="{CDAE545E-6E93-457E-8815-85C70D0AC379}" sibTransId="{48F55609-9771-4774-B337-928D194EE30B}"/>
    <dgm:cxn modelId="{36304797-27D8-41BD-88DC-5FBBA5FADA91}" type="presOf" srcId="{48F55609-9771-4774-B337-928D194EE30B}" destId="{B720C54B-96C4-42AF-BAF4-19C5315067E5}" srcOrd="0" destOrd="0" presId="urn:microsoft.com/office/officeart/2005/8/layout/vProcess5"/>
    <dgm:cxn modelId="{B680B730-8B3C-44B5-9469-ED18D149E3EC}" type="presOf" srcId="{4C5C42FB-BD88-498E-84B9-EF99B29AE686}" destId="{F0446586-D66C-4596-96E1-D626F79495BD}" srcOrd="0" destOrd="0" presId="urn:microsoft.com/office/officeart/2005/8/layout/vProcess5"/>
    <dgm:cxn modelId="{D681D772-83DD-44E3-8CD9-C4BD085DBC6B}" type="presOf" srcId="{F7CEB014-E55F-49F8-B7B5-34A86426E15C}" destId="{CE267EA3-EB53-4B19-B0CC-F2E6F40D8973}" srcOrd="1" destOrd="0" presId="urn:microsoft.com/office/officeart/2005/8/layout/vProcess5"/>
    <dgm:cxn modelId="{522DE6F4-DD4E-4168-AE7C-00D4B8F53AD4}" type="presOf" srcId="{A6BEBB99-B4D7-43D9-9C86-63F64D912418}" destId="{B602BC91-132A-403B-AB41-D09A3A6E00D6}" srcOrd="1" destOrd="0" presId="urn:microsoft.com/office/officeart/2005/8/layout/vProcess5"/>
    <dgm:cxn modelId="{8D7EB2A1-E4F0-4697-9B54-FEE3311E4781}" type="presOf" srcId="{FAFE842E-A678-4818-9746-E81A090F4C1C}" destId="{CEAD2AA4-6587-45DD-BA81-4282CD8CFCFE}" srcOrd="0" destOrd="0" presId="urn:microsoft.com/office/officeart/2005/8/layout/vProcess5"/>
    <dgm:cxn modelId="{8C26345B-1650-4369-B59C-8FC8541ED200}" type="presParOf" srcId="{F0446586-D66C-4596-96E1-D626F79495BD}" destId="{FDB1075A-645C-46D3-BCD6-87EB1437B96A}" srcOrd="0" destOrd="0" presId="urn:microsoft.com/office/officeart/2005/8/layout/vProcess5"/>
    <dgm:cxn modelId="{355CC3B3-C416-4BAE-9C9F-93A951C00B6E}" type="presParOf" srcId="{F0446586-D66C-4596-96E1-D626F79495BD}" destId="{18B4DD06-2887-4E04-8C8E-9813C5C529D2}" srcOrd="1" destOrd="0" presId="urn:microsoft.com/office/officeart/2005/8/layout/vProcess5"/>
    <dgm:cxn modelId="{848C7E19-4D9E-4BC4-82FA-5A3E2ED96EF9}" type="presParOf" srcId="{F0446586-D66C-4596-96E1-D626F79495BD}" destId="{30667C60-5D4B-4A31-BEDE-98A3A38D8DDA}" srcOrd="2" destOrd="0" presId="urn:microsoft.com/office/officeart/2005/8/layout/vProcess5"/>
    <dgm:cxn modelId="{BABDB5DA-A7E9-47C5-8673-159F3F8ADD0F}" type="presParOf" srcId="{F0446586-D66C-4596-96E1-D626F79495BD}" destId="{CEAD2AA4-6587-45DD-BA81-4282CD8CFCFE}" srcOrd="3" destOrd="0" presId="urn:microsoft.com/office/officeart/2005/8/layout/vProcess5"/>
    <dgm:cxn modelId="{CA2AED1F-A687-4FAE-B2A6-5857D818EAFD}" type="presParOf" srcId="{F0446586-D66C-4596-96E1-D626F79495BD}" destId="{8A1E17E2-73E6-4BF1-9C86-46F4EAF2D746}" srcOrd="4" destOrd="0" presId="urn:microsoft.com/office/officeart/2005/8/layout/vProcess5"/>
    <dgm:cxn modelId="{2B868C00-9B5C-40DB-B47B-0133F881E209}" type="presParOf" srcId="{F0446586-D66C-4596-96E1-D626F79495BD}" destId="{FE7F2752-ADA4-46C5-9673-58B9A67DD39D}" srcOrd="5" destOrd="0" presId="urn:microsoft.com/office/officeart/2005/8/layout/vProcess5"/>
    <dgm:cxn modelId="{8D4EA48C-31DF-45AA-A58B-E27000427AAB}" type="presParOf" srcId="{F0446586-D66C-4596-96E1-D626F79495BD}" destId="{8EF46E5D-8C96-46D8-8D95-2447E2FC1A05}" srcOrd="6" destOrd="0" presId="urn:microsoft.com/office/officeart/2005/8/layout/vProcess5"/>
    <dgm:cxn modelId="{F302F8DE-E577-4BB2-A3C9-F733E4EFC4FD}" type="presParOf" srcId="{F0446586-D66C-4596-96E1-D626F79495BD}" destId="{B720C54B-96C4-42AF-BAF4-19C5315067E5}" srcOrd="7" destOrd="0" presId="urn:microsoft.com/office/officeart/2005/8/layout/vProcess5"/>
    <dgm:cxn modelId="{FE74E110-3A2A-4383-88BB-4C8D0D401A11}" type="presParOf" srcId="{F0446586-D66C-4596-96E1-D626F79495BD}" destId="{3DAA62A4-8663-4F5A-8567-A23F5A02D278}" srcOrd="8" destOrd="0" presId="urn:microsoft.com/office/officeart/2005/8/layout/vProcess5"/>
    <dgm:cxn modelId="{3EAE9945-B034-4BD3-A655-484B11F1557A}" type="presParOf" srcId="{F0446586-D66C-4596-96E1-D626F79495BD}" destId="{CE267EA3-EB53-4B19-B0CC-F2E6F40D8973}" srcOrd="9" destOrd="0" presId="urn:microsoft.com/office/officeart/2005/8/layout/vProcess5"/>
    <dgm:cxn modelId="{D7060CDB-C9ED-48D1-A35E-6FB573E86B03}" type="presParOf" srcId="{F0446586-D66C-4596-96E1-D626F79495BD}" destId="{B8310C31-4365-47D6-B76A-9D6A19C2184F}" srcOrd="10" destOrd="0" presId="urn:microsoft.com/office/officeart/2005/8/layout/vProcess5"/>
    <dgm:cxn modelId="{0633E65C-3734-4589-9BCF-6C298363EB45}" type="presParOf" srcId="{F0446586-D66C-4596-96E1-D626F79495BD}" destId="{B602BC91-132A-403B-AB41-D09A3A6E00D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672921-FC31-496B-A0AA-FF3E1B49DBCD}">
      <dsp:nvSpPr>
        <dsp:cNvPr id="0" name=""/>
        <dsp:cNvSpPr/>
      </dsp:nvSpPr>
      <dsp:spPr>
        <a:xfrm>
          <a:off x="0" y="530938"/>
          <a:ext cx="10224373" cy="16813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3525" tIns="458216" rIns="79352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/>
            <a:t>Ne ukazivati na neadekvatnost → priznati ih i suosjećati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/>
            <a:t>Ne pobijati emocije → vrednovati disfunkcionalne misli i vjerovanja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/>
            <a:t>Usmjeriti se na situacije kada je došlo do uznemirenosti zbog pogrešne interpretacije situacije</a:t>
          </a:r>
          <a:endParaRPr lang="hr-HR" sz="1800" kern="1200" dirty="0"/>
        </a:p>
      </dsp:txBody>
      <dsp:txXfrm>
        <a:off x="0" y="530938"/>
        <a:ext cx="10224373" cy="1681324"/>
      </dsp:txXfrm>
    </dsp:sp>
    <dsp:sp modelId="{45746B81-1B69-4C60-9B99-DB6B8846132C}">
      <dsp:nvSpPr>
        <dsp:cNvPr id="0" name=""/>
        <dsp:cNvSpPr/>
      </dsp:nvSpPr>
      <dsp:spPr>
        <a:xfrm>
          <a:off x="452229" y="164682"/>
          <a:ext cx="8228186" cy="7497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520" tIns="0" rIns="27052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/>
            <a:t>Klijent doživljava emocije koje su pretjeranog intenziteta ili neadekvatne</a:t>
          </a:r>
          <a:endParaRPr lang="hr-HR" sz="2000" kern="1200" dirty="0"/>
        </a:p>
      </dsp:txBody>
      <dsp:txXfrm>
        <a:off x="488827" y="201280"/>
        <a:ext cx="8154990" cy="6765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B4DD06-2887-4E04-8C8E-9813C5C529D2}">
      <dsp:nvSpPr>
        <dsp:cNvPr id="0" name=""/>
        <dsp:cNvSpPr/>
      </dsp:nvSpPr>
      <dsp:spPr>
        <a:xfrm>
          <a:off x="0" y="0"/>
          <a:ext cx="7898296" cy="955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solidFill>
                <a:schemeClr val="tx1">
                  <a:lumMod val="75000"/>
                  <a:lumOff val="25000"/>
                </a:schemeClr>
              </a:solidFill>
            </a:rPr>
            <a:t>Klijent ne može prepoznati o kojim situacijama bi trebao razgovarati</a:t>
          </a:r>
        </a:p>
      </dsp:txBody>
      <dsp:txXfrm>
        <a:off x="27971" y="27971"/>
        <a:ext cx="6787071" cy="899065"/>
      </dsp:txXfrm>
    </dsp:sp>
    <dsp:sp modelId="{30667C60-5D4B-4A31-BEDE-98A3A38D8DDA}">
      <dsp:nvSpPr>
        <dsp:cNvPr id="0" name=""/>
        <dsp:cNvSpPr/>
      </dsp:nvSpPr>
      <dsp:spPr>
        <a:xfrm>
          <a:off x="661482" y="1128644"/>
          <a:ext cx="7898296" cy="955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chemeClr val="tx1">
                  <a:lumMod val="75000"/>
                  <a:lumOff val="25000"/>
                </a:schemeClr>
              </a:solidFill>
            </a:rPr>
            <a:t>Terapeut traži procjenu stupnja uznemirenosti </a:t>
          </a:r>
          <a:endParaRPr lang="hr-HR" sz="20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689453" y="1156615"/>
        <a:ext cx="6560117" cy="899065"/>
      </dsp:txXfrm>
    </dsp:sp>
    <dsp:sp modelId="{CEAD2AA4-6587-45DD-BA81-4282CD8CFCFE}">
      <dsp:nvSpPr>
        <dsp:cNvPr id="0" name=""/>
        <dsp:cNvSpPr/>
      </dsp:nvSpPr>
      <dsp:spPr>
        <a:xfrm>
          <a:off x="1313091" y="2257289"/>
          <a:ext cx="7898296" cy="955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chemeClr val="tx1">
                  <a:lumMod val="75000"/>
                  <a:lumOff val="25000"/>
                </a:schemeClr>
              </a:solidFill>
            </a:rPr>
            <a:t>Klijent izvještava o niskoj razini uznemirenosti</a:t>
          </a:r>
          <a:endParaRPr lang="hr-HR" sz="20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1341062" y="2285260"/>
        <a:ext cx="6569990" cy="899065"/>
      </dsp:txXfrm>
    </dsp:sp>
    <dsp:sp modelId="{8A1E17E2-73E6-4BF1-9C86-46F4EAF2D746}">
      <dsp:nvSpPr>
        <dsp:cNvPr id="0" name=""/>
        <dsp:cNvSpPr/>
      </dsp:nvSpPr>
      <dsp:spPr>
        <a:xfrm>
          <a:off x="1974574" y="3385934"/>
          <a:ext cx="7898296" cy="955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>
              <a:solidFill>
                <a:schemeClr val="tx1">
                  <a:lumMod val="75000"/>
                  <a:lumOff val="25000"/>
                </a:schemeClr>
              </a:solidFill>
            </a:rPr>
            <a:t>Terapuet se ne usmjerava na tu situaciju</a:t>
          </a:r>
          <a:endParaRPr lang="hr-HR" sz="20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002545" y="3413905"/>
        <a:ext cx="6560117" cy="899065"/>
      </dsp:txXfrm>
    </dsp:sp>
    <dsp:sp modelId="{FE7F2752-ADA4-46C5-9673-58B9A67DD39D}">
      <dsp:nvSpPr>
        <dsp:cNvPr id="0" name=""/>
        <dsp:cNvSpPr/>
      </dsp:nvSpPr>
      <dsp:spPr>
        <a:xfrm>
          <a:off x="7277542" y="731448"/>
          <a:ext cx="620754" cy="62075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800" kern="1200"/>
        </a:p>
      </dsp:txBody>
      <dsp:txXfrm>
        <a:off x="7417212" y="731448"/>
        <a:ext cx="341414" cy="467117"/>
      </dsp:txXfrm>
    </dsp:sp>
    <dsp:sp modelId="{8EF46E5D-8C96-46D8-8D95-2447E2FC1A05}">
      <dsp:nvSpPr>
        <dsp:cNvPr id="0" name=""/>
        <dsp:cNvSpPr/>
      </dsp:nvSpPr>
      <dsp:spPr>
        <a:xfrm>
          <a:off x="7939024" y="1860093"/>
          <a:ext cx="620754" cy="62075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800" kern="1200"/>
        </a:p>
      </dsp:txBody>
      <dsp:txXfrm>
        <a:off x="8078694" y="1860093"/>
        <a:ext cx="341414" cy="467117"/>
      </dsp:txXfrm>
    </dsp:sp>
    <dsp:sp modelId="{B720C54B-96C4-42AF-BAF4-19C5315067E5}">
      <dsp:nvSpPr>
        <dsp:cNvPr id="0" name=""/>
        <dsp:cNvSpPr/>
      </dsp:nvSpPr>
      <dsp:spPr>
        <a:xfrm>
          <a:off x="8590633" y="2988738"/>
          <a:ext cx="620754" cy="62075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800" kern="1200"/>
        </a:p>
      </dsp:txBody>
      <dsp:txXfrm>
        <a:off x="8730303" y="2988738"/>
        <a:ext cx="341414" cy="4671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523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879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402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547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033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9410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8864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1234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59272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542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779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7D49DA6-52D8-4566-918A-6DBC0A6EAA6C}" type="datetimeFigureOut">
              <a:rPr lang="hr-HR" smtClean="0"/>
              <a:t>28.2.2020.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0438301-CC1F-476D-91EE-5FFBFDA40D2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4927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7349F-1DA2-4A69-AC43-C0437B3DE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4969" y="882376"/>
            <a:ext cx="8237990" cy="2766835"/>
          </a:xfrm>
        </p:spPr>
        <p:txBody>
          <a:bodyPr/>
          <a:lstStyle/>
          <a:p>
            <a:r>
              <a:rPr lang="hr-HR" b="0" cap="none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Identificiranje emocija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2FB0D3-1FC0-4753-ABDE-F04A113B79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2070" y="4515586"/>
            <a:ext cx="8767860" cy="1388165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Mirna Stavinoha</a:t>
            </a:r>
          </a:p>
          <a:p>
            <a:r>
              <a:rPr lang="hr-HR" dirty="0">
                <a:solidFill>
                  <a:schemeClr val="tx1"/>
                </a:solidFill>
              </a:rPr>
              <a:t>Praktikum 2, grupa E</a:t>
            </a:r>
          </a:p>
        </p:txBody>
      </p:sp>
    </p:spTree>
    <p:extLst>
      <p:ext uri="{BB962C8B-B14F-4D97-AF65-F5344CB8AC3E}">
        <p14:creationId xmlns:p14="http://schemas.microsoft.com/office/powerpoint/2010/main" val="3117307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FC7E6-5ADE-4462-AD17-16E2A9AEA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cap="none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Hvala na pažnji!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1714B-7088-495D-8158-F4BAC3943F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2639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97A24-12CE-429D-8C55-1D1A26FCA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solidFill>
                  <a:schemeClr val="tx1"/>
                </a:solidFill>
              </a:rPr>
              <a:t>Intenzivne emocije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56D14-C978-4F04-938B-8E91FC9AF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55058"/>
            <a:ext cx="9872871" cy="4340942"/>
          </a:xfrm>
        </p:spPr>
        <p:txBody>
          <a:bodyPr/>
          <a:lstStyle/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Glavni cilj terapije – doživljavanje olakšanja i smanjivanje uznemirenosti kroz mijenjanje disfunkcionalnog mišljenja</a:t>
            </a: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Disfunkcionalne intenzivne negativne emocije – ometaju sposobnost jasnog razmišljanja, rješavanja problema, postizanja zadovoljstva...</a:t>
            </a: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Nastojati povećati klijentove pozitivne emocije</a:t>
            </a:r>
          </a:p>
          <a:p>
            <a:endParaRPr lang="hr-HR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0B3993E-EAE3-4858-AE56-E7AAF5B044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1123996"/>
              </p:ext>
            </p:extLst>
          </p:nvPr>
        </p:nvGraphicFramePr>
        <p:xfrm>
          <a:off x="1176129" y="3925529"/>
          <a:ext cx="10224373" cy="2743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6065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97A24-12CE-429D-8C55-1D1A26FCA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solidFill>
                  <a:schemeClr val="tx1"/>
                </a:solidFill>
              </a:rPr>
              <a:t>Razlikovanje automatskih misli od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56D14-C978-4F04-938B-8E91FC9AF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55058"/>
            <a:ext cx="9872871" cy="4340942"/>
          </a:xfrm>
        </p:spPr>
        <p:txBody>
          <a:bodyPr/>
          <a:lstStyle/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Razvrstavanje sadržaja u kategorije kognitivnog modela: emocionalni, ponašajni i fiziološki</a:t>
            </a:r>
          </a:p>
          <a:p>
            <a:endParaRPr lang="hr-HR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259324-CEB2-420C-B6A4-B80A1ECC5EE0}"/>
              </a:ext>
            </a:extLst>
          </p:cNvPr>
          <p:cNvSpPr/>
          <p:nvPr/>
        </p:nvSpPr>
        <p:spPr>
          <a:xfrm>
            <a:off x="1358218" y="3479438"/>
            <a:ext cx="1798266" cy="110308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89825421-FCAF-4501-8314-411A4C06EE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257743"/>
              </p:ext>
            </p:extLst>
          </p:nvPr>
        </p:nvGraphicFramePr>
        <p:xfrm>
          <a:off x="1249961" y="2916331"/>
          <a:ext cx="9583822" cy="25616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9709">
                  <a:extLst>
                    <a:ext uri="{9D8B030D-6E8A-4147-A177-3AD203B41FA5}">
                      <a16:colId xmlns:a16="http://schemas.microsoft.com/office/drawing/2014/main" val="1566165345"/>
                    </a:ext>
                  </a:extLst>
                </a:gridCol>
                <a:gridCol w="3047556">
                  <a:extLst>
                    <a:ext uri="{9D8B030D-6E8A-4147-A177-3AD203B41FA5}">
                      <a16:colId xmlns:a16="http://schemas.microsoft.com/office/drawing/2014/main" val="3233520297"/>
                    </a:ext>
                  </a:extLst>
                </a:gridCol>
                <a:gridCol w="4476557">
                  <a:extLst>
                    <a:ext uri="{9D8B030D-6E8A-4147-A177-3AD203B41FA5}">
                      <a16:colId xmlns:a16="http://schemas.microsoft.com/office/drawing/2014/main" val="3766431248"/>
                    </a:ext>
                  </a:extLst>
                </a:gridCol>
              </a:tblGrid>
              <a:tr h="542037">
                <a:tc>
                  <a:txBody>
                    <a:bodyPr/>
                    <a:lstStyle/>
                    <a:p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u="sng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Što napraviti?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u="sng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Kada?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433758"/>
                  </a:ext>
                </a:extLst>
              </a:tr>
              <a:tr h="542037">
                <a:tc rowSpan="2"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Klijent miješa emocije i misli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Ignorirati</a:t>
                      </a:r>
                    </a:p>
                  </a:txBody>
                  <a:tcPr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U tom trenu želimo otkriti bazično vjerovanje</a:t>
                      </a:r>
                    </a:p>
                  </a:txBody>
                  <a:tcPr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8081087"/>
                  </a:ext>
                </a:extLst>
              </a:tr>
              <a:tr h="542037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Spomenuti poslije</a:t>
                      </a:r>
                    </a:p>
                  </a:txBody>
                  <a:tcP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Ne želimo ometati tijek seanse</a:t>
                      </a:r>
                    </a:p>
                  </a:txBody>
                  <a:tcP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7574653"/>
                  </a:ext>
                </a:extLst>
              </a:tr>
              <a:tr h="935568">
                <a:tc>
                  <a:txBody>
                    <a:bodyPr/>
                    <a:lstStyle/>
                    <a:p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Spomenuti odmah</a:t>
                      </a:r>
                    </a:p>
                  </a:txBody>
                  <a:tcP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Tijek se neće poremetiti niti će se zaboraviti detalji</a:t>
                      </a:r>
                    </a:p>
                  </a:txBody>
                  <a:tcP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1520691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0943524E-C24B-484B-AB84-F2D2D71B8B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rcRect l="21892" t="18789" r="22899" b="11600"/>
          <a:stretch/>
        </p:blipFill>
        <p:spPr>
          <a:xfrm>
            <a:off x="4198862" y="5327009"/>
            <a:ext cx="3267339" cy="1261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09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97A24-12CE-429D-8C55-1D1A26FCA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solidFill>
                  <a:schemeClr val="tx1"/>
                </a:solidFill>
              </a:rPr>
              <a:t>Važnost razlikovanja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56D14-C978-4F04-938B-8E91FC9AF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55058"/>
            <a:ext cx="9872871" cy="4340942"/>
          </a:xfrm>
        </p:spPr>
        <p:txBody>
          <a:bodyPr/>
          <a:lstStyle/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Važnost jasne veze između misli, emocija i ponašanja</a:t>
            </a: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Nužnost identificiranja emocije kako bi se pronašla ključna AM</a:t>
            </a:r>
          </a:p>
          <a:p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" indent="0">
              <a:buNone/>
            </a:pP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Klijent opisuje emociju koja se ne podudara sa sadržajem AM:</a:t>
            </a:r>
          </a:p>
          <a:p>
            <a:pPr marL="45720" indent="0">
              <a:buNone/>
            </a:pPr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Vraćanje pacijenta u opisanu situaciju</a:t>
            </a:r>
          </a:p>
          <a:p>
            <a:pPr marL="45720" indent="0">
              <a:buNone/>
            </a:pPr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Pomoć u dosjećanju AM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" indent="0">
              <a:buNone/>
            </a:pPr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Dosjećanje emocija koje prate AM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5DD270-3E6D-41AE-B767-3DD74387E4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23277" t="13267" r="24217" b="14749"/>
          <a:stretch/>
        </p:blipFill>
        <p:spPr>
          <a:xfrm>
            <a:off x="4641909" y="5461589"/>
            <a:ext cx="1146048" cy="95196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DD97110-BB47-4D40-9FF9-A29C5FBB559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7272" b="69949"/>
          <a:stretch/>
        </p:blipFill>
        <p:spPr>
          <a:xfrm>
            <a:off x="2324911" y="5250600"/>
            <a:ext cx="1363002" cy="117642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8044F3F-B3E8-4F0D-BBD2-06AA1AA445B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03915" y="5547651"/>
            <a:ext cx="865762" cy="865762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875CB4A-B688-4369-B5AC-BA81C6725F95}"/>
              </a:ext>
            </a:extLst>
          </p:cNvPr>
          <p:cNvCxnSpPr/>
          <p:nvPr/>
        </p:nvCxnSpPr>
        <p:spPr>
          <a:xfrm>
            <a:off x="3791824" y="6096000"/>
            <a:ext cx="791362" cy="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835E684-FB1C-42BB-AE8A-57195748C568}"/>
              </a:ext>
            </a:extLst>
          </p:cNvPr>
          <p:cNvCxnSpPr/>
          <p:nvPr/>
        </p:nvCxnSpPr>
        <p:spPr>
          <a:xfrm>
            <a:off x="5891868" y="6099243"/>
            <a:ext cx="791362" cy="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320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97A24-12CE-429D-8C55-1D1A26FCA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solidFill>
                  <a:schemeClr val="tx1"/>
                </a:solidFill>
              </a:rPr>
              <a:t>Teškoće u imenovanju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56D14-C978-4F04-938B-8E91FC9AF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1755058"/>
            <a:ext cx="7581550" cy="4326960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Moguće teškoće: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Relativno siromašan rječnik za emocije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Teškoće u imenovanju vlastitih emocija</a:t>
            </a: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Rješenje: tražiti klijenta da povezuje emocionalne reakcije u određenoj situaciji s njihovim nazivom</a:t>
            </a:r>
          </a:p>
          <a:p>
            <a:pPr lvl="2"/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Lista negativnih/pozitivnih emocija</a:t>
            </a:r>
          </a:p>
          <a:p>
            <a:pPr lvl="2"/>
            <a:endParaRPr lang="hr-HR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/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Kreiranje emocionalne karte:</a:t>
            </a:r>
          </a:p>
          <a:p>
            <a:pPr marL="274320" lvl="1" indent="0">
              <a:buNone/>
            </a:pPr>
            <a:endParaRPr lang="hr-HR" dirty="0"/>
          </a:p>
          <a:p>
            <a:pPr marL="274320" lvl="1" indent="0">
              <a:buNone/>
            </a:pPr>
            <a:endParaRPr lang="hr-HR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F530F00-DFB3-4404-A734-84BCF674ED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424588"/>
              </p:ext>
            </p:extLst>
          </p:nvPr>
        </p:nvGraphicFramePr>
        <p:xfrm>
          <a:off x="1849774" y="4765040"/>
          <a:ext cx="6000903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9340">
                  <a:extLst>
                    <a:ext uri="{9D8B030D-6E8A-4147-A177-3AD203B41FA5}">
                      <a16:colId xmlns:a16="http://schemas.microsoft.com/office/drawing/2014/main" val="2926717783"/>
                    </a:ext>
                  </a:extLst>
                </a:gridCol>
                <a:gridCol w="1961536">
                  <a:extLst>
                    <a:ext uri="{9D8B030D-6E8A-4147-A177-3AD203B41FA5}">
                      <a16:colId xmlns:a16="http://schemas.microsoft.com/office/drawing/2014/main" val="2923557432"/>
                    </a:ext>
                  </a:extLst>
                </a:gridCol>
                <a:gridCol w="2050027">
                  <a:extLst>
                    <a:ext uri="{9D8B030D-6E8A-4147-A177-3AD203B41FA5}">
                      <a16:colId xmlns:a16="http://schemas.microsoft.com/office/drawing/2014/main" val="27881387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Ljutnja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Tuga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Anksioznost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4890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Primjer 1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Primjer 1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Primjer 1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5648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Primjer 2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Primjer 2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Primjer 2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263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Primjer 3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Primjer 3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Primjer 3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4610789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D399F3D0-CD3A-41F3-AA18-B98AECD5A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7450" y="2371589"/>
            <a:ext cx="3118583" cy="309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006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97A24-12CE-429D-8C55-1D1A26FCA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solidFill>
                  <a:schemeClr val="tx1"/>
                </a:solidFill>
              </a:rPr>
              <a:t>Teškoće u procjenjivanju intenziteta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56D14-C978-4F04-938B-8E91FC9AF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55057"/>
            <a:ext cx="9872871" cy="4704466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Disfunkcionalno mišljenje: „Ako osjetim i mali nemir, on će porasti i postati neizdrživ.”</a:t>
            </a:r>
          </a:p>
          <a:p>
            <a:pPr marL="45720" indent="0" algn="ctr">
              <a:buNone/>
            </a:pP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" indent="0" algn="ctr">
              <a:buNone/>
            </a:pP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Testiranje putem učenja procjenjivanja intenziteta – nakon toga procijeniti je li ispitivanje bilo učinkovito</a:t>
            </a:r>
          </a:p>
          <a:p>
            <a:pPr marL="45720" indent="0" algn="ctr">
              <a:buNone/>
            </a:pPr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Pomoć u procjeni: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Skala tuge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hr-HR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Courier New" panose="02070309020205020404" pitchFamily="49" charset="0"/>
              <a:buChar char="o"/>
            </a:pPr>
            <a:endParaRPr lang="hr-HR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Courier New" panose="02070309020205020404" pitchFamily="49" charset="0"/>
              <a:buChar char="o"/>
            </a:pPr>
            <a:endParaRPr lang="hr-HR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48640" lvl="2" indent="0">
              <a:buNone/>
            </a:pPr>
            <a:endParaRPr lang="hr-HR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Skala emocionalnog intenziteta – 10 vlastitih situacija različitog emocionalnog intenziteta, od 0% do 100%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0229A6F-E003-4C23-9CB8-3E5FC83AC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83892"/>
              </p:ext>
            </p:extLst>
          </p:nvPr>
        </p:nvGraphicFramePr>
        <p:xfrm>
          <a:off x="1537260" y="4309752"/>
          <a:ext cx="9285259" cy="10109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2088047">
                  <a:extLst>
                    <a:ext uri="{9D8B030D-6E8A-4147-A177-3AD203B41FA5}">
                      <a16:colId xmlns:a16="http://schemas.microsoft.com/office/drawing/2014/main" val="1046622916"/>
                    </a:ext>
                  </a:extLst>
                </a:gridCol>
                <a:gridCol w="1814052">
                  <a:extLst>
                    <a:ext uri="{9D8B030D-6E8A-4147-A177-3AD203B41FA5}">
                      <a16:colId xmlns:a16="http://schemas.microsoft.com/office/drawing/2014/main" val="2579624390"/>
                    </a:ext>
                  </a:extLst>
                </a:gridCol>
                <a:gridCol w="1665256">
                  <a:extLst>
                    <a:ext uri="{9D8B030D-6E8A-4147-A177-3AD203B41FA5}">
                      <a16:colId xmlns:a16="http://schemas.microsoft.com/office/drawing/2014/main" val="3146333664"/>
                    </a:ext>
                  </a:extLst>
                </a:gridCol>
                <a:gridCol w="1476150">
                  <a:extLst>
                    <a:ext uri="{9D8B030D-6E8A-4147-A177-3AD203B41FA5}">
                      <a16:colId xmlns:a16="http://schemas.microsoft.com/office/drawing/2014/main" val="3940820060"/>
                    </a:ext>
                  </a:extLst>
                </a:gridCol>
                <a:gridCol w="2241754">
                  <a:extLst>
                    <a:ext uri="{9D8B030D-6E8A-4147-A177-3AD203B41FA5}">
                      <a16:colId xmlns:a16="http://schemas.microsoft.com/office/drawing/2014/main" val="15117424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25%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50%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75%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100%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9352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Uopće nisam tužna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Donekle tužna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Srednje tužna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Prilično tužna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Najveća tuga što sam je ikada doživjela</a:t>
                      </a:r>
                      <a:endParaRPr lang="hr-HR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303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2364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97A24-12CE-429D-8C55-1D1A26FCA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solidFill>
                  <a:schemeClr val="tx1"/>
                </a:solidFill>
              </a:rPr>
              <a:t>Korištenje emocionalnog intenziteta za vođenje terapije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B64E80C-16FA-48E3-BAD8-0721FE4623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6995798"/>
              </p:ext>
            </p:extLst>
          </p:nvPr>
        </p:nvGraphicFramePr>
        <p:xfrm>
          <a:off x="1173480" y="1907458"/>
          <a:ext cx="9872871" cy="4340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3208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97A24-12CE-429D-8C55-1D1A26FCA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solidFill>
                  <a:schemeClr val="tx1"/>
                </a:solidFill>
              </a:rPr>
              <a:t>Zaključak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56D14-C978-4F04-938B-8E91FC9AF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55058"/>
            <a:ext cx="9872871" cy="4340942"/>
          </a:xfrm>
        </p:spPr>
        <p:txBody>
          <a:bodyPr/>
          <a:lstStyle/>
          <a:p>
            <a:pPr>
              <a:spcBef>
                <a:spcPts val="3000"/>
              </a:spcBef>
            </a:pP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Nastojimo dobiti jasnu sliku situacije koja uznemiruje pacijenta</a:t>
            </a:r>
          </a:p>
          <a:p>
            <a:pPr>
              <a:spcBef>
                <a:spcPts val="3000"/>
              </a:spcBef>
            </a:pP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Pomažemo klijentu razlikovati misli od emocija</a:t>
            </a:r>
          </a:p>
          <a:p>
            <a:pPr>
              <a:spcBef>
                <a:spcPts val="3000"/>
              </a:spcBef>
            </a:pP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Suosjećamo s klijentovim emocijama</a:t>
            </a:r>
          </a:p>
          <a:p>
            <a:pPr>
              <a:spcBef>
                <a:spcPts val="3000"/>
              </a:spcBef>
            </a:pP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Pomažemo evaluirati disfunkcionalno mišljenje koje utječe na klijentovo raspoloženje</a:t>
            </a:r>
          </a:p>
        </p:txBody>
      </p:sp>
    </p:spTree>
    <p:extLst>
      <p:ext uri="{BB962C8B-B14F-4D97-AF65-F5344CB8AC3E}">
        <p14:creationId xmlns:p14="http://schemas.microsoft.com/office/powerpoint/2010/main" val="3663512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97A24-12CE-429D-8C55-1D1A26FCA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solidFill>
                  <a:schemeClr val="tx1"/>
                </a:solidFill>
              </a:rPr>
              <a:t>Literatura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56D14-C978-4F04-938B-8E91FC9AF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55058"/>
            <a:ext cx="9872871" cy="4340942"/>
          </a:xfrm>
        </p:spPr>
        <p:txBody>
          <a:bodyPr/>
          <a:lstStyle/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Beck, J. (2011). Kognitivna terapija - osnove, educiranje i uvježbavanje. Jastrebarsko: Naklada Slap</a:t>
            </a:r>
          </a:p>
        </p:txBody>
      </p:sp>
    </p:spTree>
    <p:extLst>
      <p:ext uri="{BB962C8B-B14F-4D97-AF65-F5344CB8AC3E}">
        <p14:creationId xmlns:p14="http://schemas.microsoft.com/office/powerpoint/2010/main" val="355624503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244</TotalTime>
  <Words>403</Words>
  <Application>Microsoft Office PowerPoint</Application>
  <PresentationFormat>Widescreen</PresentationFormat>
  <Paragraphs>85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Corbel</vt:lpstr>
      <vt:lpstr>Courier New</vt:lpstr>
      <vt:lpstr>Times New Roman</vt:lpstr>
      <vt:lpstr>Basis</vt:lpstr>
      <vt:lpstr>Identificiranje emocija</vt:lpstr>
      <vt:lpstr>Intenzivne emocije</vt:lpstr>
      <vt:lpstr>Razlikovanje automatskih misli od emocija</vt:lpstr>
      <vt:lpstr>Važnost razlikovanja emocija</vt:lpstr>
      <vt:lpstr>Teškoće u imenovanju emocija</vt:lpstr>
      <vt:lpstr>Teškoće u procjenjivanju intenziteta emocija</vt:lpstr>
      <vt:lpstr>Korištenje emocionalnog intenziteta za vođenje terapije</vt:lpstr>
      <vt:lpstr>Zaključak</vt:lpstr>
      <vt:lpstr>Literatura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emocija</dc:title>
  <dc:creator>Mirna Stavinoha</dc:creator>
  <cp:lastModifiedBy>hubikotvr@outlook.com</cp:lastModifiedBy>
  <cp:revision>20</cp:revision>
  <dcterms:created xsi:type="dcterms:W3CDTF">2020-02-19T11:00:07Z</dcterms:created>
  <dcterms:modified xsi:type="dcterms:W3CDTF">2020-02-28T09:25:45Z</dcterms:modified>
</cp:coreProperties>
</file>