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6" r:id="rId9"/>
    <p:sldId id="271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AF07CC-7168-4D12-A587-24C063B593D1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CC57048E-3D23-44A1-A946-AC6872C81808}">
      <dgm:prSet phldrT="[Text]"/>
      <dgm:spPr/>
      <dgm:t>
        <a:bodyPr/>
        <a:lstStyle/>
        <a:p>
          <a:r>
            <a:rPr lang="hr-HR" dirty="0" smtClean="0"/>
            <a:t>U početku su terapijske seanse planirane jednom tjedno.</a:t>
          </a:r>
          <a:endParaRPr lang="hr-HR" dirty="0"/>
        </a:p>
      </dgm:t>
    </dgm:pt>
    <dgm:pt modelId="{F2A4EBF0-E493-4C06-883D-F402C19D48DB}" type="parTrans" cxnId="{47DEFF00-F68D-4295-B27B-E9FF40391284}">
      <dgm:prSet/>
      <dgm:spPr/>
      <dgm:t>
        <a:bodyPr/>
        <a:lstStyle/>
        <a:p>
          <a:endParaRPr lang="hr-HR"/>
        </a:p>
      </dgm:t>
    </dgm:pt>
    <dgm:pt modelId="{B432A07E-C070-4D53-969D-328FAAC4F4E5}" type="sibTrans" cxnId="{47DEFF00-F68D-4295-B27B-E9FF40391284}">
      <dgm:prSet/>
      <dgm:spPr/>
      <dgm:t>
        <a:bodyPr/>
        <a:lstStyle/>
        <a:p>
          <a:endParaRPr lang="hr-HR"/>
        </a:p>
      </dgm:t>
    </dgm:pt>
    <dgm:pt modelId="{A8989781-F88E-4FF3-90C0-6DC28D6799A1}">
      <dgm:prSet phldrT="[Text]"/>
      <dgm:spPr/>
      <dgm:t>
        <a:bodyPr/>
        <a:lstStyle/>
        <a:p>
          <a:r>
            <a:rPr lang="hr-HR" dirty="0" smtClean="0"/>
            <a:t>Kad pacijent osjeti smanjenje simptoma i nauči osnovne tehnike – prorjeđivanje </a:t>
          </a:r>
        </a:p>
        <a:p>
          <a:r>
            <a:rPr lang="hr-HR" dirty="0" smtClean="0"/>
            <a:t>(naprije 3x mjesečno, pa 2x do jednom u svaka 3-4 mjeseca)</a:t>
          </a:r>
          <a:endParaRPr lang="hr-HR" dirty="0"/>
        </a:p>
      </dgm:t>
    </dgm:pt>
    <dgm:pt modelId="{D1DC857D-3998-4791-BE05-56F15146728D}" type="parTrans" cxnId="{AC70BA00-08FE-4DB8-A97F-E960F0FC344F}">
      <dgm:prSet/>
      <dgm:spPr/>
      <dgm:t>
        <a:bodyPr/>
        <a:lstStyle/>
        <a:p>
          <a:endParaRPr lang="hr-HR"/>
        </a:p>
      </dgm:t>
    </dgm:pt>
    <dgm:pt modelId="{E6C1F4BA-87ED-46D7-964C-EC33ACF6D801}" type="sibTrans" cxnId="{AC70BA00-08FE-4DB8-A97F-E960F0FC344F}">
      <dgm:prSet/>
      <dgm:spPr/>
      <dgm:t>
        <a:bodyPr/>
        <a:lstStyle/>
        <a:p>
          <a:endParaRPr lang="hr-HR"/>
        </a:p>
      </dgm:t>
    </dgm:pt>
    <dgm:pt modelId="{F4C2F05C-7937-44A4-B15B-6553CFD0AF64}">
      <dgm:prSet phldrT="[Text]"/>
      <dgm:spPr/>
      <dgm:t>
        <a:bodyPr/>
        <a:lstStyle/>
        <a:p>
          <a:r>
            <a:rPr lang="hr-HR" dirty="0" smtClean="0"/>
            <a:t>Dodatne seanse/Seanse ojačavanja – 3,6 i 12 mjeseci nakon završetka</a:t>
          </a:r>
          <a:endParaRPr lang="hr-HR" dirty="0"/>
        </a:p>
      </dgm:t>
    </dgm:pt>
    <dgm:pt modelId="{C99A0351-D5FF-4CD9-92D1-3A8F7FE01E15}" type="parTrans" cxnId="{853F9928-D6FA-41BA-BFF9-B675DBBE4D9A}">
      <dgm:prSet/>
      <dgm:spPr/>
      <dgm:t>
        <a:bodyPr/>
        <a:lstStyle/>
        <a:p>
          <a:endParaRPr lang="hr-HR"/>
        </a:p>
      </dgm:t>
    </dgm:pt>
    <dgm:pt modelId="{10446E0F-6DCB-4484-A571-081C4863C890}" type="sibTrans" cxnId="{853F9928-D6FA-41BA-BFF9-B675DBBE4D9A}">
      <dgm:prSet/>
      <dgm:spPr/>
      <dgm:t>
        <a:bodyPr/>
        <a:lstStyle/>
        <a:p>
          <a:endParaRPr lang="hr-HR"/>
        </a:p>
      </dgm:t>
    </dgm:pt>
    <dgm:pt modelId="{9AB1D2E2-B867-4E7D-A6B2-363170999866}" type="pres">
      <dgm:prSet presAssocID="{B0AF07CC-7168-4D12-A587-24C063B593D1}" presName="CompostProcess" presStyleCnt="0">
        <dgm:presLayoutVars>
          <dgm:dir/>
          <dgm:resizeHandles val="exact"/>
        </dgm:presLayoutVars>
      </dgm:prSet>
      <dgm:spPr/>
    </dgm:pt>
    <dgm:pt modelId="{CDD8B301-96F2-4886-B67A-1B79AAB0EF85}" type="pres">
      <dgm:prSet presAssocID="{B0AF07CC-7168-4D12-A587-24C063B593D1}" presName="arrow" presStyleLbl="bgShp" presStyleIdx="0" presStyleCnt="1"/>
      <dgm:spPr/>
    </dgm:pt>
    <dgm:pt modelId="{A5A7BB7B-4303-4116-92E1-2B4F4B066FA6}" type="pres">
      <dgm:prSet presAssocID="{B0AF07CC-7168-4D12-A587-24C063B593D1}" presName="linearProcess" presStyleCnt="0"/>
      <dgm:spPr/>
    </dgm:pt>
    <dgm:pt modelId="{7AFEA9A4-A4D4-498C-A866-83AF0EA785AB}" type="pres">
      <dgm:prSet presAssocID="{CC57048E-3D23-44A1-A946-AC6872C8180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78F0C8E-318D-4147-A6F4-CA6343E259AA}" type="pres">
      <dgm:prSet presAssocID="{B432A07E-C070-4D53-969D-328FAAC4F4E5}" presName="sibTrans" presStyleCnt="0"/>
      <dgm:spPr/>
    </dgm:pt>
    <dgm:pt modelId="{600FA9B9-0029-4FEF-A5EE-9EF98EDEA1DC}" type="pres">
      <dgm:prSet presAssocID="{A8989781-F88E-4FF3-90C0-6DC28D6799A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1FEC80-4C41-4ADF-BFAA-5D6D45E33213}" type="pres">
      <dgm:prSet presAssocID="{E6C1F4BA-87ED-46D7-964C-EC33ACF6D801}" presName="sibTrans" presStyleCnt="0"/>
      <dgm:spPr/>
    </dgm:pt>
    <dgm:pt modelId="{7B498B73-CE4C-4A48-ADDA-AB66598632C1}" type="pres">
      <dgm:prSet presAssocID="{F4C2F05C-7937-44A4-B15B-6553CFD0AF6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53F9928-D6FA-41BA-BFF9-B675DBBE4D9A}" srcId="{B0AF07CC-7168-4D12-A587-24C063B593D1}" destId="{F4C2F05C-7937-44A4-B15B-6553CFD0AF64}" srcOrd="2" destOrd="0" parTransId="{C99A0351-D5FF-4CD9-92D1-3A8F7FE01E15}" sibTransId="{10446E0F-6DCB-4484-A571-081C4863C890}"/>
    <dgm:cxn modelId="{AC70BA00-08FE-4DB8-A97F-E960F0FC344F}" srcId="{B0AF07CC-7168-4D12-A587-24C063B593D1}" destId="{A8989781-F88E-4FF3-90C0-6DC28D6799A1}" srcOrd="1" destOrd="0" parTransId="{D1DC857D-3998-4791-BE05-56F15146728D}" sibTransId="{E6C1F4BA-87ED-46D7-964C-EC33ACF6D801}"/>
    <dgm:cxn modelId="{3C53CCD8-C042-43C2-B4D1-43E1543F9638}" type="presOf" srcId="{CC57048E-3D23-44A1-A946-AC6872C81808}" destId="{7AFEA9A4-A4D4-498C-A866-83AF0EA785AB}" srcOrd="0" destOrd="0" presId="urn:microsoft.com/office/officeart/2005/8/layout/hProcess9"/>
    <dgm:cxn modelId="{47DEFF00-F68D-4295-B27B-E9FF40391284}" srcId="{B0AF07CC-7168-4D12-A587-24C063B593D1}" destId="{CC57048E-3D23-44A1-A946-AC6872C81808}" srcOrd="0" destOrd="0" parTransId="{F2A4EBF0-E493-4C06-883D-F402C19D48DB}" sibTransId="{B432A07E-C070-4D53-969D-328FAAC4F4E5}"/>
    <dgm:cxn modelId="{8256EC9B-93C1-4464-A33E-78E1B502ACF7}" type="presOf" srcId="{A8989781-F88E-4FF3-90C0-6DC28D6799A1}" destId="{600FA9B9-0029-4FEF-A5EE-9EF98EDEA1DC}" srcOrd="0" destOrd="0" presId="urn:microsoft.com/office/officeart/2005/8/layout/hProcess9"/>
    <dgm:cxn modelId="{E91262B9-8E77-4267-8CC0-E79FC7398658}" type="presOf" srcId="{B0AF07CC-7168-4D12-A587-24C063B593D1}" destId="{9AB1D2E2-B867-4E7D-A6B2-363170999866}" srcOrd="0" destOrd="0" presId="urn:microsoft.com/office/officeart/2005/8/layout/hProcess9"/>
    <dgm:cxn modelId="{AE70122B-F8F8-4097-8F0F-0C30D3D75EDA}" type="presOf" srcId="{F4C2F05C-7937-44A4-B15B-6553CFD0AF64}" destId="{7B498B73-CE4C-4A48-ADDA-AB66598632C1}" srcOrd="0" destOrd="0" presId="urn:microsoft.com/office/officeart/2005/8/layout/hProcess9"/>
    <dgm:cxn modelId="{BB71995B-C9A5-43C0-A0B4-601990FCB785}" type="presParOf" srcId="{9AB1D2E2-B867-4E7D-A6B2-363170999866}" destId="{CDD8B301-96F2-4886-B67A-1B79AAB0EF85}" srcOrd="0" destOrd="0" presId="urn:microsoft.com/office/officeart/2005/8/layout/hProcess9"/>
    <dgm:cxn modelId="{F931B2F0-05A3-421B-B2DD-BDAB2B5DF848}" type="presParOf" srcId="{9AB1D2E2-B867-4E7D-A6B2-363170999866}" destId="{A5A7BB7B-4303-4116-92E1-2B4F4B066FA6}" srcOrd="1" destOrd="0" presId="urn:microsoft.com/office/officeart/2005/8/layout/hProcess9"/>
    <dgm:cxn modelId="{7B59A03A-739F-4F02-8C9B-F56EEDA721E9}" type="presParOf" srcId="{A5A7BB7B-4303-4116-92E1-2B4F4B066FA6}" destId="{7AFEA9A4-A4D4-498C-A866-83AF0EA785AB}" srcOrd="0" destOrd="0" presId="urn:microsoft.com/office/officeart/2005/8/layout/hProcess9"/>
    <dgm:cxn modelId="{E7604FFA-F33C-4AF6-A5AB-2338B54FDDC3}" type="presParOf" srcId="{A5A7BB7B-4303-4116-92E1-2B4F4B066FA6}" destId="{378F0C8E-318D-4147-A6F4-CA6343E259AA}" srcOrd="1" destOrd="0" presId="urn:microsoft.com/office/officeart/2005/8/layout/hProcess9"/>
    <dgm:cxn modelId="{90041795-3C32-4512-8555-D568F4CC7128}" type="presParOf" srcId="{A5A7BB7B-4303-4116-92E1-2B4F4B066FA6}" destId="{600FA9B9-0029-4FEF-A5EE-9EF98EDEA1DC}" srcOrd="2" destOrd="0" presId="urn:microsoft.com/office/officeart/2005/8/layout/hProcess9"/>
    <dgm:cxn modelId="{40B69DD7-1443-413B-B780-128265A209BD}" type="presParOf" srcId="{A5A7BB7B-4303-4116-92E1-2B4F4B066FA6}" destId="{DF1FEC80-4C41-4ADF-BFAA-5D6D45E33213}" srcOrd="3" destOrd="0" presId="urn:microsoft.com/office/officeart/2005/8/layout/hProcess9"/>
    <dgm:cxn modelId="{763434EF-4321-49D4-95B7-9713A3D2FAF8}" type="presParOf" srcId="{A5A7BB7B-4303-4116-92E1-2B4F4B066FA6}" destId="{7B498B73-CE4C-4A48-ADDA-AB66598632C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D8B301-96F2-4886-B67A-1B79AAB0EF85}">
      <dsp:nvSpPr>
        <dsp:cNvPr id="0" name=""/>
        <dsp:cNvSpPr/>
      </dsp:nvSpPr>
      <dsp:spPr>
        <a:xfrm>
          <a:off x="685799" y="0"/>
          <a:ext cx="7772400" cy="518457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EA9A4-A4D4-498C-A866-83AF0EA785AB}">
      <dsp:nvSpPr>
        <dsp:cNvPr id="0" name=""/>
        <dsp:cNvSpPr/>
      </dsp:nvSpPr>
      <dsp:spPr>
        <a:xfrm>
          <a:off x="9822" y="1555372"/>
          <a:ext cx="2943225" cy="20738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U početku su terapijske seanse planirane jednom tjedno.</a:t>
          </a:r>
          <a:endParaRPr lang="hr-HR" sz="1700" kern="1200" dirty="0"/>
        </a:p>
      </dsp:txBody>
      <dsp:txXfrm>
        <a:off x="9822" y="1555372"/>
        <a:ext cx="2943225" cy="2073830"/>
      </dsp:txXfrm>
    </dsp:sp>
    <dsp:sp modelId="{600FA9B9-0029-4FEF-A5EE-9EF98EDEA1DC}">
      <dsp:nvSpPr>
        <dsp:cNvPr id="0" name=""/>
        <dsp:cNvSpPr/>
      </dsp:nvSpPr>
      <dsp:spPr>
        <a:xfrm>
          <a:off x="3100387" y="1555372"/>
          <a:ext cx="2943225" cy="207383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Kad pacijent osjeti smanjenje simptoma i nauči osnovne tehnike – prorjeđivanje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(naprije 3x mjesečno, pa 2x do jednom u svaka 3-4 mjeseca)</a:t>
          </a:r>
          <a:endParaRPr lang="hr-HR" sz="1700" kern="1200" dirty="0"/>
        </a:p>
      </dsp:txBody>
      <dsp:txXfrm>
        <a:off x="3100387" y="1555372"/>
        <a:ext cx="2943225" cy="2073830"/>
      </dsp:txXfrm>
    </dsp:sp>
    <dsp:sp modelId="{7B498B73-CE4C-4A48-ADDA-AB66598632C1}">
      <dsp:nvSpPr>
        <dsp:cNvPr id="0" name=""/>
        <dsp:cNvSpPr/>
      </dsp:nvSpPr>
      <dsp:spPr>
        <a:xfrm>
          <a:off x="6190952" y="1555372"/>
          <a:ext cx="2943225" cy="20738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Dodatne seanse/Seanse ojačavanja – 3,6 i 12 mjeseci nakon završetka</a:t>
          </a:r>
          <a:endParaRPr lang="hr-HR" sz="1700" kern="1200" dirty="0"/>
        </a:p>
      </dsp:txBody>
      <dsp:txXfrm>
        <a:off x="6190952" y="1555372"/>
        <a:ext cx="2943225" cy="2073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B03FD-0223-45B8-A610-4978F2BD1723}" type="datetimeFigureOut">
              <a:rPr lang="hr-HR" smtClean="0"/>
              <a:pPr/>
              <a:t>25.2.2020.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F5655-BF41-4E1C-9D6C-E530C5CD48C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 descr="Slikovni rezultat za clipart little man thera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6444208" cy="479715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620688"/>
            <a:ext cx="7772400" cy="1470025"/>
          </a:xfrm>
        </p:spPr>
        <p:txBody>
          <a:bodyPr/>
          <a:lstStyle/>
          <a:p>
            <a:r>
              <a:rPr lang="hr-HR" b="1" dirty="0" smtClean="0"/>
              <a:t>Završavanje terapije i prevencija povrata simptoma</a:t>
            </a:r>
            <a:endParaRPr lang="hr-H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1960" y="5517232"/>
            <a:ext cx="5832648" cy="913656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 smtClean="0">
                <a:solidFill>
                  <a:schemeClr val="tx1"/>
                </a:solidFill>
              </a:rPr>
              <a:t>Barbara Osmec, mag.psych.</a:t>
            </a:r>
          </a:p>
          <a:p>
            <a:r>
              <a:rPr lang="hr-HR" b="1" dirty="0" smtClean="0">
                <a:solidFill>
                  <a:schemeClr val="tx1"/>
                </a:solidFill>
              </a:rPr>
              <a:t>29.02.2020.</a:t>
            </a:r>
            <a:endParaRPr lang="hr-H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Dodatne seanse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važne iz sljedećih razloga:</a:t>
            </a:r>
          </a:p>
          <a:p>
            <a:r>
              <a:rPr lang="hr-HR" dirty="0" smtClean="0"/>
              <a:t> provjera kako se klijent nosio s poteškoćama</a:t>
            </a:r>
          </a:p>
          <a:p>
            <a:r>
              <a:rPr lang="hr-HR" dirty="0"/>
              <a:t>p</a:t>
            </a:r>
            <a:r>
              <a:rPr lang="hr-HR" dirty="0" smtClean="0"/>
              <a:t>redviđanje poteškoća koje bi se mogle javiti u idućih nekoliko tjedana – planiranje nošenja</a:t>
            </a:r>
          </a:p>
          <a:p>
            <a:r>
              <a:rPr lang="hr-HR" dirty="0" smtClean="0"/>
              <a:t>klijent može biti motiviraniji za samoterapijske seanse ako zna da će biti upitan o napretku</a:t>
            </a:r>
          </a:p>
          <a:p>
            <a:r>
              <a:rPr lang="hr-HR" dirty="0"/>
              <a:t>p</a:t>
            </a:r>
            <a:r>
              <a:rPr lang="hr-HR" dirty="0" smtClean="0"/>
              <a:t>omoć klijentu u određivanju je li promijenio disfunkcionalno vjerovanje</a:t>
            </a:r>
          </a:p>
          <a:p>
            <a:r>
              <a:rPr lang="hr-HR" dirty="0"/>
              <a:t>u</a:t>
            </a:r>
            <a:r>
              <a:rPr lang="hr-HR" dirty="0" smtClean="0"/>
              <a:t>mirivanje klijentove anksioznosti radi samostalnog održavanja napretka</a:t>
            </a:r>
          </a:p>
          <a:p>
            <a:pPr>
              <a:buNone/>
            </a:pPr>
            <a:endParaRPr lang="hr-HR" dirty="0"/>
          </a:p>
          <a:p>
            <a:endParaRPr lang="hr-HR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Vodič za dodatnu seansu</a:t>
            </a:r>
            <a:endParaRPr lang="hr-HR" b="1" dirty="0"/>
          </a:p>
        </p:txBody>
      </p:sp>
      <p:pic>
        <p:nvPicPr>
          <p:cNvPr id="2049" name="Picture 1" descr="D:\Documents\BKT\Praktikum II\Za prezentaciju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40768"/>
            <a:ext cx="7672495" cy="5019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Zaključak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rad na prevenciji povrata simptoma tijekom cijele terapije</a:t>
            </a:r>
          </a:p>
          <a:p>
            <a:r>
              <a:rPr lang="hr-HR" dirty="0"/>
              <a:t>p</a:t>
            </a:r>
            <a:r>
              <a:rPr lang="hr-HR" dirty="0" smtClean="0"/>
              <a:t>roblemi s prorjeđivanjem seansi i završetkom terapije tretiraju se na isti način kao bilo koji problem – kombiniranjem rješavanja problema i odgovaranja na disfunkcionalne misli i vjerovanja</a:t>
            </a:r>
            <a:endParaRPr lang="hr-HR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Slikovni rezultat za conclus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90254"/>
            <a:ext cx="2267744" cy="22677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likovni rezultat za clipart little man boo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633531"/>
            <a:ext cx="3168352" cy="422446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Literatura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Beck, J. (2011). </a:t>
            </a:r>
            <a:r>
              <a:rPr lang="hr-HR" i="1" dirty="0" smtClean="0"/>
              <a:t>Kognitivna terapija: osnove, educiranje i uvježbavanje</a:t>
            </a:r>
            <a:r>
              <a:rPr lang="hr-HR" dirty="0" smtClean="0"/>
              <a:t>. Jastrebarsko: Naklada Slap. – 15. poglavlje</a:t>
            </a:r>
          </a:p>
          <a:p>
            <a:pPr>
              <a:buNone/>
            </a:pPr>
            <a:endParaRPr lang="hr-HR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r-HR" b="1" dirty="0" smtClean="0"/>
              <a:t>Dinamika terapijskih susreta</a:t>
            </a:r>
            <a:endParaRPr lang="hr-HR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ight Brace 6"/>
          <p:cNvSpPr/>
          <p:nvPr/>
        </p:nvSpPr>
        <p:spPr>
          <a:xfrm rot="5400000">
            <a:off x="4067944" y="513184"/>
            <a:ext cx="1008112" cy="914400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2843808" y="5733256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/>
              <a:t>Za vrijeme cjelokupnog procesa pripremamo klijenta na završetak terapije i moguće povrate simptoma!</a:t>
            </a:r>
            <a:endParaRPr lang="hr-HR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Aktivnosti u prvoj seansi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 prve seanse počinje priprema za završetak terapije i moguće povrate simptoma</a:t>
            </a:r>
          </a:p>
          <a:p>
            <a:r>
              <a:rPr lang="hr-HR" dirty="0"/>
              <a:t>v</a:t>
            </a:r>
            <a:r>
              <a:rPr lang="hr-HR" dirty="0" smtClean="0"/>
              <a:t>ažno je identificiranje klijentovih očekivanja od terapije</a:t>
            </a:r>
          </a:p>
          <a:p>
            <a:r>
              <a:rPr lang="hr-HR" dirty="0"/>
              <a:t>k</a:t>
            </a:r>
            <a:r>
              <a:rPr lang="hr-HR" dirty="0" smtClean="0"/>
              <a:t>orisna je vizualna demonstracija crte napretka</a:t>
            </a:r>
            <a:endParaRPr lang="hr-HR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D:\Documents\BKT\Praktikum II\Za KB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326260"/>
            <a:ext cx="5063480" cy="25317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Aktivnosti u tijeku terapije (1)</a:t>
            </a:r>
            <a:endParaRPr lang="hr-HR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483768" y="1772816"/>
            <a:ext cx="2952328" cy="2232248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Pridavanje zasluga za napredak pacijentu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67944" y="4509120"/>
            <a:ext cx="3096344" cy="201622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Učenje i korištenje vještina/tehnika naučenih na terapiji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940152" y="1844824"/>
            <a:ext cx="2808312" cy="21602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Priprema za moguća pogoršanja tijekom terapije</a:t>
            </a:r>
            <a:endParaRPr lang="hr-HR" b="1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 descr="Slikovni rezultat za clipart little man agen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9687"/>
            <a:ext cx="2808312" cy="2808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hr-HR" b="1" dirty="0" smtClean="0"/>
              <a:t>Aktivnosti u tijeku terapije (2)</a:t>
            </a:r>
            <a:endParaRPr lang="hr-HR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A8D1DBA-3AE8-4170-A6DE-DE6C30534E7E}"/>
              </a:ext>
            </a:extLst>
          </p:cNvPr>
          <p:cNvCxnSpPr>
            <a:cxnSpLocks/>
          </p:cNvCxnSpPr>
          <p:nvPr/>
        </p:nvCxnSpPr>
        <p:spPr>
          <a:xfrm flipH="1">
            <a:off x="2915816" y="1412776"/>
            <a:ext cx="23181" cy="5445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3">
            <a:extLst>
              <a:ext uri="{FF2B5EF4-FFF2-40B4-BE49-F238E27FC236}">
                <a16:creationId xmlns:a16="http://schemas.microsoft.com/office/drawing/2014/main" id="{7A8D1DBA-3AE8-4170-A6DE-DE6C30534E7E}"/>
              </a:ext>
            </a:extLst>
          </p:cNvPr>
          <p:cNvCxnSpPr>
            <a:cxnSpLocks/>
          </p:cNvCxnSpPr>
          <p:nvPr/>
        </p:nvCxnSpPr>
        <p:spPr>
          <a:xfrm flipH="1">
            <a:off x="6228184" y="1412776"/>
            <a:ext cx="23181" cy="5445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1520" y="134076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accent2"/>
                </a:solidFill>
              </a:rPr>
              <a:t>PRIDAVANJE ZASLUGA ZA NAPREDAK PACIJENTU</a:t>
            </a:r>
            <a:endParaRPr lang="hr-HR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276872"/>
            <a:ext cx="2771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 pohvaljivanje klijenta za napredak</a:t>
            </a:r>
          </a:p>
          <a:p>
            <a:endParaRPr lang="hr-HR" dirty="0"/>
          </a:p>
          <a:p>
            <a:r>
              <a:rPr lang="hr-HR" dirty="0" smtClean="0"/>
              <a:t>-naglašavanje klijentove zasluge za trud koje su uzrokovale promjene u mišljenju, raspoloženju i/ili ponašanju – povećanje samoefikasnosti</a:t>
            </a:r>
          </a:p>
          <a:p>
            <a:endParaRPr lang="hr-HR" dirty="0"/>
          </a:p>
          <a:p>
            <a:r>
              <a:rPr lang="hr-HR" dirty="0" smtClean="0"/>
              <a:t>-u slučaju da klijent ustraje u tome da ne zaslužuje zasluge- istraživanje bazičnih vjerovanja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accent6">
                    <a:lumMod val="50000"/>
                  </a:schemeClr>
                </a:solidFill>
              </a:rPr>
              <a:t>UČENJE I KORIŠTENJE VJEŠTINA NAUČENIH NA TERAPIJI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0192" y="134076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PRIPREMA ZA MOGUĆA POGORŠANJA TOKOM TERAPIJE</a:t>
            </a:r>
            <a:endParaRPr lang="hr-HR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59832" y="2333685"/>
            <a:ext cx="30243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-rastavljanje većeg problema na jednostavnije komponente</a:t>
            </a:r>
          </a:p>
          <a:p>
            <a:endParaRPr lang="hr-HR" dirty="0"/>
          </a:p>
          <a:p>
            <a:r>
              <a:rPr lang="hr-HR" dirty="0" smtClean="0"/>
              <a:t>-stvaranje alternativnih odgovora na problem</a:t>
            </a:r>
          </a:p>
          <a:p>
            <a:endParaRPr lang="hr-HR" dirty="0"/>
          </a:p>
          <a:p>
            <a:r>
              <a:rPr lang="hr-HR" dirty="0" smtClean="0"/>
              <a:t>-identificiranje, testiranje i odgovaranje na automatske misli i vjerovanja</a:t>
            </a:r>
          </a:p>
          <a:p>
            <a:endParaRPr lang="hr-HR" dirty="0"/>
          </a:p>
          <a:p>
            <a:r>
              <a:rPr lang="hr-HR" dirty="0" smtClean="0"/>
              <a:t>-praćenje, bilježenje i planiranje aktivnosti</a:t>
            </a:r>
          </a:p>
          <a:p>
            <a:endParaRPr lang="hr-HR" dirty="0"/>
          </a:p>
          <a:p>
            <a:r>
              <a:rPr lang="hr-HR" dirty="0" smtClean="0"/>
              <a:t>-izvođenje vježbi relaksacija</a:t>
            </a:r>
          </a:p>
          <a:p>
            <a:endParaRPr lang="hr-HR" dirty="0"/>
          </a:p>
        </p:txBody>
      </p:sp>
      <p:sp>
        <p:nvSpPr>
          <p:cNvPr id="14" name="TextBox 13"/>
          <p:cNvSpPr txBox="1"/>
          <p:nvPr/>
        </p:nvSpPr>
        <p:spPr>
          <a:xfrm>
            <a:off x="6372200" y="2420888"/>
            <a:ext cx="27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-čim se klijent počne osjećati bolje, terapeut ga priprema za moguća pogoršanja, tražeći od njega da zamisli što će mu prolaziti kroz glavu ako se počne osjećati gore</a:t>
            </a:r>
          </a:p>
          <a:p>
            <a:endParaRPr lang="hr-HR" dirty="0"/>
          </a:p>
          <a:p>
            <a:r>
              <a:rPr lang="hr-HR" dirty="0" smtClean="0"/>
              <a:t>-terapeut pomaže odgovoriti na te misli i predodžbe i napisati karticu za suočavanje 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Aktivnosti neposredno pred završetak terapije (1)</a:t>
            </a:r>
            <a:endParaRPr lang="hr-HR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923928" y="1772816"/>
            <a:ext cx="2160240" cy="1224136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Odgovaranje na zabrinutost glede smanjivanja seansi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923928" y="3356992"/>
            <a:ext cx="2160240" cy="129614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Odgovaranje na zabrinutost glede završetka terapije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588224" y="1700808"/>
            <a:ext cx="2160240" cy="1296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Pregled naučenog u tijeku terapije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60232" y="3429000"/>
            <a:ext cx="2232248" cy="12961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Samoterapijska seansa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580112" y="5229200"/>
            <a:ext cx="2232248" cy="12961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Priprema za moguća pogoršanja nakon završetka terapije</a:t>
            </a:r>
            <a:endParaRPr lang="hr-HR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556792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Slikovni rezultat za clipart little man progre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852936"/>
            <a:ext cx="3864648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Aktivnosti neposredno pred završetak terapije (2)</a:t>
            </a:r>
            <a:endParaRPr lang="hr-HR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A8D1DBA-3AE8-4170-A6DE-DE6C30534E7E}"/>
              </a:ext>
            </a:extLst>
          </p:cNvPr>
          <p:cNvCxnSpPr>
            <a:cxnSpLocks/>
          </p:cNvCxnSpPr>
          <p:nvPr/>
        </p:nvCxnSpPr>
        <p:spPr>
          <a:xfrm flipH="1">
            <a:off x="4139952" y="1412776"/>
            <a:ext cx="23181" cy="5445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1520" y="1340768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accent2"/>
                </a:solidFill>
              </a:rPr>
              <a:t>ODGOVARANJE NA ZABRINUTOST GLEDE SMANJIVANJA SEANSI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2" y="141277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accent6">
                    <a:lumMod val="50000"/>
                  </a:schemeClr>
                </a:solidFill>
              </a:rPr>
              <a:t>ODGOVARANJE NA ZABRINUTOST GLEDE ZAVRŠETKA TERAPIJE</a:t>
            </a:r>
            <a:endParaRPr lang="hr-H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76872"/>
            <a:ext cx="36358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 nekoliko tjedana prije završetka seanse, terapeut pokreće temu smanjivanja seansi s jedanput na tjedan na jedanput u svaka dva tjedna</a:t>
            </a:r>
          </a:p>
          <a:p>
            <a:endParaRPr lang="hr-HR" dirty="0"/>
          </a:p>
          <a:p>
            <a:r>
              <a:rPr lang="hr-HR" dirty="0" smtClean="0"/>
              <a:t>-gledanje na prorjeđivanje kao na eksperiment</a:t>
            </a:r>
          </a:p>
          <a:p>
            <a:endParaRPr lang="hr-HR" dirty="0"/>
          </a:p>
          <a:p>
            <a:r>
              <a:rPr lang="hr-HR" dirty="0" smtClean="0"/>
              <a:t>-u slučaju anksioznosti:</a:t>
            </a:r>
          </a:p>
          <a:p>
            <a:pPr algn="ctr"/>
            <a:r>
              <a:rPr lang="hr-HR" b="1" dirty="0" smtClean="0"/>
              <a:t>zapisivanje prednosti + preoblikovanje nedostataka- Sokratovski dijalog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1960" y="2276872"/>
            <a:ext cx="47160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 ako se klijent dobro snalazi na dvodjetnim seansama, terapeut predlaže jednomjesečne sastanke – priprema za završetak terapije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-na svakoj terapiji zajednički dogovor hoće li se seanse prorjeđivati ili vratiti na učestalije sastanke</a:t>
            </a:r>
          </a:p>
          <a:p>
            <a:endParaRPr lang="hr-HR" dirty="0"/>
          </a:p>
          <a:p>
            <a:r>
              <a:rPr lang="hr-HR" dirty="0" smtClean="0"/>
              <a:t>-važno otkriti pacijentove AM o tome – pomoći u odgovaranju na bilo kakve distorzije</a:t>
            </a:r>
          </a:p>
          <a:p>
            <a:endParaRPr lang="hr-HR" dirty="0"/>
          </a:p>
          <a:p>
            <a:r>
              <a:rPr lang="hr-HR" dirty="0" smtClean="0"/>
              <a:t>-korisno da terapeut izrazi vlastite iskrene osjećaje: žaljenje i ponos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Aktivnosti neposredno pred završetak terapije (3)</a:t>
            </a:r>
            <a:endParaRPr lang="hr-HR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A8D1DBA-3AE8-4170-A6DE-DE6C30534E7E}"/>
              </a:ext>
            </a:extLst>
          </p:cNvPr>
          <p:cNvCxnSpPr>
            <a:cxnSpLocks/>
          </p:cNvCxnSpPr>
          <p:nvPr/>
        </p:nvCxnSpPr>
        <p:spPr>
          <a:xfrm flipH="1">
            <a:off x="2915816" y="1412776"/>
            <a:ext cx="23181" cy="5445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-252536" y="1340768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PREGLED NAUČENOG U TIJEKU TERAPIJE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99792" y="141277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chemeClr val="tx2"/>
                </a:solidFill>
              </a:rPr>
              <a:t>SAMOTERAPIJSKA SEANSA</a:t>
            </a:r>
            <a:endParaRPr lang="hr-HR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76872"/>
            <a:ext cx="2843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 terapeut potiče na čitanje i sređivanje svih bilježaka napravljenih tokom terapije</a:t>
            </a:r>
          </a:p>
          <a:p>
            <a:endParaRPr lang="hr-HR" b="1" dirty="0"/>
          </a:p>
          <a:p>
            <a:r>
              <a:rPr lang="hr-HR" dirty="0" smtClean="0"/>
              <a:t>-moguća domaća zadaća: napisati pregled svih važnih vještina i činjenica naučenih u terapiji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59832" y="2276872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 samoterapijski plan – korisno provoditi ga dok traje prorjeđivanje seansi zbog mogućnosti konzultacija s terapeutom</a:t>
            </a:r>
          </a:p>
          <a:p>
            <a:endParaRPr lang="hr-HR" dirty="0"/>
          </a:p>
          <a:p>
            <a:r>
              <a:rPr lang="hr-HR" dirty="0" smtClean="0"/>
              <a:t>- terapeut podsjeća na prednosti samoterapijskih seansi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8D1DBA-3AE8-4170-A6DE-DE6C30534E7E}"/>
              </a:ext>
            </a:extLst>
          </p:cNvPr>
          <p:cNvCxnSpPr>
            <a:cxnSpLocks/>
          </p:cNvCxnSpPr>
          <p:nvPr/>
        </p:nvCxnSpPr>
        <p:spPr>
          <a:xfrm flipH="1">
            <a:off x="6012160" y="1412776"/>
            <a:ext cx="23181" cy="5445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84168" y="1268760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7030A0"/>
                </a:solidFill>
              </a:rPr>
              <a:t>PRIPREMA ZA MOGUĆA POGORŠANJA NAKON ZAVRŠETKA TERAPIJE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6176" y="2348880"/>
            <a:ext cx="29878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-kartica za suočavanje</a:t>
            </a:r>
          </a:p>
          <a:p>
            <a:endParaRPr lang="hr-HR" dirty="0"/>
          </a:p>
          <a:p>
            <a:r>
              <a:rPr lang="hr-HR" dirty="0" smtClean="0"/>
              <a:t>-poželjno je da klijent samostalno pokuša riješiti svoje teškoće, prije nego nazove terapeuta</a:t>
            </a:r>
          </a:p>
          <a:p>
            <a:endParaRPr lang="hr-HR" dirty="0"/>
          </a:p>
          <a:p>
            <a:r>
              <a:rPr lang="hr-HR" dirty="0" smtClean="0"/>
              <a:t>-ako treba još jednu seansu: terapeut pokušava otkriti razlog neuspjelog samostalnog suočavanja te s klijentom planira što ubuduće treba raditi drugačije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likovni rezultat za clipart little man l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2080" y="1052736"/>
            <a:ext cx="2361920" cy="230425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hr-HR" b="1" dirty="0" smtClean="0"/>
              <a:t>Vodič za samoterapijsku seansu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AutoNum type="arabicPeriod"/>
            </a:pPr>
            <a:r>
              <a:rPr lang="hr-HR" dirty="0" smtClean="0"/>
              <a:t>Odredi dnevni red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Pregled domaće zadaće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Pregled proteklog tjedna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Razmišljaj o trenutnim problematičnim temama/situacijama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Predvidi moguće probleme koji se mogu pojaviti do sljedeće seanse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Odredi novu domaću zadaću</a:t>
            </a:r>
          </a:p>
          <a:p>
            <a:pPr>
              <a:buFont typeface="Arial" pitchFamily="34" charset="0"/>
              <a:buAutoNum type="arabicPeriod"/>
            </a:pPr>
            <a:r>
              <a:rPr lang="hr-HR" dirty="0" smtClean="0"/>
              <a:t>Planiraj sljedeću samoterapijsku seansu</a:t>
            </a:r>
          </a:p>
          <a:p>
            <a:pPr marL="514350" indent="-514350">
              <a:buNone/>
            </a:pPr>
            <a:endParaRPr lang="hr-HR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713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Završavanje terapije i prevencija povrata simptoma</vt:lpstr>
      <vt:lpstr>Dinamika terapijskih susreta</vt:lpstr>
      <vt:lpstr>Aktivnosti u prvoj seansi</vt:lpstr>
      <vt:lpstr>Aktivnosti u tijeku terapije (1)</vt:lpstr>
      <vt:lpstr>Aktivnosti u tijeku terapije (2)</vt:lpstr>
      <vt:lpstr>Aktivnosti neposredno pred završetak terapije (1)</vt:lpstr>
      <vt:lpstr>Aktivnosti neposredno pred završetak terapije (2)</vt:lpstr>
      <vt:lpstr>Aktivnosti neposredno pred završetak terapije (3)</vt:lpstr>
      <vt:lpstr>Vodič za samoterapijsku seansu</vt:lpstr>
      <vt:lpstr>Dodatne seanse</vt:lpstr>
      <vt:lpstr>Vodič za dodatnu seansu</vt:lpstr>
      <vt:lpstr>Zaključak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Završavanje terapije i prevencija povrata simptoma</dc:title>
  <dc:creator>Matija</dc:creator>
  <cp:lastModifiedBy>hubikotvr@outlook.com</cp:lastModifiedBy>
  <cp:revision>22</cp:revision>
  <dcterms:created xsi:type="dcterms:W3CDTF">2020-02-10T07:35:03Z</dcterms:created>
  <dcterms:modified xsi:type="dcterms:W3CDTF">2020-02-25T10:02:33Z</dcterms:modified>
</cp:coreProperties>
</file>