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46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0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629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78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2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21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19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45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046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861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255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71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4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12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77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97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612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86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5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53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10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02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8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1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8ED5-2E88-481D-B704-DD3D26655E41}" type="datetimeFigureOut">
              <a:rPr lang="hr-HR" smtClean="0"/>
              <a:t>14.07.2020.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E853-86B0-42E9-8828-D528E79CE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54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gpd.hr/2018/09/09/o-samoubojstvu-samo-uz-empatiju-i-znanje/" TargetMode="External"/><Relationship Id="rId2" Type="http://schemas.openxmlformats.org/officeDocument/2006/relationships/hyperlink" Target="https://www.poliklinika-djeca.hr/aktualno/rijec-ravnateljice/porast-suicida-djece-i-mladih-kako-prepoznati-problem-i-kako-pomoci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04075" y="1402725"/>
            <a:ext cx="9966960" cy="3035808"/>
          </a:xfrm>
          <a:noFill/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MITOVI O SUICIDU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8300" y="5327165"/>
            <a:ext cx="7891272" cy="1069848"/>
          </a:xfrm>
        </p:spPr>
        <p:txBody>
          <a:bodyPr/>
          <a:lstStyle/>
          <a:p>
            <a:r>
              <a:rPr lang="hr-HR" sz="2400" dirty="0" smtClean="0">
                <a:latin typeface="Tw Cen MT Condensed Extra Bold" pitchFamily="34" charset="-18"/>
              </a:rPr>
              <a:t>Praktikum II</a:t>
            </a:r>
          </a:p>
          <a:p>
            <a:r>
              <a:rPr lang="hr-HR" sz="2400" dirty="0" smtClean="0">
                <a:latin typeface="Tw Cen MT Condensed Extra Bold" pitchFamily="34" charset="-18"/>
              </a:rPr>
              <a:t>Grupa F</a:t>
            </a:r>
          </a:p>
          <a:p>
            <a:endParaRPr lang="hr-HR" dirty="0"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518193" y="5327165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>
                <a:solidFill>
                  <a:schemeClr val="bg1"/>
                </a:solidFill>
                <a:latin typeface="Tw Cen MT Condensed Extra Bold" pitchFamily="34" charset="-18"/>
              </a:rPr>
              <a:t>Maja Matković</a:t>
            </a:r>
          </a:p>
          <a:p>
            <a:r>
              <a:rPr lang="hr-HR" sz="2400" dirty="0" smtClean="0">
                <a:solidFill>
                  <a:schemeClr val="bg1"/>
                </a:solidFill>
                <a:latin typeface="Tw Cen MT Condensed Extra Bold" pitchFamily="34" charset="-18"/>
              </a:rPr>
              <a:t>Zagreb, 4.srpnja 2020. god.</a:t>
            </a:r>
            <a:endParaRPr lang="hr-HR" sz="2400" dirty="0"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268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Osobe koje su pokušale izvršiti suicid ili su ga počinile željele su umrijeti 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3432" y="1810343"/>
            <a:ext cx="2858191" cy="2493461"/>
          </a:xfrm>
        </p:spPr>
        <p:txBody>
          <a:bodyPr>
            <a:normAutofit/>
          </a:bodyPr>
          <a:lstStyle/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Suicidalne osobe često su ambivalentne oko toga žele li živjeti ili umrijeti.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987352" y="1810344"/>
            <a:ext cx="287084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Suicidalna osoba vidi suicid kao rješenje nerješivog problema i način uklanjanja boli.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4612944" y="1796296"/>
            <a:ext cx="2858191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Borba između želje za životom i želje za smrću ključni je dio suicidalne krize.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398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Osobe koje su jednom imale suicidalne ideje, uvijek će biti suicidalne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671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3432" y="1810343"/>
            <a:ext cx="2858191" cy="2493461"/>
          </a:xfrm>
        </p:spPr>
        <p:txBody>
          <a:bodyPr>
            <a:normAutofit/>
          </a:bodyPr>
          <a:lstStyle/>
          <a:p>
            <a:pPr algn="ctr"/>
            <a:endParaRPr lang="hr-HR" sz="2600" dirty="0" smtClean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Akutna suicidalnost je prolazno stanje.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987352" y="1954714"/>
            <a:ext cx="287084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Suicidalne ideje se mogu vratiti ali one ne moraju biti trajno prisutne. 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4612944" y="1796296"/>
            <a:ext cx="2858191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Povišen rizik za počinjenje suicida najčešće je kratkotrajan i situacijski specifičan.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Osobe koje pričaju o suicidu rijetko počine suicid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383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2207" y="1420707"/>
            <a:ext cx="2858191" cy="2493461"/>
          </a:xfrm>
        </p:spPr>
        <p:txBody>
          <a:bodyPr>
            <a:normAutofit/>
          </a:bodyPr>
          <a:lstStyle/>
          <a:p>
            <a:pPr algn="ctr"/>
            <a:endParaRPr lang="hr-HR" sz="2600" dirty="0" smtClean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Većina suicidalnih osoba priča o svojim suicidalnim idejama i namjerama, izravno ili neizravno.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987352" y="1954714"/>
            <a:ext cx="287084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Verbalno izražavanje o suicidu treba interpretirati kao znak upozorenja.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4493023" y="1852791"/>
            <a:ext cx="2858191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Spominjanje suicidalnih namjera može predstavljati poziv u pomoć suicidalne osobe.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723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Neuspjeli pokušaj suicida ne treba shvaćati ozbiljno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436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37392" y="1387477"/>
            <a:ext cx="2858191" cy="2493461"/>
          </a:xfrm>
        </p:spPr>
        <p:txBody>
          <a:bodyPr>
            <a:normAutofit lnSpcReduction="10000"/>
          </a:bodyPr>
          <a:lstStyle/>
          <a:p>
            <a:pPr algn="ctr"/>
            <a:endParaRPr lang="hr-HR" sz="2600" dirty="0" smtClean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Jedan od najsnažnijih prediktora suicida jest prethodni pokušaj počinjenja suicida.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987352" y="1716589"/>
            <a:ext cx="2870842" cy="2493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Osobe s višestrukim neuspjelim pokušajima suicida nisu manipulativne, već su često ambivalentne u odnosu na to hoće li živjeti ili umrijeti.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4612944" y="1796296"/>
            <a:ext cx="2858191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Često se javlja nesrazmjer između intenziteta suicidalne namjere i smrtnosti primijenjene metode suicida.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479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Kada se osobe koje su željele počiniti suicid ili su pokušale počiniti suicid počnu osjećati bolje, rizik od slijedećih pokušaja suicida je prošao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167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37392" y="1387477"/>
            <a:ext cx="2858191" cy="2493461"/>
          </a:xfrm>
        </p:spPr>
        <p:txBody>
          <a:bodyPr>
            <a:normAutofit lnSpcReduction="10000"/>
          </a:bodyPr>
          <a:lstStyle/>
          <a:p>
            <a:pPr algn="ctr"/>
            <a:endParaRPr lang="hr-HR" sz="2600" dirty="0" smtClean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Veliki broj suicida dogodi se onda kada osoba skupi dovoljno snage da svoje suicidalne ideje provede u djelo.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987352" y="1716589"/>
            <a:ext cx="287084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Ponašanje osoba koje su ekstremno depresivne može se popraviti kada odluče da je smrt jedino rješenje.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4612944" y="1796296"/>
            <a:ext cx="2858191" cy="24934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Osobe koje su ranije bile suicidalne, onda kada se bolje osjećaju, a suočeni su s problemima, mogu dobiti energiju za počinjenje suicida.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505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60428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RAZGOVOR O SUICIDU JE OPASAN I MOŽE BITI INTERPRETIRAN KAO POTICAJ NA IZVRŠENJE SUICIDA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790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89665" y="1067945"/>
            <a:ext cx="9966960" cy="3035808"/>
          </a:xfrm>
          <a:noFill/>
        </p:spPr>
        <p:txBody>
          <a:bodyPr/>
          <a:lstStyle/>
          <a:p>
            <a:pPr algn="ctr"/>
            <a:endParaRPr lang="hr-H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57992" y="2267426"/>
            <a:ext cx="7891272" cy="1069848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>
                <a:solidFill>
                  <a:schemeClr val="accent1"/>
                </a:solidFill>
                <a:latin typeface="Tw Cen MT Condensed Extra Bold" pitchFamily="34" charset="-18"/>
              </a:rPr>
              <a:t>Priča o mostu „Golden Gate”</a:t>
            </a:r>
          </a:p>
          <a:p>
            <a:pPr algn="ctr"/>
            <a:endParaRPr lang="hr-HR" sz="5400" dirty="0">
              <a:solidFill>
                <a:schemeClr val="accent1"/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809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L</a:t>
            </a:r>
            <a:r>
              <a:rPr lang="hr-HR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iteratura</a:t>
            </a:r>
            <a:endParaRPr lang="hr-HR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37392" y="1387477"/>
            <a:ext cx="9640536" cy="5238175"/>
          </a:xfrm>
        </p:spPr>
        <p:txBody>
          <a:bodyPr>
            <a:normAutofit fontScale="85000" lnSpcReduction="20000"/>
          </a:bodyPr>
          <a:lstStyle/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Brečić, P. (2017). Suicidalnost u psihijatrijskim poremećajima.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Medicus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,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26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(2), 173-183.</a:t>
            </a:r>
          </a:p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Harris, K. M., McLean, J. P., Sheffield, J. i Jobes, D. (2010).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The Internal Suicide Debate 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	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Hypothesis: Exploring the Life versus Death Struggle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. 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Suicide and Life-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	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Threatening Behavior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, 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40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(2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), 181-192.</a:t>
            </a:r>
          </a:p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Lebedina-Manzoni, M. i Maglica, T. (2004). Suicid adolescenata.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Hrvatska 	revija za 	rehabilitacijska istraživanja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,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40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(1), 139-148.</a:t>
            </a:r>
          </a:p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Mindoljević Drakulić, A. (2013).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Suicid: fenomenologija i psihodinamika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. 	Zagreb: 	Medicinska naklada</a:t>
            </a:r>
          </a:p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Poliklinika za zaštitu djece i mladih grada Zagreba (2016).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Porast suicida 	djece i 	mladih:¸Kako prepoznati problem i pomoći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, preuzeto 19.6.2020. s 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  <a:hlinkClick r:id="rId2"/>
              </a:rPr>
              <a:t>https://www.poliklinika-djeca.hr/aktualno/rijec-ravnateljice/porast-suicida-djece-i-mladih-kako-prepoznati-problem-i-kako-pomoci/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. </a:t>
            </a:r>
          </a:p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Thobaben, M. (1997). Suicide myths and health care provider bias.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Home Care 	Provider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,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2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(3), 109-111.</a:t>
            </a:r>
          </a:p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Zagrebačko psihološko društvo (2018). </a:t>
            </a:r>
            <a:r>
              <a:rPr lang="hr-HR" sz="2600" i="1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O samoubojstvu samo uz empatiju i znanje, 	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preuzeto 19.6.2020. s </a:t>
            </a:r>
          </a:p>
          <a:p>
            <a:pPr indent="-457200" algn="just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  <a:hlinkClick r:id="rId3"/>
              </a:rPr>
              <a:t>https://zgpd.hr/2018/09/09/o-samoubojstvu-samo-uz-empatiju-i- znanje/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. </a:t>
            </a:r>
            <a:endParaRPr lang="hr-HR" sz="2600" i="1" dirty="0" smtClean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  <a:p>
            <a:pPr indent="-457200" algn="just"/>
            <a:endParaRPr lang="hr-HR" sz="2600" dirty="0" smtClean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7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HVALA NA PAŽNJI!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797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35885" y="1914463"/>
            <a:ext cx="3350980" cy="2493461"/>
          </a:xfrm>
        </p:spPr>
        <p:txBody>
          <a:bodyPr>
            <a:normAutofit/>
          </a:bodyPr>
          <a:lstStyle/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Zbog stigme vezane uz suicid, osobe koje razmišljaju o suicidu ne znaju s kime bi razgovarali.  </a:t>
            </a: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432211" y="1931298"/>
            <a:ext cx="288751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Razgovorom se osobi može osvijestiti što suicid znači i koje su njegove posljedice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632635" y="1800162"/>
            <a:ext cx="319096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</a:t>
            </a:r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uicidalna </a:t>
            </a:r>
            <a:r>
              <a:rPr lang="hr-HR" sz="2600" dirty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osoba može kroz razgovor dobiti dojam da ju netko razumije, ozbiljno doživljava i da može dobiti podršku</a:t>
            </a: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3876689" y="4424759"/>
            <a:ext cx="288751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2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Incidencija suicida veća je u zimskim mjesecima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200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67647" y="1931297"/>
            <a:ext cx="2626180" cy="2493461"/>
          </a:xfrm>
        </p:spPr>
        <p:txBody>
          <a:bodyPr>
            <a:normAutofit/>
          </a:bodyPr>
          <a:lstStyle/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Incidencija suicida veća je u proljeće i rano ljeto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3398160" y="1775693"/>
            <a:ext cx="288751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Teorija pogoršanja depresije u proljeće implicira da su simptomi depresije jače izraženi u proljeće.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6180741" y="1781449"/>
            <a:ext cx="2349108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Ljudi su jače društveno povezani tijekom zimskih mjeseci.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4" y="1775693"/>
            <a:ext cx="2475059" cy="283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Društvena interakcija tijekom zime nerijetko je intenzivnija nego ljeti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779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Samo osobe s mentalnim poremećajima razmišljaju o suicidu ili ga počine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5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3432" y="1582689"/>
            <a:ext cx="2858191" cy="249346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Više od 90% od ukupnog broja suicida događa se u osoba koje u razdoblju prije suicida zadovoljaju kriterije za dijagnozu nekog od psihijatrijskih poremećaja. 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Suicidalne osobe su duboko nezadovoljne i beznadne te ne vide nikakav način izlaska iz situacije.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8215952" y="1696044"/>
            <a:ext cx="2870842" cy="24934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Mnoge osobe koje imaju mentalni poremećaj nisu suicidalne, niti sve suicidalne osobe imaju mentalni poremećaj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9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1056" y="-809533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MIT</a:t>
            </a:r>
            <a:endParaRPr lang="hr-H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2932" y="4733248"/>
            <a:ext cx="7891272" cy="10698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Maja Matković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Zagreb, 4.7.2020. god.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81056" y="1461465"/>
            <a:ext cx="9966960" cy="3035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SUICID SE DOGAĐA ODJEDNOM I BEZ UPOZORENJA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9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9547" y="-730875"/>
            <a:ext cx="9966960" cy="3035808"/>
          </a:xfrm>
          <a:noFill/>
        </p:spPr>
        <p:txBody>
          <a:bodyPr/>
          <a:lstStyle/>
          <a:p>
            <a:pPr algn="ctr"/>
            <a:r>
              <a:rPr lang="hr-HR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-18"/>
              </a:rPr>
              <a:t>ČINJENICE</a:t>
            </a:r>
            <a:endParaRPr lang="hr-HR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3432" y="1810343"/>
            <a:ext cx="2858191" cy="2493461"/>
          </a:xfrm>
        </p:spPr>
        <p:txBody>
          <a:bodyPr>
            <a:normAutofit/>
          </a:bodyPr>
          <a:lstStyle/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Suicidalne osobe često traže pomoć nekoliko mjeseci prije počinjenja suicida. 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370300" y="505279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4612944" y="1960470"/>
            <a:ext cx="3166280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8215952" y="1687752"/>
            <a:ext cx="2870842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Neki suicidi događaju se bez jasnih upozorenja te se ponekad ne zna razlog nečijeg samoubojstva.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8611735" y="1810344"/>
            <a:ext cx="2475059" cy="198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4612944" y="1655408"/>
            <a:ext cx="2858191" cy="249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600" dirty="0" smtClean="0">
                <a:solidFill>
                  <a:schemeClr val="tx2">
                    <a:lumMod val="50000"/>
                  </a:schemeClr>
                </a:solidFill>
                <a:latin typeface="Tw Cen MT Condensed Extra Bold" pitchFamily="34" charset="-18"/>
              </a:rPr>
              <a:t>Većina osoba koje pokušaju izvršiti suicid ili ga počine daju okolini ponavljane znakove upozorenja. </a:t>
            </a:r>
            <a:endParaRPr lang="hr-HR" sz="2600" dirty="0">
              <a:solidFill>
                <a:schemeClr val="tx2">
                  <a:lumMod val="50000"/>
                </a:schemeClr>
              </a:solidFill>
              <a:latin typeface="Tw Cen MT Condensed Ex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00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685</Words>
  <Application>Microsoft Office PowerPoint</Application>
  <PresentationFormat>Custom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Vrsta drva</vt:lpstr>
      <vt:lpstr>Office Theme</vt:lpstr>
      <vt:lpstr>MITOVI O SUICIDU</vt:lpstr>
      <vt:lpstr>MIT</vt:lpstr>
      <vt:lpstr>ČINJENICE</vt:lpstr>
      <vt:lpstr>MIT</vt:lpstr>
      <vt:lpstr>ČINJENICE</vt:lpstr>
      <vt:lpstr>MIT</vt:lpstr>
      <vt:lpstr>ČINJENICE</vt:lpstr>
      <vt:lpstr>MIT</vt:lpstr>
      <vt:lpstr>ČINJENICE</vt:lpstr>
      <vt:lpstr>MIT</vt:lpstr>
      <vt:lpstr>ČINJENICE</vt:lpstr>
      <vt:lpstr>MIT</vt:lpstr>
      <vt:lpstr>ČINJENICE</vt:lpstr>
      <vt:lpstr>mit</vt:lpstr>
      <vt:lpstr>ČINJENICE</vt:lpstr>
      <vt:lpstr>mit</vt:lpstr>
      <vt:lpstr>ČINJENICE</vt:lpstr>
      <vt:lpstr>mit</vt:lpstr>
      <vt:lpstr>ČINJENICE</vt:lpstr>
      <vt:lpstr>PowerPoint Presentation</vt:lpstr>
      <vt:lpstr>Literatura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MITOVI O SUICIDU</dc:title>
  <dc:creator>Maja Matković</dc:creator>
  <cp:lastModifiedBy>HUBIKOT</cp:lastModifiedBy>
  <cp:revision>51</cp:revision>
  <dcterms:created xsi:type="dcterms:W3CDTF">2020-06-19T06:05:42Z</dcterms:created>
  <dcterms:modified xsi:type="dcterms:W3CDTF">2020-07-14T14:42:33Z</dcterms:modified>
</cp:coreProperties>
</file>