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72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3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931D3-C70E-47FB-AF3A-1499E8CC4A1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sz="200" smtClean="0">
                <a:solidFill>
                  <a:srgbClr val="FFFFFF"/>
                </a:solidFill>
                <a:latin typeface="Times New Roman" panose="02020603050405020304" pitchFamily="18" charset="0"/>
              </a:rPr>
              <a:t>0efe547e-19d2-4517-81c0-5f537630610a</a:t>
            </a:r>
            <a:endParaRPr lang="en-US" sz="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74953-904F-4F6B-B3C9-297A179D5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795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DBB4B-438D-4572-8E38-40ED86D3C62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n-US" sz="200" b="0" i="0" u="none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F13CA-B861-4FD3-BB5F-2745CEFF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008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13CA-B861-4FD3-BB5F-2745CEFF0F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42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13CA-B861-4FD3-BB5F-2745CEFF0F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4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13CA-B861-4FD3-BB5F-2745CEFF0F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35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13CA-B861-4FD3-BB5F-2745CEFF0F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86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13CA-B861-4FD3-BB5F-2745CEFF0F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4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13CA-B861-4FD3-BB5F-2745CEFF0F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7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13CA-B861-4FD3-BB5F-2745CEFF0F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5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13CA-B861-4FD3-BB5F-2745CEFF0F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5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13CA-B861-4FD3-BB5F-2745CEFF0F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6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13CA-B861-4FD3-BB5F-2745CEFF0F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13CA-B861-4FD3-BB5F-2745CEFF0F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83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13CA-B861-4FD3-BB5F-2745CEFF0F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7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13CA-B861-4FD3-BB5F-2745CEFF0F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71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13CA-B861-4FD3-BB5F-2745CEFF0F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8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2681-0613-4C92-A20F-EFD5DD2CBDC3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US" sz="200" b="0" i="0" u="none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BAB7-9F9B-459E-AC39-4E3FB11F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0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2681-0613-4C92-A20F-EFD5DD2CBDC3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US" sz="200" b="0" i="0" u="none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BAB7-9F9B-459E-AC39-4E3FB11F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5774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2681-0613-4C92-A20F-EFD5DD2CBDC3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US" sz="200" b="0" i="0" u="none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BAB7-9F9B-459E-AC39-4E3FB11F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603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2681-0613-4C92-A20F-EFD5DD2CBDC3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US" sz="200" b="0" i="0" u="none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BAB7-9F9B-459E-AC39-4E3FB11F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2799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2681-0613-4C92-A20F-EFD5DD2CBDC3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US" sz="200" b="0" i="0" u="none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BAB7-9F9B-459E-AC39-4E3FB11F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5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2681-0613-4C92-A20F-EFD5DD2CBDC3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US" sz="200" b="0" i="0" u="none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BAB7-9F9B-459E-AC39-4E3FB11F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4815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2681-0613-4C92-A20F-EFD5DD2CBDC3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US" sz="200" b="0" i="0" u="none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BAB7-9F9B-459E-AC39-4E3FB11F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837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2681-0613-4C92-A20F-EFD5DD2CBDC3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US" sz="200" b="0" i="0" u="none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BAB7-9F9B-459E-AC39-4E3FB11F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6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2681-0613-4C92-A20F-EFD5DD2CBDC3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US" sz="200" b="0" i="0" u="none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BAB7-9F9B-459E-AC39-4E3FB11F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4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2681-0613-4C92-A20F-EFD5DD2CBDC3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US" sz="200" b="0" i="0" u="none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BAB7-9F9B-459E-AC39-4E3FB11F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394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2681-0613-4C92-A20F-EFD5DD2CBDC3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US" sz="200" b="0" i="0" u="none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BAB7-9F9B-459E-AC39-4E3FB11F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9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12681-0613-4C92-A20F-EFD5DD2CBDC3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5BAB7-9F9B-459E-AC39-4E3FB11F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7147" y="1804522"/>
            <a:ext cx="7564272" cy="4254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4600" y="-823143"/>
            <a:ext cx="8225258" cy="2129425"/>
          </a:xfrm>
        </p:spPr>
        <p:txBody>
          <a:bodyPr>
            <a:normAutofit/>
          </a:bodyPr>
          <a:lstStyle/>
          <a:p>
            <a:pPr algn="l"/>
            <a:r>
              <a:rPr lang="hr-HR" sz="4500" b="1" dirty="0" smtClean="0">
                <a:solidFill>
                  <a:schemeClr val="tx2"/>
                </a:solidFill>
              </a:rPr>
              <a:t>EVALUACIJA AUTOMATSKIH MISLI</a:t>
            </a:r>
            <a:endParaRPr lang="en-US" sz="45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821418" y="4459579"/>
            <a:ext cx="9144000" cy="1655762"/>
          </a:xfrm>
        </p:spPr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Leona Bortas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Praktikum II, grupa F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Rujan 2020.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3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3500" dirty="0" smtClean="0">
                <a:solidFill>
                  <a:schemeClr val="tx2"/>
                </a:solidFill>
              </a:rPr>
              <a:t>ISPITIVANJE U SVRHU VREDNOVANJA KORISNOSTI AUTOMATSKIH MISLI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199" y="2212276"/>
            <a:ext cx="10515600" cy="435133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hr-HR" dirty="0" smtClean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</a:rPr>
              <a:t>ako klijent vjeruje u valjanost misli čak i kad one nisu valjane </a:t>
            </a:r>
            <a:r>
              <a:rPr lang="hr-HR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hr-HR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provjera korisnosti misli</a:t>
            </a:r>
          </a:p>
          <a:p>
            <a:r>
              <a:rPr lang="hr-HR" dirty="0">
                <a:solidFill>
                  <a:schemeClr val="tx2"/>
                </a:solidFill>
                <a:sym typeface="Wingdings" panose="05000000000000000000" pitchFamily="2" charset="2"/>
              </a:rPr>
              <a:t>t</a:t>
            </a:r>
            <a:r>
              <a:rPr lang="hr-HR" dirty="0" smtClean="0">
                <a:solidFill>
                  <a:schemeClr val="tx2"/>
                </a:solidFill>
                <a:sym typeface="Wingdings" panose="05000000000000000000" pitchFamily="2" charset="2"/>
              </a:rPr>
              <a:t>erapeut može pomoći odrediti učinak svog mišljenja ili tražiti prednosti i nedostatke zadržavanja takve misli  </a:t>
            </a:r>
            <a:r>
              <a:rPr lang="hr-HR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adaptivni odgovor na misao</a:t>
            </a:r>
          </a:p>
          <a:p>
            <a:r>
              <a:rPr lang="hr-HR" dirty="0">
                <a:solidFill>
                  <a:schemeClr val="tx2"/>
                </a:solidFill>
              </a:rPr>
              <a:t>k</a:t>
            </a:r>
            <a:r>
              <a:rPr lang="hr-HR" dirty="0" smtClean="0">
                <a:solidFill>
                  <a:schemeClr val="tx2"/>
                </a:solidFill>
              </a:rPr>
              <a:t>oristeći standardna ili nestandardna pitanja za vrednovanje automatske misli (ili bihevioralni eksperiment), terapeut procjenjuje djelotvornost evaluacije kako bi odlučio što dalje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500" dirty="0" smtClean="0">
                <a:solidFill>
                  <a:schemeClr val="tx2"/>
                </a:solidFill>
              </a:rPr>
              <a:t>ADAPTIVNI ODGOVORI NA AUTOMATSKU MISAO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2"/>
                </a:solidFill>
              </a:rPr>
              <a:t>k</a:t>
            </a:r>
            <a:r>
              <a:rPr lang="hr-HR" dirty="0" smtClean="0">
                <a:solidFill>
                  <a:schemeClr val="tx2"/>
                </a:solidFill>
              </a:rPr>
              <a:t>orisno je zapisati adaptivne odgovore na </a:t>
            </a:r>
            <a:r>
              <a:rPr lang="hr-HR" b="1" dirty="0" smtClean="0">
                <a:solidFill>
                  <a:schemeClr val="tx2"/>
                </a:solidFill>
              </a:rPr>
              <a:t>karticu</a:t>
            </a:r>
            <a:r>
              <a:rPr lang="hr-HR" dirty="0" smtClean="0">
                <a:solidFill>
                  <a:schemeClr val="tx2"/>
                </a:solidFill>
              </a:rPr>
              <a:t> koju klijent može čitat i u teškim situacijama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399" y="3334798"/>
            <a:ext cx="7656576" cy="2358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Automatska misao: </a:t>
            </a:r>
          </a:p>
          <a:p>
            <a:pPr algn="ctr"/>
            <a:r>
              <a:rPr lang="hr-HR" b="1" i="1" dirty="0" smtClean="0"/>
              <a:t>„</a:t>
            </a:r>
            <a:r>
              <a:rPr lang="hr-HR" i="1" dirty="0" smtClean="0"/>
              <a:t>Trebala bih to znati učiniti. Tako sam glupa.”</a:t>
            </a:r>
          </a:p>
          <a:p>
            <a:pPr algn="ctr"/>
            <a:endParaRPr lang="hr-HR" dirty="0" smtClean="0"/>
          </a:p>
          <a:p>
            <a:pPr algn="ctr"/>
            <a:r>
              <a:rPr lang="hr-HR" b="1" dirty="0" smtClean="0"/>
              <a:t>Adaptivni odgovor: </a:t>
            </a:r>
          </a:p>
          <a:p>
            <a:pPr algn="ctr"/>
            <a:r>
              <a:rPr lang="hr-HR" b="1" i="1" dirty="0" smtClean="0"/>
              <a:t>„</a:t>
            </a:r>
            <a:r>
              <a:rPr lang="hr-HR" i="1" dirty="0" smtClean="0"/>
              <a:t>Trenutno ne mogu to napraviti. To je nova vještina. S vremenom ću je naučiti, ali mi treba više vježbe s terapeutom. To s pameti nema nikakve veze.  U svakom slučaju nije ništa strašno. Predvidjeli smo da se to moglo dogoditi.”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995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500" dirty="0" smtClean="0">
                <a:solidFill>
                  <a:schemeClr val="tx2"/>
                </a:solidFill>
              </a:rPr>
              <a:t>KONCEPTUALIZACIJA UZROKA NEDJELOTVORNOG VREDNOVANJA AUTOMATSKE MISLI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267968" y="1962912"/>
            <a:ext cx="9887712" cy="432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hr-HR" sz="2500" dirty="0" smtClean="0">
                <a:solidFill>
                  <a:schemeClr val="bg1"/>
                </a:solidFill>
              </a:rPr>
              <a:t>Postoje druge, mnogo važnije automatske misli i/ili predodžbe koje nisu identificirane ili vrednovane.</a:t>
            </a:r>
          </a:p>
          <a:p>
            <a:pPr marL="514350" indent="-514350">
              <a:buAutoNum type="arabicPeriod"/>
            </a:pPr>
            <a:r>
              <a:rPr lang="hr-HR" sz="2500" dirty="0" smtClean="0">
                <a:solidFill>
                  <a:schemeClr val="bg1"/>
                </a:solidFill>
              </a:rPr>
              <a:t>Vrednovanje automatskih misli je površno ili neadekvatno.</a:t>
            </a:r>
          </a:p>
          <a:p>
            <a:pPr marL="514350" indent="-514350">
              <a:buAutoNum type="arabicPeriod"/>
            </a:pPr>
            <a:r>
              <a:rPr lang="hr-HR" sz="2500" dirty="0" smtClean="0">
                <a:solidFill>
                  <a:schemeClr val="bg1"/>
                </a:solidFill>
              </a:rPr>
              <a:t>Klijent nije iznio dovoljno dokaza za koje vjeruje da podržavaju automatsku misao.</a:t>
            </a:r>
          </a:p>
          <a:p>
            <a:pPr marL="514350" indent="-514350">
              <a:buAutoNum type="arabicPeriod"/>
            </a:pPr>
            <a:r>
              <a:rPr lang="hr-HR" sz="2500" dirty="0" smtClean="0">
                <a:solidFill>
                  <a:schemeClr val="bg1"/>
                </a:solidFill>
              </a:rPr>
              <a:t>Automatska misao je ujedno i bazično vjerovanje.</a:t>
            </a:r>
          </a:p>
          <a:p>
            <a:pPr marL="514350" indent="-514350">
              <a:buAutoNum type="arabicPeriod"/>
            </a:pPr>
            <a:r>
              <a:rPr lang="hr-HR" sz="2500" dirty="0" smtClean="0">
                <a:solidFill>
                  <a:schemeClr val="bg1"/>
                </a:solidFill>
              </a:rPr>
              <a:t>Klijent je racionalno shvatio kako je automatska misao iskrivljena, ali u nju ne vjeruje na emocionalnoj razini.</a:t>
            </a:r>
          </a:p>
          <a:p>
            <a:pPr marL="514350" indent="-514350">
              <a:buAutoNum type="arabicPeriod"/>
            </a:pPr>
            <a:r>
              <a:rPr lang="hr-HR" sz="2500" dirty="0" smtClean="0">
                <a:solidFill>
                  <a:schemeClr val="bg1"/>
                </a:solidFill>
              </a:rPr>
              <a:t>Klijent je vrednovanje primio s rezervom.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LITERATURA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Beck, J. </a:t>
            </a:r>
            <a:r>
              <a:rPr lang="hr-HR" dirty="0" smtClean="0">
                <a:solidFill>
                  <a:schemeClr val="tx2"/>
                </a:solidFill>
              </a:rPr>
              <a:t>(</a:t>
            </a:r>
            <a:r>
              <a:rPr lang="en-US" dirty="0" smtClean="0">
                <a:solidFill>
                  <a:schemeClr val="tx2"/>
                </a:solidFill>
              </a:rPr>
              <a:t>2011</a:t>
            </a:r>
            <a:r>
              <a:rPr lang="hr-HR" dirty="0">
                <a:solidFill>
                  <a:schemeClr val="tx2"/>
                </a:solidFill>
              </a:rPr>
              <a:t>)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i="1" dirty="0" err="1" smtClean="0">
                <a:solidFill>
                  <a:schemeClr val="tx2"/>
                </a:solidFill>
              </a:rPr>
              <a:t>Kognitivna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terapija</a:t>
            </a:r>
            <a:r>
              <a:rPr lang="hr-HR" i="1" dirty="0">
                <a:solidFill>
                  <a:schemeClr val="tx2"/>
                </a:solidFill>
              </a:rPr>
              <a:t>: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osnove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educiranje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hr-HR" i="1" dirty="0" smtClean="0">
                <a:solidFill>
                  <a:schemeClr val="tx2"/>
                </a:solidFill>
              </a:rPr>
              <a:t>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uvje</a:t>
            </a:r>
            <a:r>
              <a:rPr lang="hr-HR" i="1" dirty="0" smtClean="0">
                <a:solidFill>
                  <a:schemeClr val="tx2"/>
                </a:solidFill>
              </a:rPr>
              <a:t>ž</a:t>
            </a:r>
            <a:r>
              <a:rPr lang="en-US" i="1" dirty="0" err="1" smtClean="0">
                <a:solidFill>
                  <a:schemeClr val="tx2"/>
                </a:solidFill>
              </a:rPr>
              <a:t>bavanje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dirty="0" err="1" smtClean="0">
                <a:solidFill>
                  <a:schemeClr val="tx2"/>
                </a:solidFill>
              </a:rPr>
              <a:t>Jastrebarsko</a:t>
            </a:r>
            <a:r>
              <a:rPr lang="hr-HR" dirty="0">
                <a:solidFill>
                  <a:schemeClr val="tx2"/>
                </a:solidFill>
              </a:rPr>
              <a:t>: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Naklada</a:t>
            </a:r>
            <a:r>
              <a:rPr lang="en-US" dirty="0" smtClean="0">
                <a:solidFill>
                  <a:schemeClr val="tx2"/>
                </a:solidFill>
              </a:rPr>
              <a:t> Slap.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7045"/>
            <a:ext cx="10515600" cy="1325563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2"/>
                </a:solidFill>
              </a:rPr>
              <a:t>HVALA VAM NA PAŽNJI!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03211" y="2005012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UVOD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142617"/>
            <a:ext cx="10515600" cy="387477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hr-HR" dirty="0" smtClean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</a:rPr>
              <a:t>klijenti imaju nekoliko tisuća misli svaki dan – dio njih je </a:t>
            </a:r>
            <a:r>
              <a:rPr lang="hr-HR" dirty="0" err="1" smtClean="0">
                <a:solidFill>
                  <a:schemeClr val="tx2"/>
                </a:solidFill>
              </a:rPr>
              <a:t>disfunkcionalan</a:t>
            </a:r>
            <a:endParaRPr lang="hr-HR" dirty="0">
              <a:solidFill>
                <a:schemeClr val="tx2"/>
              </a:solidFill>
            </a:endParaRPr>
          </a:p>
          <a:p>
            <a:r>
              <a:rPr lang="hr-HR" dirty="0">
                <a:solidFill>
                  <a:schemeClr val="tx2"/>
                </a:solidFill>
              </a:rPr>
              <a:t>p</a:t>
            </a:r>
            <a:r>
              <a:rPr lang="hr-HR" dirty="0" smtClean="0">
                <a:solidFill>
                  <a:schemeClr val="tx2"/>
                </a:solidFill>
              </a:rPr>
              <a:t>otrebno je poučiti klijente identifikaciji automatskih misli, pa tako i vrednovanju istih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terapeut odabire samo jednu ili nekoliko ključnih misli za vrednovanje na jednoj seansi, stoga je važno </a:t>
            </a:r>
            <a:r>
              <a:rPr lang="hr-HR" b="1" dirty="0" smtClean="0">
                <a:solidFill>
                  <a:schemeClr val="tx2"/>
                </a:solidFill>
              </a:rPr>
              <a:t>odabrati najkorisnije AM za vrednovanje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5883275"/>
            <a:ext cx="12192000" cy="365125"/>
          </a:xfrm>
        </p:spPr>
        <p:txBody>
          <a:bodyPr/>
          <a:lstStyle/>
          <a:p>
            <a:pPr algn="ctr"/>
            <a:r>
              <a:rPr lang="en-US" smtClean="0"/>
              <a:t>0efe547e-19d2-4517-81c0-5f537630610a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524" y="365125"/>
            <a:ext cx="2635376" cy="1973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2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500" dirty="0" smtClean="0">
                <a:solidFill>
                  <a:schemeClr val="tx2"/>
                </a:solidFill>
              </a:rPr>
              <a:t>ODLUKA O IZBORU AM NA KOJE SE TREBA USMJERITI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5883275"/>
            <a:ext cx="12192000" cy="365125"/>
          </a:xfrm>
        </p:spPr>
        <p:txBody>
          <a:bodyPr/>
          <a:lstStyle/>
          <a:p>
            <a:pPr algn="ctr"/>
            <a:r>
              <a:rPr lang="en-US" smtClean="0"/>
              <a:t>0efe547e-19d2-4517-81c0-5f537630610a</a:t>
            </a:r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687762"/>
              </p:ext>
            </p:extLst>
          </p:nvPr>
        </p:nvGraphicFramePr>
        <p:xfrm>
          <a:off x="838200" y="2182368"/>
          <a:ext cx="10765538" cy="4366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2769">
                  <a:extLst>
                    <a:ext uri="{9D8B030D-6E8A-4147-A177-3AD203B41FA5}">
                      <a16:colId xmlns:a16="http://schemas.microsoft.com/office/drawing/2014/main" val="148432599"/>
                    </a:ext>
                  </a:extLst>
                </a:gridCol>
                <a:gridCol w="5382769">
                  <a:extLst>
                    <a:ext uri="{9D8B030D-6E8A-4147-A177-3AD203B41FA5}">
                      <a16:colId xmlns:a16="http://schemas.microsoft.com/office/drawing/2014/main" val="545664839"/>
                    </a:ext>
                  </a:extLst>
                </a:gridCol>
              </a:tblGrid>
              <a:tr h="231648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991372"/>
                  </a:ext>
                </a:extLst>
              </a:tr>
              <a:tr h="698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i="0" dirty="0" smtClean="0">
                          <a:solidFill>
                            <a:schemeClr val="tx2"/>
                          </a:solidFill>
                        </a:rPr>
                        <a:t>1. Usmjeriti se na automatsku misao</a:t>
                      </a:r>
                      <a:endParaRPr lang="en-US" sz="1400" b="1" i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i="1" dirty="0" smtClean="0">
                          <a:solidFill>
                            <a:schemeClr val="tx2"/>
                          </a:solidFill>
                        </a:rPr>
                        <a:t>Koliko vjerujete/ste vjerovali u tu</a:t>
                      </a:r>
                      <a:r>
                        <a:rPr lang="hr-HR" sz="1400" i="1" baseline="0" dirty="0" smtClean="0">
                          <a:solidFill>
                            <a:schemeClr val="tx2"/>
                          </a:solidFill>
                        </a:rPr>
                        <a:t> misao?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i="1" baseline="0" dirty="0" smtClean="0">
                          <a:solidFill>
                            <a:schemeClr val="tx2"/>
                          </a:solidFill>
                        </a:rPr>
                        <a:t>Kako ste se zbog te misli osjećali?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i="1" baseline="0" dirty="0" smtClean="0">
                          <a:solidFill>
                            <a:schemeClr val="tx2"/>
                          </a:solidFill>
                        </a:rPr>
                        <a:t>Što ste učinili nakon što ste to pomislili? </a:t>
                      </a:r>
                      <a:endParaRPr lang="en-US" sz="1400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729311"/>
                  </a:ext>
                </a:extLst>
              </a:tr>
              <a:tr h="698049">
                <a:tc>
                  <a:txBody>
                    <a:bodyPr/>
                    <a:lstStyle/>
                    <a:p>
                      <a:pPr algn="l"/>
                      <a:r>
                        <a:rPr lang="hr-HR" sz="1400" b="1" i="0" dirty="0" smtClean="0">
                          <a:solidFill>
                            <a:schemeClr val="tx2"/>
                          </a:solidFill>
                        </a:rPr>
                        <a:t>2. Istražiti više o situaciji povezanoj s automatskom misli.</a:t>
                      </a:r>
                      <a:endParaRPr lang="en-US" sz="1400" b="1" i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i="1" dirty="0" smtClean="0">
                          <a:solidFill>
                            <a:schemeClr val="tx2"/>
                          </a:solidFill>
                        </a:rPr>
                        <a:t>Što vam je osoba</a:t>
                      </a:r>
                      <a:r>
                        <a:rPr lang="hr-HR" sz="1400" i="1" baseline="0" dirty="0" smtClean="0">
                          <a:solidFill>
                            <a:schemeClr val="tx2"/>
                          </a:solidFill>
                        </a:rPr>
                        <a:t> rekla neposredno prije nego što ste to pomislili?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i="1" baseline="0" dirty="0" smtClean="0">
                          <a:solidFill>
                            <a:schemeClr val="tx2"/>
                          </a:solidFill>
                        </a:rPr>
                        <a:t>Kad se to dogodilo? Gdje ste vi bili?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i="1" baseline="0" dirty="0" smtClean="0">
                          <a:solidFill>
                            <a:schemeClr val="tx2"/>
                          </a:solidFill>
                        </a:rPr>
                        <a:t>Recite mi nešto više o toj situaciji.</a:t>
                      </a:r>
                      <a:endParaRPr lang="en-US" sz="1400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535244"/>
                  </a:ext>
                </a:extLst>
              </a:tr>
              <a:tr h="698049">
                <a:tc>
                  <a:txBody>
                    <a:bodyPr/>
                    <a:lstStyle/>
                    <a:p>
                      <a:pPr algn="l"/>
                      <a:r>
                        <a:rPr lang="hr-HR" sz="1400" b="1" i="0" dirty="0" smtClean="0">
                          <a:solidFill>
                            <a:schemeClr val="tx2"/>
                          </a:solidFill>
                        </a:rPr>
                        <a:t>3. Istražiti koliko je tipična automatska misao.</a:t>
                      </a:r>
                      <a:endParaRPr lang="en-US" sz="1400" b="1" i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i="1" dirty="0" smtClean="0">
                          <a:solidFill>
                            <a:schemeClr val="tx2"/>
                          </a:solidFill>
                        </a:rPr>
                        <a:t>Koliko često imate takvu vrstu misli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i="1" dirty="0" smtClean="0">
                          <a:solidFill>
                            <a:schemeClr val="tx2"/>
                          </a:solidFill>
                        </a:rPr>
                        <a:t>U kojim situacijama?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i="1" dirty="0" smtClean="0">
                          <a:solidFill>
                            <a:schemeClr val="tx2"/>
                          </a:solidFill>
                        </a:rPr>
                        <a:t>Koliko vas takve misli smetaju?</a:t>
                      </a:r>
                      <a:endParaRPr lang="en-US" sz="1400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025469"/>
                  </a:ext>
                </a:extLst>
              </a:tr>
              <a:tr h="474162">
                <a:tc>
                  <a:txBody>
                    <a:bodyPr/>
                    <a:lstStyle/>
                    <a:p>
                      <a:pPr algn="l"/>
                      <a:r>
                        <a:rPr lang="hr-HR" sz="1400" b="1" i="0" dirty="0" smtClean="0">
                          <a:solidFill>
                            <a:schemeClr val="tx2"/>
                          </a:solidFill>
                        </a:rPr>
                        <a:t>4. Identificirati druge automatske</a:t>
                      </a:r>
                      <a:r>
                        <a:rPr lang="hr-HR" sz="1400" b="1" i="0" baseline="0" dirty="0" smtClean="0">
                          <a:solidFill>
                            <a:schemeClr val="tx2"/>
                          </a:solidFill>
                        </a:rPr>
                        <a:t> misli i predodžbe u toj istoj situaciji.</a:t>
                      </a:r>
                      <a:endParaRPr lang="en-US" sz="1400" b="1" i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i="1" dirty="0" smtClean="0">
                          <a:solidFill>
                            <a:schemeClr val="tx2"/>
                          </a:solidFill>
                        </a:rPr>
                        <a:t>Je li vam još nešto</a:t>
                      </a:r>
                      <a:r>
                        <a:rPr lang="hr-HR" sz="1400" i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hr-HR" sz="1400" i="1" dirty="0" smtClean="0">
                          <a:solidFill>
                            <a:schemeClr val="tx2"/>
                          </a:solidFill>
                        </a:rPr>
                        <a:t>prošlo kroz glavu? Neka</a:t>
                      </a:r>
                      <a:r>
                        <a:rPr lang="hr-HR" sz="1400" i="1" baseline="0" dirty="0" smtClean="0">
                          <a:solidFill>
                            <a:schemeClr val="tx2"/>
                          </a:solidFill>
                        </a:rPr>
                        <a:t> predodžba ili zamisao?</a:t>
                      </a:r>
                      <a:endParaRPr lang="en-US" sz="1400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505953"/>
                  </a:ext>
                </a:extLst>
              </a:tr>
              <a:tr h="570356">
                <a:tc>
                  <a:txBody>
                    <a:bodyPr/>
                    <a:lstStyle/>
                    <a:p>
                      <a:pPr algn="l"/>
                      <a:r>
                        <a:rPr lang="hr-HR" sz="1400" b="1" i="0" dirty="0" smtClean="0">
                          <a:solidFill>
                            <a:schemeClr val="tx2"/>
                          </a:solidFill>
                        </a:rPr>
                        <a:t>5. Rješavati</a:t>
                      </a:r>
                      <a:r>
                        <a:rPr lang="hr-HR" sz="1400" b="1" i="0" baseline="0" dirty="0" smtClean="0">
                          <a:solidFill>
                            <a:schemeClr val="tx2"/>
                          </a:solidFill>
                        </a:rPr>
                        <a:t> problem o situaciji združenoj s automatskom misli.</a:t>
                      </a:r>
                      <a:endParaRPr lang="en-US" sz="1400" b="1" i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i="1" dirty="0" smtClean="0">
                          <a:solidFill>
                            <a:schemeClr val="tx2"/>
                          </a:solidFill>
                        </a:rPr>
                        <a:t>Što biste mogli napraviti u vezi s time?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i="1" dirty="0" smtClean="0">
                          <a:solidFill>
                            <a:schemeClr val="tx2"/>
                          </a:solidFill>
                        </a:rPr>
                        <a:t>Kako</a:t>
                      </a:r>
                      <a:r>
                        <a:rPr lang="hr-HR" sz="1400" i="1" baseline="0" dirty="0" smtClean="0">
                          <a:solidFill>
                            <a:schemeClr val="tx2"/>
                          </a:solidFill>
                        </a:rPr>
                        <a:t> ste prije s tim izlazili na kraj?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400050"/>
                  </a:ext>
                </a:extLst>
              </a:tr>
              <a:tr h="287432">
                <a:tc>
                  <a:txBody>
                    <a:bodyPr/>
                    <a:lstStyle/>
                    <a:p>
                      <a:pPr algn="l"/>
                      <a:r>
                        <a:rPr lang="hr-HR" sz="1400" b="1" i="0" dirty="0" smtClean="0">
                          <a:solidFill>
                            <a:schemeClr val="tx2"/>
                          </a:solidFill>
                        </a:rPr>
                        <a:t>6. Istražiti vjerovanja</a:t>
                      </a:r>
                      <a:r>
                        <a:rPr lang="hr-HR" sz="1400" b="1" i="0" baseline="0" dirty="0" smtClean="0">
                          <a:solidFill>
                            <a:schemeClr val="tx2"/>
                          </a:solidFill>
                        </a:rPr>
                        <a:t> u podlozi automatskih misli</a:t>
                      </a:r>
                      <a:endParaRPr lang="en-US" sz="1400" b="1" i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i="1" dirty="0" smtClean="0">
                          <a:solidFill>
                            <a:schemeClr val="tx2"/>
                          </a:solidFill>
                        </a:rPr>
                        <a:t>Ako je ta misao točna, što bi vam to značilo?</a:t>
                      </a:r>
                      <a:endParaRPr lang="en-US" sz="1400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541888"/>
                  </a:ext>
                </a:extLst>
              </a:tr>
              <a:tr h="492741">
                <a:tc>
                  <a:txBody>
                    <a:bodyPr/>
                    <a:lstStyle/>
                    <a:p>
                      <a:pPr algn="l"/>
                      <a:r>
                        <a:rPr lang="hr-HR" sz="1400" b="1" i="0" dirty="0" smtClean="0">
                          <a:solidFill>
                            <a:schemeClr val="tx2"/>
                          </a:solidFill>
                        </a:rPr>
                        <a:t>7. Krenuti na drugu temu</a:t>
                      </a:r>
                      <a:endParaRPr lang="en-US" sz="1400" b="1" i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i="1" dirty="0" smtClean="0">
                          <a:solidFill>
                            <a:schemeClr val="tx2"/>
                          </a:solidFill>
                        </a:rPr>
                        <a:t>Dobro. Mislim da sam to razumjela. Možete li mi reći što se</a:t>
                      </a:r>
                      <a:r>
                        <a:rPr lang="hr-HR" sz="1400" i="1" baseline="0" dirty="0" smtClean="0">
                          <a:solidFill>
                            <a:schemeClr val="tx2"/>
                          </a:solidFill>
                        </a:rPr>
                        <a:t> još dogodilo ovog tjedna?</a:t>
                      </a:r>
                      <a:endParaRPr lang="en-US" sz="1400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17348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92480" y="1584960"/>
            <a:ext cx="983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K</a:t>
            </a:r>
            <a:r>
              <a:rPr lang="hr-HR" dirty="0" smtClean="0">
                <a:solidFill>
                  <a:schemeClr val="tx2"/>
                </a:solidFill>
              </a:rPr>
              <a:t>ada terapeut otkrije jednu automatsku misao, kako odlučiti što dalje?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500" dirty="0" smtClean="0">
                <a:solidFill>
                  <a:schemeClr val="tx2"/>
                </a:solidFill>
              </a:rPr>
              <a:t>KOJA PITANJA TERAPEUT TREBA POSTAVITI SAM SEBI?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731264" y="1930273"/>
            <a:ext cx="9314688" cy="1194816"/>
          </a:xfrm>
          <a:prstGeom prst="wedgeRoundRectCallout">
            <a:avLst>
              <a:gd name="adj1" fmla="val -55730"/>
              <a:gd name="adj2" fmla="val 2474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2200" b="1" dirty="0"/>
              <a:t>1. Što želim postići na ovoj seansi?</a:t>
            </a:r>
            <a:endParaRPr lang="en-US" sz="22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731264" y="3383851"/>
            <a:ext cx="9314688" cy="1228980"/>
          </a:xfrm>
          <a:prstGeom prst="wedgeRoundRectCallout">
            <a:avLst>
              <a:gd name="adj1" fmla="val 57926"/>
              <a:gd name="adj2" fmla="val 24260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2200" b="1" dirty="0"/>
              <a:t>2. Hoće li se usmjeravanje na tu misao podudarati s problemom na kojem klijent želi raditi?</a:t>
            </a:r>
            <a:endParaRPr lang="en-US" sz="2200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1731264" y="4921949"/>
            <a:ext cx="9314688" cy="1434401"/>
          </a:xfrm>
          <a:prstGeom prst="wedgeRoundRectCallout">
            <a:avLst>
              <a:gd name="adj1" fmla="val -59592"/>
              <a:gd name="adj2" fmla="val -39551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2200" b="1" dirty="0"/>
              <a:t>3. Hoće li usmjeravanje na tu misao pomoći pacijentu u više nego jednoj situaciji? Hoće li njeno istraživanje pomoći meni u boljoj konceptualizaciji klijenta?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43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2616" y="116717"/>
            <a:ext cx="10515600" cy="1325563"/>
          </a:xfrm>
        </p:spPr>
        <p:txBody>
          <a:bodyPr>
            <a:normAutofit/>
          </a:bodyPr>
          <a:lstStyle/>
          <a:p>
            <a:r>
              <a:rPr lang="hr-HR" sz="3500" dirty="0" smtClean="0">
                <a:solidFill>
                  <a:schemeClr val="tx2"/>
                </a:solidFill>
              </a:rPr>
              <a:t>USMJERAVANJE NA AUTOMATSKU MISAO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85743" y="1321658"/>
            <a:ext cx="5620512" cy="1005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hr-HR" b="1" dirty="0" smtClean="0"/>
              <a:t>Koliko sada vjerujete toj misli (0-100%)?</a:t>
            </a:r>
          </a:p>
          <a:p>
            <a:pPr marL="342900" indent="-342900" algn="ctr">
              <a:buAutoNum type="arabicPeriod"/>
            </a:pPr>
            <a:r>
              <a:rPr lang="hr-HR" b="1" dirty="0" smtClean="0"/>
              <a:t>Kako se zbog te misli osjećate?</a:t>
            </a:r>
          </a:p>
          <a:p>
            <a:pPr marL="342900" indent="-342900" algn="ctr">
              <a:buAutoNum type="arabicPeriod"/>
            </a:pPr>
            <a:r>
              <a:rPr lang="hr-HR" b="1" dirty="0" smtClean="0"/>
              <a:t>Koliko je jaka (0-100%) ta emocija?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>
          <a:xfrm rot="2645437">
            <a:off x="2736260" y="2362166"/>
            <a:ext cx="320768" cy="54416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59496" y="2973054"/>
            <a:ext cx="2999232" cy="1034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Nizak stupanj vjerovanja i uznemirenosti – prelazak na nešto drugo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922816" y="3100894"/>
            <a:ext cx="5504145" cy="906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hr-HR" sz="1800" dirty="0" smtClean="0"/>
              <a:t>Snažno vjerovanje u tu misao + značajno uznemirujuća </a:t>
            </a:r>
            <a:r>
              <a:rPr lang="hr-HR" sz="1800" dirty="0" smtClean="0">
                <a:sym typeface="Wingdings" panose="05000000000000000000" pitchFamily="2" charset="2"/>
              </a:rPr>
              <a:t> </a:t>
            </a:r>
            <a:r>
              <a:rPr lang="hr-HR" sz="1800" b="1" dirty="0" smtClean="0">
                <a:sym typeface="Wingdings" panose="05000000000000000000" pitchFamily="2" charset="2"/>
              </a:rPr>
              <a:t>pitanja prema kognitivnom modelu</a:t>
            </a:r>
            <a:endParaRPr lang="en-US" sz="1800" b="1" dirty="0"/>
          </a:p>
        </p:txBody>
      </p:sp>
      <p:sp>
        <p:nvSpPr>
          <p:cNvPr id="15" name="Down Arrow 14"/>
          <p:cNvSpPr/>
          <p:nvPr/>
        </p:nvSpPr>
        <p:spPr>
          <a:xfrm rot="19400128">
            <a:off x="8710971" y="2472657"/>
            <a:ext cx="340465" cy="5140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3"/>
          <p:cNvSpPr txBox="1">
            <a:spLocks/>
          </p:cNvSpPr>
          <p:nvPr/>
        </p:nvSpPr>
        <p:spPr>
          <a:xfrm>
            <a:off x="4672208" y="4771386"/>
            <a:ext cx="7296045" cy="1841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Arial" panose="020B0604020202020204" pitchFamily="34" charset="0"/>
              <a:buAutoNum type="arabicPeriod"/>
            </a:pPr>
            <a:r>
              <a:rPr lang="hr-HR" sz="1700" b="1" dirty="0" smtClean="0"/>
              <a:t>Kada ste to pomislili? U kojoj specifičnoj situaciji?</a:t>
            </a:r>
          </a:p>
          <a:p>
            <a:pPr marL="342900" indent="-342900" algn="ctr">
              <a:buFont typeface="Arial" panose="020B0604020202020204" pitchFamily="34" charset="0"/>
              <a:buAutoNum type="arabicPeriod"/>
            </a:pPr>
            <a:r>
              <a:rPr lang="hr-HR" sz="1700" b="1" dirty="0"/>
              <a:t>K</a:t>
            </a:r>
            <a:r>
              <a:rPr lang="hr-HR" sz="1700" b="1" dirty="0" smtClean="0"/>
              <a:t>oje ste druge uznemirujuće misli i predodžbe imali u toj situaciji?</a:t>
            </a:r>
          </a:p>
          <a:p>
            <a:pPr marL="342900" indent="-342900" algn="ctr">
              <a:buFont typeface="Arial" panose="020B0604020202020204" pitchFamily="34" charset="0"/>
              <a:buAutoNum type="arabicPeriod"/>
            </a:pPr>
            <a:r>
              <a:rPr lang="hr-HR" sz="1700" b="1" dirty="0" smtClean="0"/>
              <a:t>Jeste li zapazili neku promjenu u vašem tijelu? (anksiozni pacijenti!)</a:t>
            </a:r>
          </a:p>
          <a:p>
            <a:pPr marL="342900" indent="-342900" algn="ctr">
              <a:buFont typeface="Arial" panose="020B0604020202020204" pitchFamily="34" charset="0"/>
              <a:buAutoNum type="arabicPeriod"/>
            </a:pPr>
            <a:r>
              <a:rPr lang="hr-HR" sz="1700" b="1" dirty="0" smtClean="0"/>
              <a:t>Što ste onda napravili?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8839628" y="4155910"/>
            <a:ext cx="350902" cy="48874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66467" y="3196800"/>
            <a:ext cx="5097760" cy="91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3. Pomoći pacijentu vrednovati i odgovoriti na misao pomoću 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sokratovskog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dijaloga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10474" y="4313087"/>
            <a:ext cx="4638315" cy="852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„Što biste mogli napraviti kako biste to bolje naučili?”</a:t>
            </a:r>
            <a:endParaRPr lang="en-US" i="1" dirty="0"/>
          </a:p>
        </p:txBody>
      </p:sp>
      <p:sp>
        <p:nvSpPr>
          <p:cNvPr id="18" name="Rounded Rectangle 17"/>
          <p:cNvSpPr/>
          <p:nvPr/>
        </p:nvSpPr>
        <p:spPr>
          <a:xfrm>
            <a:off x="666467" y="4299640"/>
            <a:ext cx="5097760" cy="8798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4. Rješavati problem s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klijentom 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12707" y="5443666"/>
            <a:ext cx="4723764" cy="1073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„Ako je istinito da ne možete naučiti kemiju, što bi to vama značilo?”</a:t>
            </a:r>
            <a:endParaRPr lang="hr-H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6467" y="5443666"/>
            <a:ext cx="5097760" cy="1061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5. Koristiti tehniku silazne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strelice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10473" y="3227110"/>
            <a:ext cx="4638315" cy="852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„Što je dokaz da nikada nećete naučiti kemiju?”</a:t>
            </a:r>
            <a:endParaRPr lang="en-US" i="1" dirty="0"/>
          </a:p>
        </p:txBody>
      </p:sp>
      <p:sp>
        <p:nvSpPr>
          <p:cNvPr id="22" name="Rounded Rectangle 21"/>
          <p:cNvSpPr/>
          <p:nvPr/>
        </p:nvSpPr>
        <p:spPr>
          <a:xfrm>
            <a:off x="6810472" y="2036754"/>
            <a:ext cx="4638315" cy="912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„Je li vas ta misao učinila tužnom, vodila zatvaranju knjige i odustajanju?”</a:t>
            </a:r>
            <a:endParaRPr lang="en-US" i="1" dirty="0"/>
          </a:p>
        </p:txBody>
      </p:sp>
      <p:sp>
        <p:nvSpPr>
          <p:cNvPr id="24" name="Rounded Rectangle 23"/>
          <p:cNvSpPr/>
          <p:nvPr/>
        </p:nvSpPr>
        <p:spPr>
          <a:xfrm>
            <a:off x="666467" y="2056547"/>
            <a:ext cx="5097760" cy="91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ristiti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tu misao za jačanje kognitivnog modela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66467" y="954501"/>
            <a:ext cx="5097760" cy="91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Konceptuali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irati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misao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toj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posebnoj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situaciji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uklapa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konceptuali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aciju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klijenta</a:t>
            </a:r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10471" y="950777"/>
            <a:ext cx="4638315" cy="912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„Može li ovo biti još jedan primjer vašeg upornog predviđanja da ćete pasti?”</a:t>
            </a:r>
            <a:endParaRPr lang="en-US" i="1" dirty="0"/>
          </a:p>
        </p:txBody>
      </p:sp>
      <p:sp>
        <p:nvSpPr>
          <p:cNvPr id="28" name="Down Arrow 27"/>
          <p:cNvSpPr/>
          <p:nvPr/>
        </p:nvSpPr>
        <p:spPr>
          <a:xfrm rot="16200000">
            <a:off x="6090124" y="1058775"/>
            <a:ext cx="472430" cy="7410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6200000">
            <a:off x="6104778" y="2092679"/>
            <a:ext cx="472430" cy="7410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6200000">
            <a:off x="6104778" y="3314237"/>
            <a:ext cx="472430" cy="7410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16200000">
            <a:off x="6104778" y="4306811"/>
            <a:ext cx="472430" cy="7410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16200000">
            <a:off x="6104778" y="5696340"/>
            <a:ext cx="472430" cy="7410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7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3000" dirty="0" smtClean="0">
                <a:solidFill>
                  <a:schemeClr val="tx2"/>
                </a:solidFill>
              </a:rPr>
              <a:t>ISPITIVANJE AUTOMATSKIH MISLI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130681"/>
            <a:ext cx="10515600" cy="4351338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tx2"/>
                </a:solidFill>
              </a:rPr>
              <a:t>n</a:t>
            </a:r>
            <a:r>
              <a:rPr lang="hr-HR" sz="2000" dirty="0" smtClean="0">
                <a:solidFill>
                  <a:schemeClr val="tx2"/>
                </a:solidFill>
              </a:rPr>
              <a:t>akon otkrivanja, određivanja važnosti i (ne)ugodnost</a:t>
            </a:r>
            <a:r>
              <a:rPr lang="en-US" sz="2000" dirty="0" err="1" smtClean="0">
                <a:solidFill>
                  <a:schemeClr val="tx2"/>
                </a:solidFill>
              </a:rPr>
              <a:t>i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hr-HR" sz="2000" dirty="0" smtClean="0">
                <a:solidFill>
                  <a:schemeClr val="tx2"/>
                </a:solidFill>
              </a:rPr>
              <a:t>AM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te</a:t>
            </a:r>
            <a:r>
              <a:rPr lang="hr-HR" sz="2000" dirty="0" smtClean="0">
                <a:solidFill>
                  <a:schemeClr val="tx2"/>
                </a:solidFill>
              </a:rPr>
              <a:t> identifikacije pridružujućih reakcija, terapeut može pomoći klijentu </a:t>
            </a:r>
            <a:r>
              <a:rPr lang="hr-HR" sz="2000" b="1" dirty="0" smtClean="0">
                <a:solidFill>
                  <a:schemeClr val="tx2"/>
                </a:solidFill>
              </a:rPr>
              <a:t>vrednovati tu misao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55519" y="1853184"/>
            <a:ext cx="7863841" cy="4632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hr-HR" b="1" dirty="0" smtClean="0"/>
          </a:p>
          <a:p>
            <a:pPr marL="342900" indent="-342900" algn="ctr">
              <a:buAutoNum type="arabicPeriod"/>
            </a:pPr>
            <a:endParaRPr lang="hr-HR" sz="1700" b="1" dirty="0" smtClean="0"/>
          </a:p>
          <a:p>
            <a:pPr marL="342900" indent="-342900" algn="ctr">
              <a:buAutoNum type="arabicPeriod"/>
            </a:pPr>
            <a:r>
              <a:rPr lang="hr-HR" b="1" dirty="0" smtClean="0"/>
              <a:t>Što je doka</a:t>
            </a:r>
            <a:r>
              <a:rPr lang="en-US" b="1" dirty="0" smtClean="0"/>
              <a:t>z</a:t>
            </a:r>
            <a:r>
              <a:rPr lang="hr-HR" b="1" dirty="0" smtClean="0"/>
              <a:t>?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b="1" dirty="0"/>
              <a:t>d</a:t>
            </a:r>
            <a:r>
              <a:rPr lang="hr-HR" b="1" dirty="0" smtClean="0"/>
              <a:t>okaz koji podržava tu ideju?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b="1" dirty="0" smtClean="0"/>
              <a:t>dokaz protiv te ideje?</a:t>
            </a:r>
          </a:p>
          <a:p>
            <a:pPr algn="ctr"/>
            <a:endParaRPr lang="hr-HR" b="1" dirty="0" smtClean="0"/>
          </a:p>
          <a:p>
            <a:pPr algn="ctr"/>
            <a:r>
              <a:rPr lang="hr-HR" b="1" dirty="0" smtClean="0"/>
              <a:t>2. Postoji li alternativno objašnjenje?</a:t>
            </a:r>
          </a:p>
          <a:p>
            <a:pPr algn="ctr"/>
            <a:endParaRPr lang="hr-HR" b="1" dirty="0" smtClean="0"/>
          </a:p>
          <a:p>
            <a:pPr algn="ctr"/>
            <a:r>
              <a:rPr lang="hr-HR" b="1" dirty="0" smtClean="0"/>
              <a:t>3. Što je najgore što se može dogoditi? Mogu li to preživjeti?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r-HR" b="1" dirty="0" smtClean="0"/>
              <a:t>što je najbolje što se može dogoditi?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r-HR" b="1" dirty="0" smtClean="0"/>
              <a:t>što je najrealističnija posljedica?</a:t>
            </a:r>
          </a:p>
          <a:p>
            <a:pPr algn="ctr"/>
            <a:endParaRPr lang="hr-HR" b="1" dirty="0" smtClean="0"/>
          </a:p>
          <a:p>
            <a:pPr algn="ctr"/>
            <a:r>
              <a:rPr lang="hr-HR" b="1" dirty="0" smtClean="0"/>
              <a:t>4. Koje su posljedice mog vjerovanja u automatsku misao?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r-HR" b="1" dirty="0"/>
              <a:t>š</a:t>
            </a:r>
            <a:r>
              <a:rPr lang="hr-HR" b="1" dirty="0" smtClean="0"/>
              <a:t>to bi mogla biti posljedice promjene u mom mišljenju?</a:t>
            </a:r>
          </a:p>
          <a:p>
            <a:pPr algn="ctr"/>
            <a:endParaRPr lang="hr-HR" b="1" dirty="0" smtClean="0"/>
          </a:p>
          <a:p>
            <a:pPr algn="ctr"/>
            <a:r>
              <a:rPr lang="hr-HR" b="1" dirty="0" smtClean="0"/>
              <a:t>5. Što ću u vezi s tim poduzeti?</a:t>
            </a:r>
          </a:p>
          <a:p>
            <a:pPr algn="ctr"/>
            <a:endParaRPr lang="hr-HR" b="1" dirty="0" smtClean="0"/>
          </a:p>
          <a:p>
            <a:pPr algn="ctr"/>
            <a:r>
              <a:rPr lang="hr-HR" b="1" dirty="0" smtClean="0"/>
              <a:t>6. Što bih ja rekao ________ (prijatelju) kad bi on ili ona bili u istoj situaciji?</a:t>
            </a:r>
          </a:p>
          <a:p>
            <a:pPr algn="ctr"/>
            <a:endParaRPr lang="hr-HR" sz="1700" b="1" dirty="0" smtClean="0"/>
          </a:p>
          <a:p>
            <a:pPr algn="ctr"/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7536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87196" y="755904"/>
            <a:ext cx="9963912" cy="532003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endParaRPr lang="hr-HR" b="1" dirty="0" smtClean="0">
              <a:solidFill>
                <a:schemeClr val="tx2"/>
              </a:solidFill>
            </a:endParaRPr>
          </a:p>
          <a:p>
            <a:r>
              <a:rPr lang="hr-HR" b="1" dirty="0" smtClean="0">
                <a:solidFill>
                  <a:schemeClr val="tx2"/>
                </a:solidFill>
              </a:rPr>
              <a:t>cilj seanse </a:t>
            </a:r>
            <a:r>
              <a:rPr lang="hr-HR" dirty="0" smtClean="0">
                <a:solidFill>
                  <a:schemeClr val="tx2"/>
                </a:solidFill>
              </a:rPr>
              <a:t>je klijentu demonstrirati strukturiranu metodu istraživanja i odgovaranja na njegovo mišljenje </a:t>
            </a:r>
          </a:p>
          <a:p>
            <a:pPr marL="0" indent="0" algn="ctr">
              <a:buNone/>
            </a:pPr>
            <a:endParaRPr lang="hr-HR" dirty="0" smtClean="0">
              <a:solidFill>
                <a:schemeClr val="tx2"/>
              </a:solidFill>
            </a:endParaRPr>
          </a:p>
          <a:p>
            <a:pPr algn="ctr"/>
            <a:r>
              <a:rPr lang="hr-HR" dirty="0">
                <a:solidFill>
                  <a:schemeClr val="tx2"/>
                </a:solidFill>
              </a:rPr>
              <a:t>t</a:t>
            </a:r>
            <a:r>
              <a:rPr lang="hr-HR" dirty="0" smtClean="0">
                <a:solidFill>
                  <a:schemeClr val="tx2"/>
                </a:solidFill>
              </a:rPr>
              <a:t>erapeut </a:t>
            </a:r>
            <a:r>
              <a:rPr lang="hr-HR" b="1" dirty="0" smtClean="0">
                <a:solidFill>
                  <a:schemeClr val="tx2"/>
                </a:solidFill>
              </a:rPr>
              <a:t>odabire automatsku misao </a:t>
            </a:r>
            <a:r>
              <a:rPr lang="hr-HR" dirty="0" smtClean="0">
                <a:solidFill>
                  <a:schemeClr val="tx2"/>
                </a:solidFill>
              </a:rPr>
              <a:t>koja: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tx2"/>
                </a:solidFill>
              </a:rPr>
              <a:t> doprinosi </a:t>
            </a:r>
            <a:r>
              <a:rPr lang="hr-HR" dirty="0" err="1" smtClean="0">
                <a:solidFill>
                  <a:schemeClr val="tx2"/>
                </a:solidFill>
              </a:rPr>
              <a:t>klijentovoj</a:t>
            </a:r>
            <a:r>
              <a:rPr lang="hr-HR" dirty="0" smtClean="0">
                <a:solidFill>
                  <a:schemeClr val="tx2"/>
                </a:solidFill>
              </a:rPr>
              <a:t> uznemirenosti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tx2"/>
                </a:solidFill>
              </a:rPr>
              <a:t> nije izolirana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tx2"/>
                </a:solidFill>
              </a:rPr>
              <a:t> je iskrivljena i </a:t>
            </a:r>
            <a:r>
              <a:rPr lang="hr-HR" dirty="0" err="1" smtClean="0">
                <a:solidFill>
                  <a:schemeClr val="tx2"/>
                </a:solidFill>
              </a:rPr>
              <a:t>disfunkcionalna</a:t>
            </a:r>
            <a:endParaRPr lang="hr-HR" dirty="0" smtClean="0">
              <a:solidFill>
                <a:schemeClr val="tx2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tx2"/>
                </a:solidFill>
              </a:rPr>
              <a:t> može poslužiti kao model za druge misli u budućnosti</a:t>
            </a:r>
          </a:p>
          <a:p>
            <a:pPr marL="0" indent="0" algn="ctr">
              <a:buNone/>
            </a:pPr>
            <a:endParaRPr lang="hr-HR" dirty="0" smtClean="0">
              <a:solidFill>
                <a:schemeClr val="tx2"/>
              </a:solidFill>
            </a:endParaRPr>
          </a:p>
          <a:p>
            <a:pPr algn="ctr"/>
            <a:r>
              <a:rPr lang="hr-HR" dirty="0">
                <a:solidFill>
                  <a:schemeClr val="tx2"/>
                </a:solidFill>
              </a:rPr>
              <a:t>u</a:t>
            </a:r>
            <a:r>
              <a:rPr lang="hr-HR" dirty="0" smtClean="0">
                <a:solidFill>
                  <a:schemeClr val="tx2"/>
                </a:solidFill>
              </a:rPr>
              <a:t>čenje vrednovanja automatskih misli je vještina, neki je odmah usvoje, dok je drugima potrebno više vježbe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500" dirty="0" smtClean="0">
                <a:solidFill>
                  <a:schemeClr val="tx2"/>
                </a:solidFill>
              </a:rPr>
              <a:t>IDENTIFICIRANJE POGREŠAKA U MIŠLJENJU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0efe547e-19d2-4517-81c0-5f537630610a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07136" y="1825624"/>
            <a:ext cx="10887456" cy="45307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endParaRPr lang="hr-HR" dirty="0" smtClean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</a:rPr>
              <a:t>klijenti su skloni stvaranju konzistentnih grešaka u svojem razmišljanju</a:t>
            </a:r>
          </a:p>
          <a:p>
            <a:r>
              <a:rPr lang="hr-HR" dirty="0">
                <a:solidFill>
                  <a:schemeClr val="tx2"/>
                </a:solidFill>
              </a:rPr>
              <a:t>k</a:t>
            </a:r>
            <a:r>
              <a:rPr lang="hr-HR" dirty="0" smtClean="0">
                <a:solidFill>
                  <a:schemeClr val="tx2"/>
                </a:solidFill>
              </a:rPr>
              <a:t>od klijenata koji pate od psihijatrijskih poremećaja često postoji sustavna negativna sklonost u njihovu kognitivnom procesuiranju</a:t>
            </a:r>
          </a:p>
          <a:p>
            <a:pPr marL="0" indent="0">
              <a:buNone/>
            </a:pPr>
            <a:endParaRPr lang="hr-HR" dirty="0" smtClean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chemeClr val="tx2"/>
                </a:solidFill>
              </a:rPr>
              <a:t>Terapeut može samostalno bilježiti kognitivne distorzije (u sebi, verbalno ili zapisivanjem)</a:t>
            </a: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chemeClr val="tx2"/>
                </a:solidFill>
              </a:rPr>
              <a:t>Klijent samostalno označava pogreške s liste kognitivnih distorzija</a:t>
            </a: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chemeClr val="tx2"/>
                </a:solidFill>
              </a:rPr>
              <a:t>Ponuditi klijentu listu distorzija kako bi provjerio samo jednu, dvije ili tri najčešće pogreške koje ima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0efe547e-19d2-4517-81c0-5f537630610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0efe547e-19d2-4517-81c0-5f537630610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0efe547e-19d2-4517-81c0-5f537630610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0efe547e-19d2-4517-81c0-5f537630610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ebd473d3-3ccb-443c-b63b-7ba853a5ab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5ba3a865-042e-4e9a-80e2-ed7b1a7760d0" origin="userSelected">
  <element uid="0efe547e-19d2-4517-81c0-5f537630610a" value=""/>
</sisl>
</file>

<file path=customXml/itemProps1.xml><?xml version="1.0" encoding="utf-8"?>
<ds:datastoreItem xmlns:ds="http://schemas.openxmlformats.org/officeDocument/2006/customXml" ds:itemID="{AFAAB3A2-B7D5-4B99-98D1-06F9E5AE2DF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0</TotalTime>
  <Words>1107</Words>
  <Application>Microsoft Office PowerPoint</Application>
  <PresentationFormat>Widescreen</PresentationFormat>
  <Paragraphs>158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EVALUACIJA AUTOMATSKIH MISLI</vt:lpstr>
      <vt:lpstr>UVOD</vt:lpstr>
      <vt:lpstr>ODLUKA O IZBORU AM NA KOJE SE TREBA USMJERITI</vt:lpstr>
      <vt:lpstr>KOJA PITANJA TERAPEUT TREBA POSTAVITI SAM SEBI?</vt:lpstr>
      <vt:lpstr>USMJERAVANJE NA AUTOMATSKU MISAO</vt:lpstr>
      <vt:lpstr>PowerPoint Presentation</vt:lpstr>
      <vt:lpstr>ISPITIVANJE AUTOMATSKIH MISLI</vt:lpstr>
      <vt:lpstr>PowerPoint Presentation</vt:lpstr>
      <vt:lpstr>IDENTIFICIRANJE POGREŠAKA U MIŠLJENJU</vt:lpstr>
      <vt:lpstr>ISPITIVANJE U SVRHU VREDNOVANJA KORISNOSTI AUTOMATSKIH MISLI</vt:lpstr>
      <vt:lpstr>ADAPTIVNI ODGOVORI NA AUTOMATSKU MISAO</vt:lpstr>
      <vt:lpstr>KONCEPTUALIZACIJA UZROKA NEDJELOTVORNOG VREDNOVANJA AUTOMATSKE MISLI</vt:lpstr>
      <vt:lpstr>LITERATURA</vt:lpstr>
      <vt:lpstr>HVALA VAM NA PAŽNJI!</vt:lpstr>
    </vt:vector>
  </TitlesOfParts>
  <Company>Allianz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EVALUACIJA AUTOMATSKIH MISLI</dc:title>
  <dc:creator>Bortas, Leona (Allianz Zagreb d.d.)</dc:creator>
  <cp:lastModifiedBy>hubikotvr@outlook.com</cp:lastModifiedBy>
  <cp:revision>34</cp:revision>
  <dcterms:created xsi:type="dcterms:W3CDTF">2020-08-22T08:08:08Z</dcterms:created>
  <dcterms:modified xsi:type="dcterms:W3CDTF">2020-09-07T10:04:07Z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af37cb1a-0412-4096-b7b5-a6e4c6f7dda3</vt:lpwstr>
  </property>
  <property fmtid="{D5CDD505-2E9C-101B-9397-08002B2CF9AE}" pid="3" name="bjSaver">
    <vt:lpwstr>aVSpRID6daKSLhGm9PWsueb2hrxz4BMp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policy="5ba3a865-042e-4e9a-80e2-ed7b1a7760d0" origin="userSelected" xmlns="http://www.boldonj</vt:lpwstr>
  </property>
  <property fmtid="{D5CDD505-2E9C-101B-9397-08002B2CF9AE}" pid="5" name="bjDocumentLabelXML-0">
    <vt:lpwstr>ames.com/2008/01/sie/internal/label"&gt;&lt;element uid="0efe547e-19d2-4517-81c0-5f537630610a" value="" /&gt;&lt;/sisl&gt;</vt:lpwstr>
  </property>
  <property fmtid="{D5CDD505-2E9C-101B-9397-08002B2CF9AE}" pid="6" name="bjDocumentSecurityLabel">
    <vt:lpwstr>Javno </vt:lpwstr>
  </property>
</Properties>
</file>