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81"/>
  </p:normalViewPr>
  <p:slideViewPr>
    <p:cSldViewPr snapToGrid="0" snapToObjects="1">
      <p:cViewPr varScale="1">
        <p:scale>
          <a:sx n="115" d="100"/>
          <a:sy n="115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26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64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452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829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486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31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97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8822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297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41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49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43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358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62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432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719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682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06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CCB20-040C-9F44-A1BD-2D58FF1AB8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Razvijanje i </a:t>
            </a:r>
            <a:r>
              <a:rPr lang="sr-Latn-RS" dirty="0" err="1"/>
              <a:t>korištenje</a:t>
            </a:r>
            <a:r>
              <a:rPr lang="sr-Latn-RS" dirty="0"/>
              <a:t> terapijske suradnje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9DD2CD-050E-9244-94FA-9B47E14A48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/>
          </a:p>
          <a:p>
            <a:r>
              <a:rPr lang="sr-Latn-RS" dirty="0"/>
              <a:t>HUBIKOT, 26.09.2020.</a:t>
            </a:r>
          </a:p>
        </p:txBody>
      </p:sp>
    </p:spTree>
    <p:extLst>
      <p:ext uri="{BB962C8B-B14F-4D97-AF65-F5344CB8AC3E}">
        <p14:creationId xmlns:p14="http://schemas.microsoft.com/office/powerpoint/2010/main" val="54213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49564-0A3B-5345-A8B1-4990485D0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691376"/>
            <a:ext cx="8825659" cy="1159726"/>
          </a:xfrm>
        </p:spPr>
        <p:txBody>
          <a:bodyPr/>
          <a:lstStyle/>
          <a:p>
            <a:r>
              <a:rPr lang="sr-Latn-RS" dirty="0"/>
              <a:t>Terapijska suradnja kao sredstvo postizanja terapijskih ciljeva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499EA-11C4-5840-B022-387DA0D97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040037" cy="3891304"/>
          </a:xfrm>
        </p:spPr>
        <p:txBody>
          <a:bodyPr>
            <a:normAutofit/>
          </a:bodyPr>
          <a:lstStyle/>
          <a:p>
            <a:r>
              <a:rPr lang="sr-Latn-RS" dirty="0"/>
              <a:t>Terapeuti mogu pomoći pacijentima jačati pozitivnije i realnije viđenje sebe samih i drugih na mnogo načina:</a:t>
            </a:r>
          </a:p>
          <a:p>
            <a:pPr>
              <a:buAutoNum type="arabicPeriod"/>
            </a:pPr>
            <a:r>
              <a:rPr lang="sr-Latn-RS" dirty="0"/>
              <a:t>Koristeći pozitivno osnaživanje</a:t>
            </a:r>
          </a:p>
          <a:p>
            <a:pPr>
              <a:buAutoNum type="arabicPeriod"/>
            </a:pPr>
            <a:r>
              <a:rPr lang="sr-Latn-RS" dirty="0"/>
              <a:t>Koristeći samootkrivanje</a:t>
            </a:r>
          </a:p>
          <a:p>
            <a:pPr>
              <a:buAutoNum type="arabicPeriod"/>
            </a:pPr>
            <a:r>
              <a:rPr lang="sr-Latn-RS" dirty="0"/>
              <a:t>Smanjujući nejednakost u terapijskom odnosu</a:t>
            </a:r>
          </a:p>
          <a:p>
            <a:pPr>
              <a:buAutoNum type="arabicPeriod"/>
            </a:pPr>
            <a:r>
              <a:rPr lang="sr-Latn-RS" dirty="0"/>
              <a:t>Ne </a:t>
            </a:r>
            <a:r>
              <a:rPr lang="sr-Latn-RS" dirty="0" err="1"/>
              <a:t>slažući</a:t>
            </a:r>
            <a:r>
              <a:rPr lang="sr-Latn-RS" dirty="0"/>
              <a:t> se s pacijentovim negativnim viđenjem sebe</a:t>
            </a:r>
          </a:p>
          <a:p>
            <a:pPr>
              <a:buAutoNum type="arabicPeriod"/>
            </a:pPr>
            <a:r>
              <a:rPr lang="sr-Latn-RS" dirty="0"/>
              <a:t>Nudeći realnu nadu</a:t>
            </a:r>
          </a:p>
          <a:p>
            <a:pPr>
              <a:buAutoNum type="arabicPeriod"/>
            </a:pPr>
            <a:r>
              <a:rPr lang="sr-Latn-RS" dirty="0"/>
              <a:t>Izravno izražavajući empatiju i brižnost</a:t>
            </a:r>
          </a:p>
          <a:p>
            <a:pPr>
              <a:buAutoNum type="arabicPeriod"/>
            </a:pPr>
            <a:r>
              <a:rPr lang="sr-Latn-RS" dirty="0" smtClean="0"/>
              <a:t>Izražavajući žaljenje </a:t>
            </a:r>
            <a:r>
              <a:rPr lang="sr-Latn-RS" dirty="0"/>
              <a:t>zbog terapijskih ograničenja</a:t>
            </a:r>
          </a:p>
          <a:p>
            <a:pPr>
              <a:buAutoNum type="arabicPeriod"/>
            </a:pPr>
            <a:r>
              <a:rPr lang="sr-Latn-RS" dirty="0"/>
              <a:t>Pomažući pacijentu da uvidi </a:t>
            </a:r>
            <a:r>
              <a:rPr lang="sr-Latn-RS" dirty="0" err="1"/>
              <a:t>teraputov</a:t>
            </a:r>
            <a:r>
              <a:rPr lang="sr-Latn-RS" dirty="0"/>
              <a:t> </a:t>
            </a:r>
            <a:r>
              <a:rPr lang="sr-Latn-RS" dirty="0" err="1"/>
              <a:t>osjećaj</a:t>
            </a:r>
            <a:r>
              <a:rPr lang="sr-Latn-RS" dirty="0"/>
              <a:t> povezanosti</a:t>
            </a:r>
          </a:p>
        </p:txBody>
      </p:sp>
    </p:spTree>
    <p:extLst>
      <p:ext uri="{BB962C8B-B14F-4D97-AF65-F5344CB8AC3E}">
        <p14:creationId xmlns:p14="http://schemas.microsoft.com/office/powerpoint/2010/main" val="366313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F485C-43DC-5044-B7AF-D0C706B3C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468352"/>
            <a:ext cx="8825659" cy="1784194"/>
          </a:xfrm>
        </p:spPr>
        <p:txBody>
          <a:bodyPr/>
          <a:lstStyle/>
          <a:p>
            <a:r>
              <a:rPr lang="sr-Latn-RS" sz="3200" dirty="0"/>
              <a:t>Rad na problemima terapijske suradnje i generaliziranje na odnose s drugim ljudima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AF5C3-5995-4E40-9876-120FD4AD0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228044" cy="3968216"/>
          </a:xfrm>
        </p:spPr>
        <p:txBody>
          <a:bodyPr>
            <a:normAutofit/>
          </a:bodyPr>
          <a:lstStyle/>
          <a:p>
            <a:r>
              <a:rPr lang="sr-Latn-RS" sz="2000" dirty="0"/>
              <a:t>Otkrivanje disfunkcionalnih vjerovanja pacijenta o sebi i </a:t>
            </a:r>
            <a:r>
              <a:rPr lang="sr-Latn-RS" sz="2000" dirty="0" smtClean="0"/>
              <a:t>svijetu </a:t>
            </a:r>
            <a:r>
              <a:rPr lang="sr-Latn-RS" sz="2000" dirty="0"/>
              <a:t>daje mogućnost:</a:t>
            </a:r>
          </a:p>
          <a:p>
            <a:pPr lvl="1"/>
            <a:r>
              <a:rPr lang="sr-Latn-RS" sz="2000" dirty="0"/>
              <a:t>Razvijanja bolje terapijske </a:t>
            </a:r>
            <a:r>
              <a:rPr lang="sr-Latn-RS" sz="2000" dirty="0" smtClean="0"/>
              <a:t>suradnje </a:t>
            </a:r>
            <a:endParaRPr lang="sr-Latn-RS" sz="2000" dirty="0"/>
          </a:p>
          <a:p>
            <a:pPr lvl="1"/>
            <a:r>
              <a:rPr lang="sr-Latn-RS" sz="2000" dirty="0" err="1"/>
              <a:t>Rješavanja</a:t>
            </a:r>
            <a:r>
              <a:rPr lang="sr-Latn-RS" sz="2000" dirty="0"/>
              <a:t> problema pacijenta</a:t>
            </a:r>
          </a:p>
          <a:p>
            <a:pPr lvl="1"/>
            <a:r>
              <a:rPr lang="sr-Latn-RS" sz="2000" dirty="0"/>
              <a:t>Usvajanje drugih </a:t>
            </a:r>
            <a:r>
              <a:rPr lang="sr-Latn-RS" sz="2000" dirty="0" err="1"/>
              <a:t>interpersonalnih</a:t>
            </a:r>
            <a:r>
              <a:rPr lang="sr-Latn-RS" sz="2000" dirty="0"/>
              <a:t> </a:t>
            </a:r>
            <a:r>
              <a:rPr lang="sr-Latn-RS" sz="2000" dirty="0" err="1"/>
              <a:t>vještina</a:t>
            </a:r>
            <a:endParaRPr lang="sr-Latn-RS" sz="2000" dirty="0"/>
          </a:p>
          <a:p>
            <a:pPr lvl="1"/>
            <a:r>
              <a:rPr lang="sr-Latn-RS" sz="2000" dirty="0"/>
              <a:t>Uvid da za </a:t>
            </a:r>
            <a:r>
              <a:rPr lang="sr-Latn-RS" sz="2000" dirty="0" err="1"/>
              <a:t>interpersonalne</a:t>
            </a:r>
            <a:r>
              <a:rPr lang="sr-Latn-RS" sz="2000" dirty="0"/>
              <a:t> odnose treba jaka volja</a:t>
            </a:r>
          </a:p>
        </p:txBody>
      </p:sp>
    </p:spTree>
    <p:extLst>
      <p:ext uri="{BB962C8B-B14F-4D97-AF65-F5344CB8AC3E}">
        <p14:creationId xmlns:p14="http://schemas.microsoft.com/office/powerpoint/2010/main" val="91968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E32D0-2CF1-004E-B768-EC9DD1D15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Kada pacijenta uznemiri terapeut: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0503A-FDF0-3C40-9CBF-A4BA42E70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424597" cy="3874212"/>
          </a:xfrm>
        </p:spPr>
        <p:txBody>
          <a:bodyPr>
            <a:normAutofit/>
          </a:bodyPr>
          <a:lstStyle/>
          <a:p>
            <a:r>
              <a:rPr lang="sr-Latn-RS" dirty="0"/>
              <a:t>Otkriti i rezimirati pacijentove iskrivljene automatske misli u kontekstu kognitivnog modela</a:t>
            </a:r>
          </a:p>
          <a:p>
            <a:r>
              <a:rPr lang="sr-Latn-RS" dirty="0"/>
              <a:t>Pomoći pacijentu </a:t>
            </a:r>
            <a:r>
              <a:rPr lang="sr-Latn-RS" dirty="0" err="1"/>
              <a:t>provjeriti</a:t>
            </a:r>
            <a:r>
              <a:rPr lang="sr-Latn-RS" dirty="0"/>
              <a:t> valjanost AM i alternativnih gledišta pomoću </a:t>
            </a:r>
            <a:r>
              <a:rPr lang="sr-Latn-RS" dirty="0" err="1"/>
              <a:t>Sokratovskih</a:t>
            </a:r>
            <a:r>
              <a:rPr lang="sr-Latn-RS" dirty="0"/>
              <a:t> pitanja</a:t>
            </a:r>
          </a:p>
          <a:p>
            <a:r>
              <a:rPr lang="sr-Latn-RS" dirty="0"/>
              <a:t>Ohrabriti pacijenta za izravna pitanja terapeutu</a:t>
            </a:r>
          </a:p>
          <a:p>
            <a:r>
              <a:rPr lang="sr-Latn-RS" dirty="0"/>
              <a:t>Ponuditi izravnu iskrenu pozitivnu informaciju</a:t>
            </a:r>
          </a:p>
          <a:p>
            <a:r>
              <a:rPr lang="sr-Latn-RS" dirty="0"/>
              <a:t>Koristiti tehniku </a:t>
            </a:r>
            <a:r>
              <a:rPr lang="sr-Latn-RS" dirty="0" err="1"/>
              <a:t>rješavanja</a:t>
            </a:r>
            <a:r>
              <a:rPr lang="sr-Latn-RS" dirty="0"/>
              <a:t> problema</a:t>
            </a:r>
          </a:p>
          <a:p>
            <a:r>
              <a:rPr lang="sr-Latn-RS" dirty="0"/>
              <a:t>Identificirati/modificirati </a:t>
            </a:r>
            <a:r>
              <a:rPr lang="sr-Latn-RS" dirty="0" err="1"/>
              <a:t>disfunkcionalne</a:t>
            </a:r>
            <a:r>
              <a:rPr lang="sr-Latn-RS" dirty="0"/>
              <a:t> pretpostavke</a:t>
            </a:r>
          </a:p>
          <a:p>
            <a:r>
              <a:rPr lang="sr-Latn-RS" dirty="0"/>
              <a:t>Vrednovati pretpostavku u kontekstu ostalih međuljudskih odnosa</a:t>
            </a:r>
          </a:p>
          <a:p>
            <a:r>
              <a:rPr lang="sr-Latn-RS" dirty="0"/>
              <a:t>Potaknuti pacijenta da rezimira naučeno i zapiše kao </a:t>
            </a:r>
            <a:r>
              <a:rPr lang="sr-Latn-RS" dirty="0" err="1"/>
              <a:t>podsjetnik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7752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9124D-F863-F046-8928-30B63578B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65921"/>
          </a:xfrm>
        </p:spPr>
        <p:txBody>
          <a:bodyPr/>
          <a:lstStyle/>
          <a:p>
            <a:r>
              <a:rPr lang="sr-Latn-RS" sz="3000" dirty="0"/>
              <a:t>Kada pacijenti trebaju povratnu informaciju o svom </a:t>
            </a:r>
            <a:r>
              <a:rPr lang="sr-Latn-RS" sz="3000" dirty="0" err="1"/>
              <a:t>interpersonalnom</a:t>
            </a:r>
            <a:r>
              <a:rPr lang="sr-Latn-RS" sz="3000" dirty="0"/>
              <a:t> stilu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531DF-3F0A-7C4B-B6EB-AA2805AFF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057128" cy="34163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sr-Latn-RS" sz="2000" dirty="0"/>
              <a:t>Pomoću svojih reakcija prema pacijentu, terapeut može </a:t>
            </a:r>
            <a:r>
              <a:rPr lang="sr-Latn-RS" sz="2000" dirty="0" err="1"/>
              <a:t>procijeniti</a:t>
            </a:r>
            <a:r>
              <a:rPr lang="sr-Latn-RS" sz="2000" dirty="0"/>
              <a:t> u kojem stupnju je ponašanje pacijenta u seansi slično onom izvan seanse</a:t>
            </a:r>
          </a:p>
          <a:p>
            <a:pPr>
              <a:spcBef>
                <a:spcPts val="1800"/>
              </a:spcBef>
            </a:pPr>
            <a:r>
              <a:rPr lang="sr-Latn-RS" sz="2000" dirty="0"/>
              <a:t>U odnosu na tu </a:t>
            </a:r>
            <a:r>
              <a:rPr lang="sr-Latn-RS" sz="2000" dirty="0" err="1"/>
              <a:t>procjenu</a:t>
            </a:r>
            <a:r>
              <a:rPr lang="sr-Latn-RS" sz="2000" dirty="0"/>
              <a:t> će i reagirati. </a:t>
            </a:r>
          </a:p>
          <a:p>
            <a:pPr>
              <a:spcBef>
                <a:spcPts val="1800"/>
              </a:spcBef>
            </a:pPr>
            <a:r>
              <a:rPr lang="sr-Latn-RS" sz="2000" dirty="0" err="1"/>
              <a:t>Npr</a:t>
            </a:r>
            <a:r>
              <a:rPr lang="sr-Latn-RS" sz="2000" dirty="0"/>
              <a:t>: ponekad je potrebno dati povratnu informaciju kasnije; ponekad ispitati koliko su pacijentove reakcije sastavni </a:t>
            </a:r>
            <a:r>
              <a:rPr lang="sr-Latn-RS" sz="2000" dirty="0" err="1"/>
              <a:t>dio</a:t>
            </a:r>
            <a:r>
              <a:rPr lang="sr-Latn-RS" sz="2000" dirty="0"/>
              <a:t> pacijentovog ponašanja i koliko je potrebno raditi na problemu terapijske suradnje.</a:t>
            </a:r>
          </a:p>
        </p:txBody>
      </p:sp>
    </p:spTree>
    <p:extLst>
      <p:ext uri="{BB962C8B-B14F-4D97-AF65-F5344CB8AC3E}">
        <p14:creationId xmlns:p14="http://schemas.microsoft.com/office/powerpoint/2010/main" val="4164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46171-9613-9249-801F-D1FC01B78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Sažetak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3E56D-667C-D441-BA11-2BDFA99E8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381868" cy="34163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sr-Latn-RS" sz="2000" dirty="0" smtClean="0"/>
              <a:t>Terapijska suradnja </a:t>
            </a:r>
            <a:r>
              <a:rPr lang="sr-Latn-RS" sz="2000" dirty="0"/>
              <a:t>može biti važan faktor promjene dok terapeut pacijentu pomaže </a:t>
            </a:r>
            <a:r>
              <a:rPr lang="sr-Latn-RS" sz="2000" dirty="0" smtClean="0"/>
              <a:t>u </a:t>
            </a:r>
            <a:r>
              <a:rPr lang="sr-Latn-RS" sz="2000" dirty="0"/>
              <a:t>mijenjanju negativnih viđenja samih sebe i terapeuta, a zatim u primjeni novonaučenog na druge ljude.</a:t>
            </a:r>
          </a:p>
          <a:p>
            <a:pPr>
              <a:spcBef>
                <a:spcPts val="1800"/>
              </a:spcBef>
            </a:pPr>
            <a:r>
              <a:rPr lang="sr-Latn-RS" sz="2000" dirty="0"/>
              <a:t>Ponekad je dovoljno koristiti se standardnim principima, a ponekad </a:t>
            </a:r>
            <a:r>
              <a:rPr lang="sr-Latn-RS" sz="2000" dirty="0" err="1"/>
              <a:t>konceptualizirati</a:t>
            </a:r>
            <a:r>
              <a:rPr lang="sr-Latn-RS" sz="2000" dirty="0"/>
              <a:t> </a:t>
            </a:r>
            <a:r>
              <a:rPr lang="sr-Latn-RS" sz="2000" dirty="0" err="1"/>
              <a:t>disfunkcionalna</a:t>
            </a:r>
            <a:r>
              <a:rPr lang="sr-Latn-RS" sz="2000" dirty="0"/>
              <a:t> </a:t>
            </a:r>
            <a:r>
              <a:rPr lang="sr-Latn-RS" sz="2000" dirty="0" err="1"/>
              <a:t>vjerovanja</a:t>
            </a:r>
            <a:r>
              <a:rPr lang="sr-Latn-RS" sz="2000" dirty="0"/>
              <a:t> i steći uvid u učinak pacijentovog ponašanja na druge ljude.</a:t>
            </a:r>
          </a:p>
        </p:txBody>
      </p:sp>
    </p:spTree>
    <p:extLst>
      <p:ext uri="{BB962C8B-B14F-4D97-AF65-F5344CB8AC3E}">
        <p14:creationId xmlns:p14="http://schemas.microsoft.com/office/powerpoint/2010/main" val="360761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A507D-2C4C-F84C-9F3C-86B7144C9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r-Latn-RS" sz="5000" dirty="0"/>
          </a:p>
          <a:p>
            <a:pPr marL="0" indent="0" algn="ctr">
              <a:buNone/>
            </a:pPr>
            <a:r>
              <a:rPr lang="sr-Latn-RS" sz="5000"/>
              <a:t>Hvala </a:t>
            </a:r>
            <a:r>
              <a:rPr lang="sr-Latn-RS" sz="5000" dirty="0">
                <a:sym typeface="Wingdings" pitchFamily="2" charset="2"/>
              </a:rPr>
              <a:t></a:t>
            </a:r>
            <a:endParaRPr lang="sr-Latn-RS" sz="50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3405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29200-A439-4342-8F8B-33F75B406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769434"/>
            <a:ext cx="8825659" cy="1182029"/>
          </a:xfrm>
        </p:spPr>
        <p:txBody>
          <a:bodyPr/>
          <a:lstStyle/>
          <a:p>
            <a:r>
              <a:rPr lang="sr-Latn-RS" dirty="0"/>
              <a:t>Razvijanje i </a:t>
            </a:r>
            <a:r>
              <a:rPr lang="sr-Latn-RS" dirty="0" err="1"/>
              <a:t>korištenje</a:t>
            </a:r>
            <a:r>
              <a:rPr lang="sr-Latn-RS" dirty="0"/>
              <a:t> terapijske suradnje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937A2-807D-EA48-AD02-62D6AC418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75210"/>
            <a:ext cx="10287865" cy="405122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sr-Latn-RS" dirty="0"/>
              <a:t>Učinkovita kognitivna terapija </a:t>
            </a:r>
            <a:r>
              <a:rPr lang="sr-Latn-RS" dirty="0" err="1"/>
              <a:t>zahtijeva</a:t>
            </a:r>
            <a:r>
              <a:rPr lang="sr-Latn-RS" dirty="0"/>
              <a:t> dobru terapijsku suradnju</a:t>
            </a:r>
          </a:p>
          <a:p>
            <a:pPr>
              <a:spcBef>
                <a:spcPts val="1200"/>
              </a:spcBef>
            </a:pPr>
            <a:r>
              <a:rPr lang="sr-Latn-RS" dirty="0"/>
              <a:t>Sredstvo za pomoć </a:t>
            </a:r>
            <a:r>
              <a:rPr lang="sr-Latn-RS" dirty="0" smtClean="0"/>
              <a:t>pacijentu/klijentu </a:t>
            </a:r>
            <a:r>
              <a:rPr lang="sr-Latn-RS" dirty="0"/>
              <a:t>u razvijanju pozitivnijeg stava prema </a:t>
            </a:r>
            <a:r>
              <a:rPr lang="sr-Latn-RS" dirty="0" smtClean="0"/>
              <a:t>samom </a:t>
            </a:r>
            <a:r>
              <a:rPr lang="sr-Latn-RS" dirty="0"/>
              <a:t>sebi i drugima te u </a:t>
            </a:r>
            <a:r>
              <a:rPr lang="sr-Latn-RS" dirty="0" smtClean="0"/>
              <a:t>prihvaćanju </a:t>
            </a:r>
            <a:r>
              <a:rPr lang="sr-Latn-RS" dirty="0"/>
              <a:t>činjenice da se interpersonalni problemi mogu riješiti</a:t>
            </a:r>
          </a:p>
          <a:p>
            <a:pPr>
              <a:spcBef>
                <a:spcPts val="1200"/>
              </a:spcBef>
            </a:pPr>
            <a:r>
              <a:rPr lang="sr-Latn-RS" dirty="0"/>
              <a:t>Ovo predavanje pokriva:</a:t>
            </a:r>
          </a:p>
          <a:p>
            <a:pPr>
              <a:spcBef>
                <a:spcPts val="1200"/>
              </a:spcBef>
              <a:buAutoNum type="arabicPeriod"/>
            </a:pPr>
            <a:r>
              <a:rPr lang="sr-Latn-RS" dirty="0"/>
              <a:t>Pacijentova predviđanja o tretmanu</a:t>
            </a:r>
          </a:p>
          <a:p>
            <a:pPr>
              <a:spcBef>
                <a:spcPts val="1200"/>
              </a:spcBef>
              <a:buAutoNum type="arabicPeriod"/>
            </a:pPr>
            <a:r>
              <a:rPr lang="sr-Latn-RS" dirty="0"/>
              <a:t>Strategije za razvijanje terapijske suradnje</a:t>
            </a:r>
          </a:p>
          <a:p>
            <a:pPr>
              <a:spcBef>
                <a:spcPts val="1200"/>
              </a:spcBef>
              <a:buAutoNum type="arabicPeriod"/>
            </a:pPr>
            <a:r>
              <a:rPr lang="sr-Latn-RS" dirty="0"/>
              <a:t>Identificiranje i </a:t>
            </a:r>
            <a:r>
              <a:rPr lang="sr-Latn-RS" dirty="0" err="1"/>
              <a:t>rješavanje</a:t>
            </a:r>
            <a:r>
              <a:rPr lang="sr-Latn-RS" dirty="0"/>
              <a:t> problema vezanih uz terapijsku suradnju</a:t>
            </a:r>
          </a:p>
          <a:p>
            <a:pPr>
              <a:spcBef>
                <a:spcPts val="1200"/>
              </a:spcBef>
              <a:buAutoNum type="arabicPeriod"/>
            </a:pPr>
            <a:r>
              <a:rPr lang="sr-Latn-RS" dirty="0"/>
              <a:t>Terapijsku suradnju kao sredstvo postizanja terapijskih ciljeva</a:t>
            </a:r>
          </a:p>
          <a:p>
            <a:pPr>
              <a:spcBef>
                <a:spcPts val="1200"/>
              </a:spcBef>
              <a:buAutoNum type="arabicPeriod"/>
            </a:pPr>
            <a:r>
              <a:rPr lang="sr-Latn-RS" dirty="0"/>
              <a:t>Rad na problemima terapijske suradnje i generaliziranje na odnose s drugim ljudima</a:t>
            </a:r>
          </a:p>
        </p:txBody>
      </p:sp>
    </p:spTree>
    <p:extLst>
      <p:ext uri="{BB962C8B-B14F-4D97-AF65-F5344CB8AC3E}">
        <p14:creationId xmlns:p14="http://schemas.microsoft.com/office/powerpoint/2010/main" val="254290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B6E6B-D6AF-8846-8469-C98FEE372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568713"/>
            <a:ext cx="8825659" cy="858644"/>
          </a:xfrm>
        </p:spPr>
        <p:txBody>
          <a:bodyPr/>
          <a:lstStyle/>
          <a:p>
            <a:r>
              <a:rPr lang="sr-Latn-RS" dirty="0"/>
              <a:t/>
            </a:r>
            <a:br>
              <a:rPr lang="sr-Latn-RS" dirty="0"/>
            </a:br>
            <a:r>
              <a:rPr lang="sr-Latn-RS" dirty="0"/>
              <a:t>Pacijentova predviđanja o tretmanu</a:t>
            </a:r>
            <a:br>
              <a:rPr lang="sr-Latn-RS" dirty="0"/>
            </a:b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E004F-3D2B-4247-B352-5743B8E7B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10262227" cy="3848575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sr-Latn-RS" sz="2000" dirty="0"/>
              <a:t>Pacijenti s općenito pozitivnim </a:t>
            </a:r>
            <a:r>
              <a:rPr lang="sr-Latn-RS" sz="2000" dirty="0" smtClean="0"/>
              <a:t>stavovima </a:t>
            </a:r>
            <a:r>
              <a:rPr lang="sr-Latn-RS" sz="2000" dirty="0"/>
              <a:t>u tretman ulaze sa dobrim predviđanjima kako će proteći tretman, imaju pozitivne stavove prema drugim ljudima. Optimistično gledaju i prema </a:t>
            </a:r>
            <a:r>
              <a:rPr lang="sr-Latn-RS" sz="2000" dirty="0" smtClean="0"/>
              <a:t>svojim </a:t>
            </a:r>
            <a:r>
              <a:rPr lang="sr-Latn-RS" sz="2000" dirty="0"/>
              <a:t>terapeutima i tretmanu</a:t>
            </a:r>
          </a:p>
          <a:p>
            <a:pPr>
              <a:spcBef>
                <a:spcPts val="1200"/>
              </a:spcBef>
            </a:pPr>
            <a:r>
              <a:rPr lang="sr-Latn-RS" sz="2000" dirty="0"/>
              <a:t>Pacijenti s općenito negativnim stavovima o drugim ljudima i u tretman ulaze sa negativnijim stavovima</a:t>
            </a:r>
          </a:p>
          <a:p>
            <a:pPr>
              <a:spcBef>
                <a:spcPts val="1200"/>
              </a:spcBef>
            </a:pPr>
            <a:r>
              <a:rPr lang="sr-Latn-RS" sz="2000" dirty="0"/>
              <a:t>Druga skupina pacijenata zahtijeva da terapeut posveti više vremena gradnji terapeutskog </a:t>
            </a:r>
            <a:r>
              <a:rPr lang="sr-Latn-RS" sz="2000" dirty="0" smtClean="0"/>
              <a:t>odnosa</a:t>
            </a:r>
            <a:endParaRPr lang="sr-Latn-RS" sz="20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6176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540F8-8FAD-0E43-850F-E77FF0975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734938"/>
            <a:ext cx="8825659" cy="1183071"/>
          </a:xfrm>
        </p:spPr>
        <p:txBody>
          <a:bodyPr/>
          <a:lstStyle/>
          <a:p>
            <a:r>
              <a:rPr lang="sr-Latn-RS" dirty="0"/>
              <a:t>Strategije za </a:t>
            </a:r>
            <a:r>
              <a:rPr lang="sr-Latn-RS" dirty="0" smtClean="0"/>
              <a:t>razvijanje </a:t>
            </a:r>
            <a:r>
              <a:rPr lang="sr-Latn-RS" dirty="0"/>
              <a:t>terapijske suradnje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B907F-67F0-2146-A528-80F71E977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10116949" cy="3840029"/>
          </a:xfrm>
        </p:spPr>
        <p:txBody>
          <a:bodyPr>
            <a:normAutofit/>
          </a:bodyPr>
          <a:lstStyle/>
          <a:p>
            <a:r>
              <a:rPr lang="sr-Latn-RS" dirty="0"/>
              <a:t>Principi kognitivne terapije:</a:t>
            </a:r>
          </a:p>
          <a:p>
            <a:pPr>
              <a:buAutoNum type="arabicPeriod"/>
            </a:pPr>
            <a:r>
              <a:rPr lang="sr-Latn-RS" dirty="0"/>
              <a:t>Aktivno surađivati s pacijentom (timski rad)</a:t>
            </a:r>
          </a:p>
          <a:p>
            <a:pPr>
              <a:buAutoNum type="arabicPeriod"/>
            </a:pPr>
            <a:r>
              <a:rPr lang="sr-Latn-RS" dirty="0"/>
              <a:t>Demonstracija empatije, brižnosti, optimizma, razumijevanja i kompetentnosti </a:t>
            </a:r>
            <a:r>
              <a:rPr lang="sr-Latn-RS" dirty="0" smtClean="0"/>
              <a:t>(pravilno </a:t>
            </a:r>
            <a:r>
              <a:rPr lang="sr-Latn-RS" dirty="0"/>
              <a:t>razumijevanje pacijentovog iskustva i </a:t>
            </a:r>
            <a:r>
              <a:rPr lang="sr-Latn-RS" dirty="0" smtClean="0"/>
              <a:t>sposobnost </a:t>
            </a:r>
            <a:r>
              <a:rPr lang="sr-Latn-RS" dirty="0"/>
              <a:t>da se o tom iskustvu razgovara je ključno)</a:t>
            </a:r>
          </a:p>
          <a:p>
            <a:pPr>
              <a:buAutoNum type="arabicPeriod"/>
            </a:pPr>
            <a:r>
              <a:rPr lang="sr-Latn-RS" dirty="0"/>
              <a:t>Prilagođavanje terapijskog stila pacijentovim karakteristikama (kako bi se identificirali </a:t>
            </a:r>
            <a:r>
              <a:rPr lang="sr-Latn-RS" dirty="0" smtClean="0"/>
              <a:t>specifični </a:t>
            </a:r>
            <a:r>
              <a:rPr lang="sr-Latn-RS" dirty="0"/>
              <a:t>problemi, nužno je preslušavati seanse)</a:t>
            </a:r>
          </a:p>
          <a:p>
            <a:pPr>
              <a:buAutoNum type="arabicPeriod"/>
            </a:pPr>
            <a:r>
              <a:rPr lang="sr-Latn-RS" dirty="0"/>
              <a:t>Ublažavanje nelagode (najbolji način ojačavanja terapijske suradnje jeste </a:t>
            </a:r>
            <a:r>
              <a:rPr lang="sr-Latn-RS" dirty="0" err="1"/>
              <a:t>rješavanje</a:t>
            </a:r>
            <a:r>
              <a:rPr lang="sr-Latn-RS" dirty="0"/>
              <a:t> pacijentovih problema i poboljšanje raspoloženja)</a:t>
            </a:r>
          </a:p>
          <a:p>
            <a:pPr>
              <a:buAutoNum type="arabicPeriod"/>
            </a:pPr>
            <a:r>
              <a:rPr lang="sr-Latn-RS" dirty="0"/>
              <a:t>Traženje povratne informacije (</a:t>
            </a:r>
            <a:r>
              <a:rPr lang="sr-Latn-RS" dirty="0" err="1"/>
              <a:t>disfunkcionalne</a:t>
            </a:r>
            <a:r>
              <a:rPr lang="sr-Latn-RS" dirty="0"/>
              <a:t> reakcije prema terapeutu koji onemogućavaju pozitivan učinak seanse)</a:t>
            </a:r>
          </a:p>
        </p:txBody>
      </p:sp>
    </p:spTree>
    <p:extLst>
      <p:ext uri="{BB962C8B-B14F-4D97-AF65-F5344CB8AC3E}">
        <p14:creationId xmlns:p14="http://schemas.microsoft.com/office/powerpoint/2010/main" val="276350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E78B3-32B0-5742-9B28-16C375FEA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579863"/>
            <a:ext cx="8825659" cy="1382752"/>
          </a:xfrm>
        </p:spPr>
        <p:txBody>
          <a:bodyPr/>
          <a:lstStyle/>
          <a:p>
            <a:r>
              <a:rPr lang="sr-Latn-RS" dirty="0"/>
              <a:t>Identificiranje i </a:t>
            </a:r>
            <a:r>
              <a:rPr lang="sr-Latn-RS" dirty="0" err="1"/>
              <a:t>rješavanje</a:t>
            </a:r>
            <a:r>
              <a:rPr lang="sr-Latn-RS" dirty="0"/>
              <a:t> problema vezanih uz terapijsku suradnju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1A24F-496C-604C-B3BA-F64A94067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10381868" cy="3840029"/>
          </a:xfrm>
        </p:spPr>
        <p:txBody>
          <a:bodyPr>
            <a:normAutofit/>
          </a:bodyPr>
          <a:lstStyle/>
          <a:p>
            <a:r>
              <a:rPr lang="sr-Latn-RS" sz="2000" dirty="0"/>
              <a:t>Ponekad su problemi vezani uz terapijsku suradnju očiti. Ipak, češće, znaci mogućih problema su jedva </a:t>
            </a:r>
            <a:r>
              <a:rPr lang="sr-Latn-RS" sz="2000" dirty="0" err="1"/>
              <a:t>primjetni</a:t>
            </a:r>
            <a:r>
              <a:rPr lang="sr-Latn-RS" sz="2000" dirty="0"/>
              <a:t>.</a:t>
            </a:r>
          </a:p>
          <a:p>
            <a:r>
              <a:rPr lang="sr-Latn-RS" sz="2000" dirty="0"/>
              <a:t>Važno je da terapeut bude spreman na promjene </a:t>
            </a:r>
            <a:r>
              <a:rPr lang="sr-Latn-RS" sz="2000" dirty="0" smtClean="0"/>
              <a:t>raspoloženja </a:t>
            </a:r>
            <a:r>
              <a:rPr lang="sr-Latn-RS" sz="2000" dirty="0"/>
              <a:t>i pacijentova emocionalna stanja za vrijeme seanse. </a:t>
            </a:r>
            <a:r>
              <a:rPr lang="sr-Latn-RS" sz="2000" dirty="0" err="1"/>
              <a:t>Promjene</a:t>
            </a:r>
            <a:r>
              <a:rPr lang="sr-Latn-RS" sz="2000" dirty="0"/>
              <a:t> u govoru </a:t>
            </a:r>
            <a:r>
              <a:rPr lang="sr-Latn-RS" sz="2000" dirty="0" err="1"/>
              <a:t>tijela</a:t>
            </a:r>
            <a:r>
              <a:rPr lang="sr-Latn-RS" sz="2000" dirty="0"/>
              <a:t>, </a:t>
            </a:r>
            <a:r>
              <a:rPr lang="sr-Latn-RS" sz="2000" dirty="0" err="1"/>
              <a:t>facijalnoj</a:t>
            </a:r>
            <a:r>
              <a:rPr lang="sr-Latn-RS" sz="2000" dirty="0"/>
              <a:t> ekspresiji mogu biti posljedica automatske misli koja remeti terapijski </a:t>
            </a:r>
            <a:r>
              <a:rPr lang="sr-Latn-RS" sz="2000" dirty="0" err="1"/>
              <a:t>tijek</a:t>
            </a:r>
            <a:r>
              <a:rPr lang="sr-Latn-RS" sz="2000" dirty="0"/>
              <a:t>. </a:t>
            </a:r>
          </a:p>
          <a:p>
            <a:r>
              <a:rPr lang="sr-Latn-RS" sz="2000" dirty="0"/>
              <a:t>Kada terapeut </a:t>
            </a:r>
            <a:r>
              <a:rPr lang="sr-Latn-RS" sz="2000" dirty="0" smtClean="0"/>
              <a:t>primijeti </a:t>
            </a:r>
            <a:r>
              <a:rPr lang="sr-Latn-RS" sz="2000" dirty="0"/>
              <a:t>promjene, jednostavno može </a:t>
            </a:r>
            <a:r>
              <a:rPr lang="sr-Latn-RS" sz="2000" dirty="0" smtClean="0"/>
              <a:t>pitati:</a:t>
            </a:r>
            <a:endParaRPr lang="sr-Latn-RS" sz="2000" dirty="0"/>
          </a:p>
          <a:p>
            <a:r>
              <a:rPr lang="sr-Latn-RS" sz="2000" dirty="0"/>
              <a:t>“Kako se </a:t>
            </a:r>
            <a:r>
              <a:rPr lang="sr-Latn-RS" sz="2000" dirty="0" err="1"/>
              <a:t>osjećate</a:t>
            </a:r>
            <a:r>
              <a:rPr lang="sr-Latn-RS" sz="2000" dirty="0"/>
              <a:t> sada?“</a:t>
            </a:r>
          </a:p>
          <a:p>
            <a:r>
              <a:rPr lang="sr-Latn-RS" sz="2000" dirty="0"/>
              <a:t>„Što vam je upravo sada prošlo kroz glavu?“</a:t>
            </a:r>
          </a:p>
        </p:txBody>
      </p:sp>
    </p:spTree>
    <p:extLst>
      <p:ext uri="{BB962C8B-B14F-4D97-AF65-F5344CB8AC3E}">
        <p14:creationId xmlns:p14="http://schemas.microsoft.com/office/powerpoint/2010/main" val="191179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17472-26FC-C747-948E-188D6914D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95A15-BBD1-554F-962B-AC9C62EBE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10279319" cy="3737479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Kod pacijenata se mogu </a:t>
            </a:r>
            <a:r>
              <a:rPr lang="sr-Latn-RS" dirty="0" smtClean="0"/>
              <a:t>javiti negativne automatske misli o:</a:t>
            </a:r>
            <a:endParaRPr lang="sr-Latn-RS" dirty="0"/>
          </a:p>
          <a:p>
            <a:pPr marL="400050" lvl="1" indent="0">
              <a:buNone/>
            </a:pPr>
            <a:r>
              <a:rPr lang="sr-Latn-RS" sz="1900" dirty="0"/>
              <a:t> </a:t>
            </a:r>
            <a:r>
              <a:rPr lang="sr-Latn-RS" sz="1900" dirty="0" smtClean="0"/>
              <a:t>     terapeutu</a:t>
            </a:r>
            <a:r>
              <a:rPr lang="sr-Latn-RS" sz="1900" dirty="0"/>
              <a:t>: „Moj me terapeut ne razumije“, </a:t>
            </a:r>
          </a:p>
          <a:p>
            <a:pPr marL="400050" lvl="1" indent="0">
              <a:buNone/>
            </a:pPr>
            <a:r>
              <a:rPr lang="sr-Latn-RS" sz="1900" dirty="0"/>
              <a:t>      </a:t>
            </a:r>
            <a:r>
              <a:rPr lang="sr-Latn-RS" sz="1900" dirty="0" smtClean="0"/>
              <a:t>sebi</a:t>
            </a:r>
            <a:r>
              <a:rPr lang="sr-Latn-RS" sz="1900" dirty="0"/>
              <a:t>: „Ja sam nikakav“</a:t>
            </a:r>
          </a:p>
          <a:p>
            <a:pPr marL="400050" lvl="1" indent="0">
              <a:buNone/>
            </a:pPr>
            <a:r>
              <a:rPr lang="sr-Latn-RS" sz="1900" dirty="0"/>
              <a:t>      tretmanu: </a:t>
            </a:r>
            <a:r>
              <a:rPr lang="sr-Latn-RS" sz="1900" dirty="0" smtClean="0"/>
              <a:t>„Ovo </a:t>
            </a:r>
            <a:r>
              <a:rPr lang="sr-Latn-RS" sz="1900" dirty="0"/>
              <a:t>je preteško“</a:t>
            </a:r>
          </a:p>
          <a:p>
            <a:pPr marL="400050" lvl="1" indent="0">
              <a:buNone/>
            </a:pPr>
            <a:r>
              <a:rPr lang="sr-Latn-RS" sz="1900" dirty="0"/>
              <a:t>      svojim teškoćama: </a:t>
            </a:r>
            <a:r>
              <a:rPr lang="sr-Latn-RS" sz="1900" dirty="0" smtClean="0"/>
              <a:t>„Što </a:t>
            </a:r>
            <a:r>
              <a:rPr lang="sr-Latn-RS" sz="1900" dirty="0"/>
              <a:t>ako ovo ne mogu riješiti“</a:t>
            </a:r>
          </a:p>
          <a:p>
            <a:r>
              <a:rPr lang="sr-Latn-RS" dirty="0" err="1"/>
              <a:t>Disfunkcionalne</a:t>
            </a:r>
            <a:r>
              <a:rPr lang="sr-Latn-RS" dirty="0"/>
              <a:t> pretpostavke: „Ako o ovome budem govorila, možda me neće </a:t>
            </a:r>
            <a:r>
              <a:rPr lang="sr-Latn-RS" dirty="0" err="1"/>
              <a:t>htjeti</a:t>
            </a:r>
            <a:r>
              <a:rPr lang="sr-Latn-RS" dirty="0"/>
              <a:t> </a:t>
            </a:r>
            <a:r>
              <a:rPr lang="sr-Latn-RS" dirty="0" err="1"/>
              <a:t>vidjeti</a:t>
            </a:r>
            <a:r>
              <a:rPr lang="sr-Latn-RS" dirty="0"/>
              <a:t>“</a:t>
            </a:r>
          </a:p>
          <a:p>
            <a:r>
              <a:rPr lang="sr-Latn-RS" dirty="0"/>
              <a:t>Ponašanja koja ometaju tretman (odbijanje pisanja zadaće: boji se da neće dobro napraviti, </a:t>
            </a:r>
            <a:r>
              <a:rPr lang="sr-Latn-RS" dirty="0" err="1"/>
              <a:t>neorganizirani</a:t>
            </a:r>
            <a:r>
              <a:rPr lang="sr-Latn-RS" dirty="0"/>
              <a:t> kod kuće – </a:t>
            </a:r>
            <a:r>
              <a:rPr lang="sr-Latn-RS" dirty="0" err="1"/>
              <a:t>provjeriti</a:t>
            </a:r>
            <a:r>
              <a:rPr lang="sr-Latn-RS" dirty="0"/>
              <a:t> automatske misli)</a:t>
            </a:r>
          </a:p>
          <a:p>
            <a:r>
              <a:rPr lang="sr-Latn-RS" dirty="0"/>
              <a:t>Sve ovo može biti, a ne mora biti povezano sa terapijskom suradnjom.</a:t>
            </a:r>
          </a:p>
        </p:txBody>
      </p:sp>
    </p:spTree>
    <p:extLst>
      <p:ext uri="{BB962C8B-B14F-4D97-AF65-F5344CB8AC3E}">
        <p14:creationId xmlns:p14="http://schemas.microsoft.com/office/powerpoint/2010/main" val="63880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BCBAE-CA83-DB4A-95B9-870D109E6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769434"/>
            <a:ext cx="8825659" cy="1159727"/>
          </a:xfrm>
        </p:spPr>
        <p:txBody>
          <a:bodyPr/>
          <a:lstStyle/>
          <a:p>
            <a:r>
              <a:rPr lang="sr-Latn-RS" dirty="0"/>
              <a:t>Ako terapeut posumnja da postoji problem u terapijskoj suradnji: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C974D-D37F-9B48-85D3-996C15E7B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219498" cy="4053674"/>
          </a:xfrm>
        </p:spPr>
        <p:txBody>
          <a:bodyPr>
            <a:normAutofit/>
          </a:bodyPr>
          <a:lstStyle/>
          <a:p>
            <a:r>
              <a:rPr lang="sr-Latn-RS" sz="2000" dirty="0"/>
              <a:t>Ponašanja koja ometaju tretman: </a:t>
            </a:r>
          </a:p>
          <a:p>
            <a:pPr lvl="1"/>
            <a:r>
              <a:rPr lang="sr-Latn-RS" sz="2000" dirty="0"/>
              <a:t>ne pisanje zadaće: boji se da neće dobro napraviti, </a:t>
            </a:r>
            <a:r>
              <a:rPr lang="sr-Latn-RS" sz="2000" dirty="0" err="1"/>
              <a:t>neorganizirani</a:t>
            </a:r>
            <a:r>
              <a:rPr lang="sr-Latn-RS" sz="2000" dirty="0"/>
              <a:t> kod kuće – </a:t>
            </a:r>
            <a:r>
              <a:rPr lang="sr-Latn-RS" sz="2000" dirty="0" err="1"/>
              <a:t>provjeriti</a:t>
            </a:r>
            <a:r>
              <a:rPr lang="sr-Latn-RS" sz="2000" dirty="0"/>
              <a:t> automatske misli)</a:t>
            </a:r>
          </a:p>
          <a:p>
            <a:pPr lvl="1"/>
            <a:r>
              <a:rPr lang="sr-Latn-RS" sz="2000" dirty="0"/>
              <a:t>Uporno govore </a:t>
            </a:r>
            <a:r>
              <a:rPr lang="sr-Latn-RS" sz="2000" dirty="0" smtClean="0"/>
              <a:t>„Ja </a:t>
            </a:r>
            <a:r>
              <a:rPr lang="sr-Latn-RS" sz="2000" dirty="0"/>
              <a:t>to ne znam“</a:t>
            </a:r>
          </a:p>
          <a:p>
            <a:pPr lvl="1"/>
            <a:r>
              <a:rPr lang="sr-Latn-RS" sz="2000" dirty="0"/>
              <a:t>Neiskreni odgovori </a:t>
            </a:r>
          </a:p>
          <a:p>
            <a:pPr lvl="1"/>
            <a:r>
              <a:rPr lang="sr-Latn-RS" sz="2000" dirty="0" err="1"/>
              <a:t>Mijenjanje</a:t>
            </a:r>
            <a:r>
              <a:rPr lang="sr-Latn-RS" sz="2000" dirty="0"/>
              <a:t> teme</a:t>
            </a:r>
          </a:p>
        </p:txBody>
      </p:sp>
    </p:spTree>
    <p:extLst>
      <p:ext uri="{BB962C8B-B14F-4D97-AF65-F5344CB8AC3E}">
        <p14:creationId xmlns:p14="http://schemas.microsoft.com/office/powerpoint/2010/main" val="225341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53D6D-B197-2843-830D-1468021B7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602166"/>
            <a:ext cx="8825659" cy="1226634"/>
          </a:xfrm>
        </p:spPr>
        <p:txBody>
          <a:bodyPr/>
          <a:lstStyle/>
          <a:p>
            <a:r>
              <a:rPr lang="sr-Latn-RS" dirty="0"/>
              <a:t>Konceptualizacija i planiranje strategije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B0594-384C-FD42-B203-82617839D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168224" cy="3814392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sr-Latn-RS" sz="2000" dirty="0"/>
              <a:t>Kako bi </a:t>
            </a:r>
            <a:r>
              <a:rPr lang="sr-Latn-RS" sz="2000" dirty="0" err="1"/>
              <a:t>donio</a:t>
            </a:r>
            <a:r>
              <a:rPr lang="sr-Latn-RS" sz="2000" dirty="0"/>
              <a:t> najbolju strategiju </a:t>
            </a:r>
            <a:r>
              <a:rPr lang="sr-Latn-RS" sz="2000" dirty="0" err="1"/>
              <a:t>rješavanja</a:t>
            </a:r>
            <a:r>
              <a:rPr lang="sr-Latn-RS" sz="2000" dirty="0"/>
              <a:t> problema terapeut mora:</a:t>
            </a:r>
          </a:p>
          <a:p>
            <a:pPr>
              <a:spcBef>
                <a:spcPts val="1800"/>
              </a:spcBef>
              <a:buAutoNum type="arabicPeriod"/>
            </a:pPr>
            <a:r>
              <a:rPr lang="sr-Latn-RS" sz="2000" dirty="0"/>
              <a:t>Procijeniti ozbiljnost problema i kada ga iznijeti: kada terapeut uvidi da je problem vezan za terapijsku suradnju, mora </a:t>
            </a:r>
            <a:r>
              <a:rPr lang="sr-Latn-RS" sz="2000" dirty="0" smtClean="0"/>
              <a:t>odlučiti </a:t>
            </a:r>
            <a:r>
              <a:rPr lang="sr-Latn-RS" sz="2000" dirty="0"/>
              <a:t>koliko vremena i truda će uložiti u rješavanje. Ovaj odnos je jako važan za terapijski proces, ali u njega treba uložiti dovoljno prema individualnim potrebama pacijenta i da bi pacijent bio spreman raditi na ostvarenju svojih ciljeva.</a:t>
            </a:r>
          </a:p>
          <a:p>
            <a:pPr>
              <a:spcBef>
                <a:spcPts val="1800"/>
              </a:spcBef>
              <a:buAutoNum type="arabicPeriod"/>
            </a:pPr>
            <a:r>
              <a:rPr lang="sr-Latn-RS" sz="2000" dirty="0" err="1"/>
              <a:t>Konceptualizirati</a:t>
            </a:r>
            <a:r>
              <a:rPr lang="sr-Latn-RS" sz="2000" dirty="0"/>
              <a:t> zašto se problem pojavio: terapeutova pogreška ili aktivirane pacijentove </a:t>
            </a:r>
            <a:r>
              <a:rPr lang="sr-Latn-RS" sz="2000" dirty="0" err="1"/>
              <a:t>disfunkcionalne</a:t>
            </a:r>
            <a:r>
              <a:rPr lang="sr-Latn-RS" sz="2000" dirty="0"/>
              <a:t> misli, ili oboje.</a:t>
            </a:r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7506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0B8AD-F298-9C4F-B7A9-176C2D98A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61A9C-7FE1-7544-B0DB-96E11F8D9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270773" cy="3788754"/>
          </a:xfrm>
        </p:spPr>
        <p:txBody>
          <a:bodyPr>
            <a:normAutofit/>
          </a:bodyPr>
          <a:lstStyle/>
          <a:p>
            <a:r>
              <a:rPr lang="sr-Latn-RS" sz="2000" dirty="0"/>
              <a:t>Kada se radi o terapeutovoj pogrešci:</a:t>
            </a:r>
          </a:p>
          <a:p>
            <a:pPr marL="0" indent="0">
              <a:buNone/>
            </a:pPr>
            <a:r>
              <a:rPr lang="sr-Latn-RS" sz="2000" dirty="0"/>
              <a:t>Terapeut mora imati u vidu da se teškoće u terapijskoj suradnji mogu pojaviti i zbog </a:t>
            </a:r>
            <a:r>
              <a:rPr lang="sr-Latn-RS" sz="2000" dirty="0" smtClean="0"/>
              <a:t>njegovih </a:t>
            </a:r>
            <a:r>
              <a:rPr lang="sr-Latn-RS" sz="2000" dirty="0"/>
              <a:t>ponašanja i stavova. Treba biti otvoren i tražiti savjet kolege preslušavanjem </a:t>
            </a:r>
            <a:r>
              <a:rPr lang="sr-Latn-RS" sz="2000" dirty="0" smtClean="0"/>
              <a:t>snimki </a:t>
            </a:r>
            <a:r>
              <a:rPr lang="sr-Latn-RS" sz="2000" dirty="0"/>
              <a:t>i traženjem povratne informacije od pacijenta. Terapeut kada uvidi grešku, treba da se ispriča.</a:t>
            </a:r>
          </a:p>
          <a:p>
            <a:r>
              <a:rPr lang="sr-Latn-RS" sz="2000" dirty="0"/>
              <a:t>Kada pacijentova </a:t>
            </a:r>
            <a:r>
              <a:rPr lang="sr-Latn-RS" sz="2000" dirty="0" err="1"/>
              <a:t>disfunkcionalna</a:t>
            </a:r>
            <a:r>
              <a:rPr lang="sr-Latn-RS" sz="2000" dirty="0"/>
              <a:t> </a:t>
            </a:r>
            <a:r>
              <a:rPr lang="sr-Latn-RS" sz="2000" dirty="0" err="1"/>
              <a:t>vjerovanja</a:t>
            </a:r>
            <a:r>
              <a:rPr lang="sr-Latn-RS" sz="2000" dirty="0"/>
              <a:t> o samima sebi, drugima i odnosima općenito ometaju suradnju, tada terapeut treba odrediti </a:t>
            </a:r>
            <a:r>
              <a:rPr lang="sr-Latn-RS" sz="2000" dirty="0" err="1"/>
              <a:t>ometajuća</a:t>
            </a:r>
            <a:r>
              <a:rPr lang="sr-Latn-RS" sz="2000" dirty="0"/>
              <a:t> </a:t>
            </a:r>
            <a:r>
              <a:rPr lang="sr-Latn-RS" sz="2000" dirty="0" err="1"/>
              <a:t>vjerovanja</a:t>
            </a:r>
            <a:r>
              <a:rPr lang="sr-Latn-RS" sz="2000" dirty="0"/>
              <a:t> i planirati strategiju temeljenu na čvrstoj konceptualizaciji.</a:t>
            </a:r>
          </a:p>
          <a:p>
            <a:r>
              <a:rPr lang="sr-Latn-RS" sz="2000" dirty="0"/>
              <a:t>Ključna lekcija koju pacijenti s izazovnim problemima mogu naučiti jeste da se </a:t>
            </a:r>
            <a:r>
              <a:rPr lang="sr-Latn-RS" sz="2000" dirty="0" smtClean="0"/>
              <a:t>interpersonalni </a:t>
            </a:r>
            <a:r>
              <a:rPr lang="sr-Latn-RS" sz="2000" dirty="0"/>
              <a:t>problemi mogu rješavati.</a:t>
            </a:r>
          </a:p>
        </p:txBody>
      </p:sp>
    </p:spTree>
    <p:extLst>
      <p:ext uri="{BB962C8B-B14F-4D97-AF65-F5344CB8AC3E}">
        <p14:creationId xmlns:p14="http://schemas.microsoft.com/office/powerpoint/2010/main" val="279037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{8CD94D81-6484-F14B-AFC2-9B6C5EF46DB5}tf10001076</Template>
  <TotalTime>992</TotalTime>
  <Words>951</Words>
  <Application>Microsoft Office PowerPoint</Application>
  <PresentationFormat>Widescreen</PresentationFormat>
  <Paragraphs>87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Wingdings</vt:lpstr>
      <vt:lpstr>Wingdings 3</vt:lpstr>
      <vt:lpstr>Ion Boardroom</vt:lpstr>
      <vt:lpstr>Razvijanje i korištenje terapijske suradnje</vt:lpstr>
      <vt:lpstr>Razvijanje i korištenje terapijske suradnje</vt:lpstr>
      <vt:lpstr> Pacijentova predviđanja o tretmanu </vt:lpstr>
      <vt:lpstr>Strategije za razvijanje terapijske suradnje</vt:lpstr>
      <vt:lpstr>Identificiranje i rješavanje problema vezanih uz terapijsku suradnju</vt:lpstr>
      <vt:lpstr>…</vt:lpstr>
      <vt:lpstr>Ako terapeut posumnja da postoji problem u terapijskoj suradnji:</vt:lpstr>
      <vt:lpstr>Konceptualizacija i planiranje strategije </vt:lpstr>
      <vt:lpstr>…</vt:lpstr>
      <vt:lpstr>Terapijska suradnja kao sredstvo postizanja terapijskih ciljeva</vt:lpstr>
      <vt:lpstr>Rad na problemima terapijske suradnje i generaliziranje na odnose s drugim ljudima</vt:lpstr>
      <vt:lpstr>Kada pacijenta uznemiri terapeut:</vt:lpstr>
      <vt:lpstr>Kada pacijenti trebaju povratnu informaciju o svom interpersonalnom stilu</vt:lpstr>
      <vt:lpstr>Sažetak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Razvijanje i korištenje terapijske suradnje</dc:title>
  <dc:creator>Marjana Tomas</dc:creator>
  <cp:lastModifiedBy>hubikotvr@outlook.com</cp:lastModifiedBy>
  <cp:revision>27</cp:revision>
  <dcterms:created xsi:type="dcterms:W3CDTF">2020-09-23T13:10:25Z</dcterms:created>
  <dcterms:modified xsi:type="dcterms:W3CDTF">2020-09-25T08:43:02Z</dcterms:modified>
</cp:coreProperties>
</file>