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5" r:id="rId3"/>
    <p:sldId id="277" r:id="rId4"/>
    <p:sldId id="278" r:id="rId5"/>
    <p:sldId id="257" r:id="rId6"/>
    <p:sldId id="258" r:id="rId7"/>
    <p:sldId id="267" r:id="rId8"/>
    <p:sldId id="259" r:id="rId9"/>
    <p:sldId id="268" r:id="rId10"/>
    <p:sldId id="269" r:id="rId11"/>
    <p:sldId id="261" r:id="rId12"/>
    <p:sldId id="262" r:id="rId13"/>
    <p:sldId id="270" r:id="rId14"/>
    <p:sldId id="271" r:id="rId15"/>
    <p:sldId id="263" r:id="rId16"/>
    <p:sldId id="264" r:id="rId17"/>
    <p:sldId id="272" r:id="rId18"/>
    <p:sldId id="273" r:id="rId19"/>
    <p:sldId id="265" r:id="rId20"/>
    <p:sldId id="274" r:id="rId21"/>
    <p:sldId id="266" r:id="rId2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244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186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9247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9499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692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7837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607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941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564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700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602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836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434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954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548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2094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E8BCB-B5F0-4EF8-B91E-BF7F5666B8E0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D50966-897F-4B4C-9A25-A22231E0EF3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64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Razvijanje i korištenje terapijske suradnje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362412"/>
          </a:xfrm>
        </p:spPr>
        <p:txBody>
          <a:bodyPr>
            <a:normAutofit/>
          </a:bodyPr>
          <a:lstStyle/>
          <a:p>
            <a:r>
              <a:rPr lang="hr-HR" dirty="0" smtClean="0"/>
              <a:t>Višnja Omrčen</a:t>
            </a:r>
          </a:p>
          <a:p>
            <a:r>
              <a:rPr lang="hr-HR" dirty="0" smtClean="0"/>
              <a:t>Praktikum 2 </a:t>
            </a:r>
          </a:p>
          <a:p>
            <a:r>
              <a:rPr lang="hr-HR" dirty="0" smtClean="0"/>
              <a:t>19. rujan 2020.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86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Konceptualizacija problema i planiranje strategije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724" y="1930400"/>
            <a:ext cx="8596668" cy="4763008"/>
          </a:xfrm>
        </p:spPr>
        <p:txBody>
          <a:bodyPr>
            <a:normAutofit/>
          </a:bodyPr>
          <a:lstStyle/>
          <a:p>
            <a:r>
              <a:rPr lang="hr-HR" sz="2400" dirty="0" smtClean="0"/>
              <a:t>Određivanje širine i hitnosti problema</a:t>
            </a:r>
          </a:p>
          <a:p>
            <a:pPr lvl="1"/>
            <a:r>
              <a:rPr lang="hr-HR" sz="2000" dirty="0" smtClean="0"/>
              <a:t>Ne trošiti više vremena nego što je potrebno na terapijsku suradnju          preostaje nam manje vremena za rješavanje stvarnih klijentovih problema</a:t>
            </a:r>
          </a:p>
          <a:p>
            <a:pPr lvl="1"/>
            <a:r>
              <a:rPr lang="hr-HR" sz="2000" dirty="0" smtClean="0"/>
              <a:t>Hitno rješavanje akutnih problema</a:t>
            </a:r>
          </a:p>
          <a:p>
            <a:pPr marL="457200" lvl="1" indent="0">
              <a:buNone/>
            </a:pPr>
            <a:endParaRPr lang="hr-HR" sz="2000" dirty="0" smtClean="0"/>
          </a:p>
          <a:p>
            <a:r>
              <a:rPr lang="hr-HR" sz="2400" dirty="0" smtClean="0"/>
              <a:t>Konceptualizacija uzroka problema</a:t>
            </a:r>
          </a:p>
          <a:p>
            <a:pPr lvl="1"/>
            <a:r>
              <a:rPr lang="hr-HR" sz="2000" dirty="0" smtClean="0"/>
              <a:t>Kada terapeutova pogreška ometa suradnju</a:t>
            </a:r>
          </a:p>
          <a:p>
            <a:pPr lvl="3"/>
            <a:r>
              <a:rPr lang="hr-HR" sz="1600" dirty="0" smtClean="0"/>
              <a:t>Iskrena isprika može povećati povjerenje</a:t>
            </a:r>
          </a:p>
          <a:p>
            <a:pPr lvl="1"/>
            <a:r>
              <a:rPr lang="hr-HR" sz="2000" dirty="0" smtClean="0"/>
              <a:t>Kada disfunkcionalna vjerovanja klijenta ometaju suradnju</a:t>
            </a:r>
            <a:endParaRPr lang="hr-HR" sz="2000" dirty="0"/>
          </a:p>
          <a:p>
            <a:pPr lvl="3"/>
            <a:r>
              <a:rPr lang="hr-HR" sz="1600" dirty="0" smtClean="0"/>
              <a:t>Izravno ili prikriveno identificiranje i rad na vjerovanjima</a:t>
            </a:r>
            <a:endParaRPr lang="hr-HR" sz="1600" dirty="0"/>
          </a:p>
        </p:txBody>
      </p:sp>
      <p:sp>
        <p:nvSpPr>
          <p:cNvPr id="5" name="Right Arrow 4"/>
          <p:cNvSpPr/>
          <p:nvPr/>
        </p:nvSpPr>
        <p:spPr>
          <a:xfrm>
            <a:off x="2724912" y="2770632"/>
            <a:ext cx="374904" cy="384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69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Terapijska suradnja kao sredstvo postizanja terapijskih ciljeva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69464"/>
            <a:ext cx="8596668" cy="3471898"/>
          </a:xfrm>
        </p:spPr>
        <p:txBody>
          <a:bodyPr>
            <a:normAutofit/>
          </a:bodyPr>
          <a:lstStyle/>
          <a:p>
            <a:r>
              <a:rPr lang="hr-HR" sz="2800" dirty="0" smtClean="0"/>
              <a:t>Osiguravanje pozitivnog terapijskog iskustva</a:t>
            </a:r>
          </a:p>
          <a:p>
            <a:pPr lvl="2"/>
            <a:endParaRPr lang="hr-HR" sz="2400" dirty="0" smtClean="0"/>
          </a:p>
          <a:p>
            <a:r>
              <a:rPr lang="hr-HR" sz="2800" dirty="0" smtClean="0"/>
              <a:t>Rad na problemima terapijske suradnje</a:t>
            </a:r>
          </a:p>
          <a:p>
            <a:pPr lvl="2"/>
            <a:endParaRPr lang="hr-HR" sz="2400" dirty="0" smtClean="0"/>
          </a:p>
          <a:p>
            <a:r>
              <a:rPr lang="hr-HR" sz="2800" dirty="0" smtClean="0"/>
              <a:t>Generalizacija naučenog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78150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Osiguravanje pozitivnog terapijskog iskustva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724" y="1930400"/>
            <a:ext cx="8596668" cy="4285931"/>
          </a:xfrm>
        </p:spPr>
        <p:txBody>
          <a:bodyPr>
            <a:noAutofit/>
          </a:bodyPr>
          <a:lstStyle/>
          <a:p>
            <a:r>
              <a:rPr lang="hr-HR" sz="2400" dirty="0" smtClean="0"/>
              <a:t>Korištenje pozitivnog osnaživanja</a:t>
            </a:r>
          </a:p>
          <a:p>
            <a:pPr lvl="2"/>
            <a:r>
              <a:rPr lang="hr-HR" sz="2000" dirty="0" smtClean="0"/>
              <a:t>„Drago mi je što ste...”, „Vrlo je pohvalno da ste...”, Jeste li pohvalili sebe za....”,  To je tako divna kvaliteta, biti sposoban...”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Korištenje samootkrivanja</a:t>
            </a:r>
          </a:p>
          <a:p>
            <a:pPr lvl="2"/>
            <a:r>
              <a:rPr lang="hr-HR" sz="2000" dirty="0" smtClean="0"/>
              <a:t>Može djelovati i kao sredstvo učenja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Postizanje ravnoteže u terapijskom odnosu</a:t>
            </a:r>
          </a:p>
          <a:p>
            <a:pPr lvl="2"/>
            <a:r>
              <a:rPr lang="hr-HR" sz="2000" dirty="0" smtClean="0"/>
              <a:t>Klijentima koji se osjećaju podređeni, može se pomoći uspostavljanjem ravnoteže u terapijskom odnosu</a:t>
            </a:r>
          </a:p>
        </p:txBody>
      </p:sp>
    </p:spTree>
    <p:extLst>
      <p:ext uri="{BB962C8B-B14F-4D97-AF65-F5344CB8AC3E}">
        <p14:creationId xmlns:p14="http://schemas.microsoft.com/office/powerpoint/2010/main" val="368253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Osiguravanje pozitivnog terapijskog iskustva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dirty="0" smtClean="0"/>
              <a:t>Neslaganje s klijentovim negativnim vjerovanjima</a:t>
            </a:r>
          </a:p>
          <a:p>
            <a:pPr lvl="2"/>
            <a:r>
              <a:rPr lang="hr-HR" sz="2000" dirty="0" smtClean="0"/>
              <a:t>Slobodno izraziti neslaganje iako je terapeut svjestan da klijentima njihova vjerovanja imaju smisla na temelju njihovih iskustava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Stvaranje atmosfere razumijevanja u kombinaciji s realnim optimizmom</a:t>
            </a:r>
          </a:p>
          <a:p>
            <a:pPr lvl="2"/>
            <a:r>
              <a:rPr lang="hr-HR" sz="2000" dirty="0" smtClean="0"/>
              <a:t>„To je bilo strašno teško – i znam da vas to još jako boli. (pauza) Sad možda nemate puno nade, ali moram vam reći da se nadam da ćemo moći smanjiti bol.”</a:t>
            </a:r>
          </a:p>
        </p:txBody>
      </p:sp>
    </p:spTree>
    <p:extLst>
      <p:ext uri="{BB962C8B-B14F-4D97-AF65-F5344CB8AC3E}">
        <p14:creationId xmlns:p14="http://schemas.microsoft.com/office/powerpoint/2010/main" val="62868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Osiguravanje pozitivnog terapijskog iskustva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dirty="0" smtClean="0"/>
              <a:t>Izražavanje žaljenja zbog terapijskih ograničenja</a:t>
            </a:r>
          </a:p>
          <a:p>
            <a:pPr lvl="2"/>
            <a:r>
              <a:rPr lang="hr-HR" sz="2000" dirty="0" smtClean="0"/>
              <a:t>„Volio bih kada bih imao moć maknuti vašu bol.”</a:t>
            </a:r>
          </a:p>
          <a:p>
            <a:pPr lvl="2"/>
            <a:r>
              <a:rPr lang="hr-HR" sz="2000" dirty="0" smtClean="0"/>
              <a:t>„Ipak bih želio vidjeti što možemo učiniti kako bismo vam olakšali bol.”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Pomaganje klijentima u prepoznavanju terapeutova osjećaja povezanosti</a:t>
            </a:r>
          </a:p>
          <a:p>
            <a:pPr lvl="2"/>
            <a:r>
              <a:rPr lang="hr-HR" sz="2000" dirty="0" smtClean="0"/>
              <a:t>Izravno ili neizravno izraziti povezanost s klijentom</a:t>
            </a:r>
          </a:p>
          <a:p>
            <a:pPr lvl="2"/>
            <a:r>
              <a:rPr lang="hr-HR" sz="2000" dirty="0" smtClean="0"/>
              <a:t>„Razmišljao sam o vama ovaj tjedan i palo mi je na pamet kako bi moglo pomoći ako u ovoj seansi učinimo sljedeće...”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60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Rad na problemima terapijske suradnje i generaliziranje na odnose s ostalim ljudima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85931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 smtClean="0"/>
              <a:t>Otkrivanje i vrednovanje valjanosti vjerovanja o terapeutu može ojačati terapijsku suradnju</a:t>
            </a:r>
          </a:p>
          <a:p>
            <a:r>
              <a:rPr lang="hr-HR" sz="2400" dirty="0" smtClean="0"/>
              <a:t>Korištenje tehnike rješavanja problema vezano za interpersonalne odnose</a:t>
            </a:r>
          </a:p>
          <a:p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Načini na koje terapeuti mogu koristiti terapijsku suradnju kako bi klijentima ponudili konstruktivnu povratnu informaciju o njihovom interpersonalnom ponašanju:</a:t>
            </a:r>
            <a:endParaRPr lang="hr-HR" sz="2400" dirty="0"/>
          </a:p>
          <a:p>
            <a:pPr lvl="1"/>
            <a:r>
              <a:rPr lang="hr-HR" sz="2200" dirty="0" smtClean="0"/>
              <a:t>Kada klijente uznemiruje terapeut</a:t>
            </a:r>
          </a:p>
          <a:p>
            <a:pPr lvl="1"/>
            <a:r>
              <a:rPr lang="hr-HR" sz="2200" dirty="0" smtClean="0"/>
              <a:t>Kada klijenti trebaju povratnu informaciju o svojem interpersonalnom stilu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34017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Kada klijente uznemiruje terapeut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4753"/>
            <a:ext cx="8596668" cy="5266944"/>
          </a:xfrm>
        </p:spPr>
        <p:txBody>
          <a:bodyPr>
            <a:noAutofit/>
          </a:bodyPr>
          <a:lstStyle/>
          <a:p>
            <a:r>
              <a:rPr lang="hr-HR" sz="2400" dirty="0" smtClean="0"/>
              <a:t>Rezimirati klijentove iskrivljene AM u kontekstu kognitivnog modela</a:t>
            </a:r>
          </a:p>
          <a:p>
            <a:pPr lvl="2"/>
            <a:r>
              <a:rPr lang="hr-HR" sz="2000" dirty="0" smtClean="0"/>
              <a:t>„Kada sam na dnevni red stavila telefonske pozive, imali ste misao Nije ju briga i bili ste povrijeđeni i ljuti. Je li tako? Koliko ste tada u tu misao vjerovali? Koliko u nju vjerujete sada?”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Korištenje sokratovskog ispitivanja</a:t>
            </a:r>
          </a:p>
          <a:p>
            <a:pPr lvl="2"/>
            <a:r>
              <a:rPr lang="hr-HR" sz="2000" dirty="0" smtClean="0"/>
              <a:t>Ima li dokaza...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Ohrabrivati klijenta da izravno pita terapeuta</a:t>
            </a:r>
          </a:p>
          <a:p>
            <a:pPr lvl="2"/>
            <a:r>
              <a:rPr lang="hr-HR" sz="2000" dirty="0" smtClean="0"/>
              <a:t>Kako bi bilo da me izravno pitate...</a:t>
            </a:r>
          </a:p>
        </p:txBody>
      </p:sp>
    </p:spTree>
    <p:extLst>
      <p:ext uri="{BB962C8B-B14F-4D97-AF65-F5344CB8AC3E}">
        <p14:creationId xmlns:p14="http://schemas.microsoft.com/office/powerpoint/2010/main" val="77680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Kada klijente uznemiruje terapeut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37943"/>
            <a:ext cx="8596668" cy="4873753"/>
          </a:xfrm>
        </p:spPr>
        <p:txBody>
          <a:bodyPr>
            <a:noAutofit/>
          </a:bodyPr>
          <a:lstStyle/>
          <a:p>
            <a:r>
              <a:rPr lang="hr-HR" sz="2400" dirty="0" smtClean="0"/>
              <a:t>Nuditi izravnu, iskrenu, pozitivnu povratnu informaciju</a:t>
            </a:r>
          </a:p>
          <a:p>
            <a:pPr lvl="2"/>
            <a:r>
              <a:rPr lang="hr-HR" sz="2000" dirty="0" smtClean="0"/>
              <a:t>Naravno da mi je stalo do vas...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Korištenje tehnike rješavanja problema</a:t>
            </a:r>
          </a:p>
          <a:p>
            <a:pPr lvl="2"/>
            <a:r>
              <a:rPr lang="hr-HR" sz="2000" dirty="0"/>
              <a:t>Š</a:t>
            </a:r>
            <a:r>
              <a:rPr lang="hr-HR" sz="2000" dirty="0" smtClean="0"/>
              <a:t>to biste mogli napraviti ako postanete jako uznemireni...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Identificirati/modificirati disfunkcionalne pretpostavke</a:t>
            </a:r>
          </a:p>
          <a:p>
            <a:pPr lvl="2"/>
            <a:r>
              <a:rPr lang="hr-HR" sz="2000" dirty="0" smtClean="0"/>
              <a:t>Čini se kako ste imali zaista uznemirujuću misao: .... Kako biste mogli drugačije na to gledati?</a:t>
            </a:r>
          </a:p>
        </p:txBody>
      </p:sp>
    </p:spTree>
    <p:extLst>
      <p:ext uri="{BB962C8B-B14F-4D97-AF65-F5344CB8AC3E}">
        <p14:creationId xmlns:p14="http://schemas.microsoft.com/office/powerpoint/2010/main" val="34745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Kada klijente uznemiruje terapeut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1639"/>
            <a:ext cx="8596668" cy="5020057"/>
          </a:xfrm>
        </p:spPr>
        <p:txBody>
          <a:bodyPr>
            <a:noAutofit/>
          </a:bodyPr>
          <a:lstStyle/>
          <a:p>
            <a:r>
              <a:rPr lang="hr-HR" sz="2400" dirty="0" smtClean="0"/>
              <a:t>Vrednovanje pretpostavke u kontekstu ostalih međuljudskih odnosa</a:t>
            </a:r>
          </a:p>
          <a:p>
            <a:pPr lvl="2"/>
            <a:r>
              <a:rPr lang="hr-HR" sz="2000" dirty="0" smtClean="0"/>
              <a:t>Jeste li ikad imali ovakvu misao i o drugim ljudima?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Neka klijent rezimira naučeno i zapiše kao podsjetnik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6192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Kada klijenti trebaju povratnu informaciju o svojem interpersonalnom stilu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Uvid u klijentove teškoće i u način na koji ljudi u njegovoj okolini reagiraju na njih              važnost praćenja vlastitih negativnih reakcija prema klijentu</a:t>
            </a:r>
          </a:p>
          <a:p>
            <a:endParaRPr lang="hr-HR" sz="2400" dirty="0" smtClean="0"/>
          </a:p>
          <a:p>
            <a:r>
              <a:rPr lang="hr-HR" sz="2400" dirty="0" smtClean="0"/>
              <a:t>Radeći na terapijskoj suradnji, klijente se podučava interpersonalnim vještinama koje mogu primijeniti i u razvijanju funkcionalnijih odnosa s drugim ljudima</a:t>
            </a:r>
            <a:endParaRPr lang="hr-HR" sz="2400" dirty="0"/>
          </a:p>
        </p:txBody>
      </p:sp>
      <p:sp>
        <p:nvSpPr>
          <p:cNvPr id="4" name="Right Arrow 3"/>
          <p:cNvSpPr/>
          <p:nvPr/>
        </p:nvSpPr>
        <p:spPr>
          <a:xfrm>
            <a:off x="4754880" y="2651760"/>
            <a:ext cx="64008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33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kažu istraživanja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7632"/>
            <a:ext cx="8596668" cy="4974336"/>
          </a:xfrm>
        </p:spPr>
        <p:txBody>
          <a:bodyPr>
            <a:noAutofit/>
          </a:bodyPr>
          <a:lstStyle/>
          <a:p>
            <a:r>
              <a:rPr lang="hr-HR" sz="2000" dirty="0"/>
              <a:t>Kritika na KBT je da se u edukaciji terapeuta </a:t>
            </a:r>
            <a:r>
              <a:rPr lang="hr-HR" sz="2000" dirty="0" smtClean="0"/>
              <a:t>previše fokusira </a:t>
            </a:r>
            <a:r>
              <a:rPr lang="hr-HR" sz="2000" dirty="0"/>
              <a:t>na </a:t>
            </a:r>
            <a:r>
              <a:rPr lang="hr-HR" sz="2000" dirty="0" smtClean="0"/>
              <a:t>tehnike, a manje na mikro-vještine</a:t>
            </a:r>
            <a:endParaRPr lang="hr-HR" sz="2000" dirty="0"/>
          </a:p>
          <a:p>
            <a:endParaRPr lang="hr-HR" sz="2000" dirty="0" smtClean="0"/>
          </a:p>
          <a:p>
            <a:r>
              <a:rPr lang="hr-HR" sz="2000" dirty="0"/>
              <a:t>Odnos </a:t>
            </a:r>
            <a:r>
              <a:rPr lang="hr-HR" sz="2000" dirty="0" smtClean="0"/>
              <a:t>terapeut-klijent je promjenjiv, ovisi </a:t>
            </a:r>
            <a:r>
              <a:rPr lang="hr-HR" sz="2000" dirty="0"/>
              <a:t>o međusobnim reakcijama jednog na drugo</a:t>
            </a:r>
          </a:p>
          <a:p>
            <a:endParaRPr lang="hr-HR" sz="2000" dirty="0"/>
          </a:p>
          <a:p>
            <a:r>
              <a:rPr lang="hr-HR" sz="2000" dirty="0" smtClean="0"/>
              <a:t>Terapijska suradnja kod terapije psihoza:</a:t>
            </a:r>
          </a:p>
          <a:p>
            <a:pPr lvl="1"/>
            <a:r>
              <a:rPr lang="hr-HR" sz="1800" dirty="0" smtClean="0"/>
              <a:t>Baseline procjene za empatiju, iskrenost/genuinost, pozitivan stav, kompetenciju, uvjerljivost</a:t>
            </a:r>
          </a:p>
          <a:p>
            <a:pPr lvl="1"/>
            <a:r>
              <a:rPr lang="hr-HR" sz="1800" dirty="0" smtClean="0"/>
              <a:t>Percepcija terapeutove kompetencije i iskrenosti su prediktori terapijske suradnje, a ostale karakteristike terapeuta su pozitivno povezane s terapijskom </a:t>
            </a:r>
            <a:r>
              <a:rPr lang="hr-HR" sz="1800" dirty="0"/>
              <a:t>suradnjom</a:t>
            </a:r>
          </a:p>
        </p:txBody>
      </p:sp>
    </p:spTree>
    <p:extLst>
      <p:ext uri="{BB962C8B-B14F-4D97-AF65-F5344CB8AC3E}">
        <p14:creationId xmlns:p14="http://schemas.microsoft.com/office/powerpoint/2010/main" val="105784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solidFill>
                  <a:schemeClr val="tx1"/>
                </a:solidFill>
              </a:rPr>
              <a:t>Literatura:</a:t>
            </a:r>
          </a:p>
          <a:p>
            <a:r>
              <a:rPr lang="hr-HR" sz="2000" dirty="0">
                <a:solidFill>
                  <a:schemeClr val="tx1"/>
                </a:solidFill>
              </a:rPr>
              <a:t>Beck, J. (2011). </a:t>
            </a:r>
            <a:r>
              <a:rPr lang="hr-HR" sz="2000" i="1" dirty="0">
                <a:solidFill>
                  <a:schemeClr val="tx1"/>
                </a:solidFill>
              </a:rPr>
              <a:t>Kognitivna terapija za složene probleme</a:t>
            </a:r>
            <a:r>
              <a:rPr lang="hr-HR" sz="2000" dirty="0">
                <a:solidFill>
                  <a:schemeClr val="tx1"/>
                </a:solidFill>
              </a:rPr>
              <a:t>. Jastrebarsko: Naklada Slap</a:t>
            </a:r>
            <a:r>
              <a:rPr lang="hr-HR" sz="2000" dirty="0" smtClean="0">
                <a:solidFill>
                  <a:schemeClr val="tx1"/>
                </a:solidFill>
              </a:rPr>
              <a:t>.</a:t>
            </a:r>
            <a:r>
              <a:rPr lang="hr-HR" sz="2000" dirty="0">
                <a:solidFill>
                  <a:schemeClr val="tx1"/>
                </a:solidFill>
              </a:rPr>
              <a:t>	</a:t>
            </a:r>
            <a:endParaRPr lang="hr-HR" sz="2000" dirty="0" smtClean="0">
              <a:solidFill>
                <a:schemeClr val="tx1"/>
              </a:solidFill>
            </a:endParaRPr>
          </a:p>
          <a:p>
            <a:r>
              <a:rPr lang="hr-HR" sz="2000" dirty="0" smtClean="0">
                <a:solidFill>
                  <a:schemeClr val="tx1"/>
                </a:solidFill>
              </a:rPr>
              <a:t>Leahy, R. L. (2008). </a:t>
            </a:r>
            <a:r>
              <a:rPr lang="en-US" sz="2000" dirty="0">
                <a:solidFill>
                  <a:schemeClr val="tx1"/>
                </a:solidFill>
              </a:rPr>
              <a:t>The Therapeutic Relationship in Cognitive-Behavioral </a:t>
            </a:r>
            <a:r>
              <a:rPr lang="en-US" sz="2000" dirty="0" smtClean="0">
                <a:solidFill>
                  <a:schemeClr val="tx1"/>
                </a:solidFill>
              </a:rPr>
              <a:t>Therapy</a:t>
            </a:r>
            <a:r>
              <a:rPr lang="hr-HR" sz="2000" dirty="0" smtClean="0">
                <a:solidFill>
                  <a:schemeClr val="tx1"/>
                </a:solidFill>
              </a:rPr>
              <a:t>. </a:t>
            </a:r>
            <a:r>
              <a:rPr lang="en-US" sz="2000" i="1" dirty="0" err="1">
                <a:solidFill>
                  <a:schemeClr val="tx1"/>
                </a:solidFill>
              </a:rPr>
              <a:t>Behavioural</a:t>
            </a:r>
            <a:r>
              <a:rPr lang="en-US" sz="2000" i="1" dirty="0">
                <a:solidFill>
                  <a:schemeClr val="tx1"/>
                </a:solidFill>
              </a:rPr>
              <a:t> and Cognitive Psychotherapy, </a:t>
            </a:r>
            <a:r>
              <a:rPr lang="en-US" sz="2000" i="1" dirty="0" smtClean="0">
                <a:solidFill>
                  <a:schemeClr val="tx1"/>
                </a:solidFill>
              </a:rPr>
              <a:t>36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smtClean="0">
                <a:solidFill>
                  <a:schemeClr val="tx1"/>
                </a:solidFill>
              </a:rPr>
              <a:t>769–777</a:t>
            </a:r>
            <a:r>
              <a:rPr lang="hr-HR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hr-HR" sz="2000" dirty="0" smtClean="0">
                <a:solidFill>
                  <a:schemeClr val="tx1"/>
                </a:solidFill>
              </a:rPr>
              <a:t>Jung, E., Wiesjahn, M., Rief, W. i Lincoln, T. M</a:t>
            </a:r>
            <a:r>
              <a:rPr lang="hr-HR" sz="2000" dirty="0">
                <a:solidFill>
                  <a:schemeClr val="tx1"/>
                </a:solidFill>
              </a:rPr>
              <a:t>. </a:t>
            </a:r>
            <a:r>
              <a:rPr lang="hr-HR" sz="2000" dirty="0" smtClean="0">
                <a:solidFill>
                  <a:schemeClr val="tx1"/>
                </a:solidFill>
              </a:rPr>
              <a:t>(2015). </a:t>
            </a:r>
            <a:r>
              <a:rPr lang="en-US" sz="2000" dirty="0" smtClean="0">
                <a:solidFill>
                  <a:schemeClr val="tx1"/>
                </a:solidFill>
              </a:rPr>
              <a:t>Perceived </a:t>
            </a:r>
            <a:r>
              <a:rPr lang="en-US" sz="2000" dirty="0">
                <a:solidFill>
                  <a:schemeClr val="tx1"/>
                </a:solidFill>
              </a:rPr>
              <a:t>therapist genuineness predicts therapeutic alliance in cognitive </a:t>
            </a:r>
            <a:r>
              <a:rPr lang="en-US" sz="2000" dirty="0" err="1">
                <a:solidFill>
                  <a:schemeClr val="tx1"/>
                </a:solidFill>
              </a:rPr>
              <a:t>behavioural</a:t>
            </a:r>
            <a:r>
              <a:rPr lang="en-US" sz="2000" dirty="0">
                <a:solidFill>
                  <a:schemeClr val="tx1"/>
                </a:solidFill>
              </a:rPr>
              <a:t> therapy for </a:t>
            </a:r>
            <a:r>
              <a:rPr lang="en-US" sz="2000" dirty="0" smtClean="0">
                <a:solidFill>
                  <a:schemeClr val="tx1"/>
                </a:solidFill>
              </a:rPr>
              <a:t>psychosis</a:t>
            </a:r>
            <a:r>
              <a:rPr lang="hr-HR" sz="2000" dirty="0" smtClean="0">
                <a:solidFill>
                  <a:schemeClr val="tx1"/>
                </a:solidFill>
              </a:rPr>
              <a:t>. </a:t>
            </a:r>
            <a:r>
              <a:rPr lang="hr-HR" sz="2000" i="1" dirty="0" smtClean="0">
                <a:solidFill>
                  <a:schemeClr val="tx1"/>
                </a:solidFill>
              </a:rPr>
              <a:t>British Journal of Clinical Psychology, 54</a:t>
            </a:r>
            <a:r>
              <a:rPr lang="hr-HR" sz="2000" dirty="0" smtClean="0">
                <a:solidFill>
                  <a:schemeClr val="tx1"/>
                </a:solidFill>
              </a:rPr>
              <a:t>, 34-48.</a:t>
            </a:r>
            <a:endParaRPr lang="en-US" sz="2000" dirty="0">
              <a:solidFill>
                <a:schemeClr val="tx1"/>
              </a:solidFill>
            </a:endParaRPr>
          </a:p>
          <a:p>
            <a:endParaRPr lang="de-DE" sz="2000" dirty="0">
              <a:solidFill>
                <a:schemeClr val="tx1"/>
              </a:solidFill>
            </a:endParaRPr>
          </a:p>
          <a:p>
            <a:endParaRPr lang="hr-HR" sz="20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25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532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Faktori koji mogu utjecati na suradnju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344"/>
            <a:ext cx="8596668" cy="5120640"/>
          </a:xfrm>
        </p:spPr>
        <p:txBody>
          <a:bodyPr>
            <a:normAutofit/>
          </a:bodyPr>
          <a:lstStyle/>
          <a:p>
            <a:r>
              <a:rPr lang="hr-HR" sz="2000" dirty="0" smtClean="0"/>
              <a:t>Konceptualizacija slučaja</a:t>
            </a:r>
          </a:p>
          <a:p>
            <a:pPr lvl="1"/>
            <a:r>
              <a:rPr lang="hr-HR" dirty="0" smtClean="0"/>
              <a:t>Razlike u konceptualizaciji istog slučaja i fokusiranje na različite dimenzije problema</a:t>
            </a:r>
          </a:p>
          <a:p>
            <a:pPr lvl="1"/>
            <a:r>
              <a:rPr lang="hr-HR" dirty="0" smtClean="0"/>
              <a:t>Teorijski model na koji se terapeut prvenstveno oslanja</a:t>
            </a:r>
          </a:p>
          <a:p>
            <a:pPr lvl="1"/>
            <a:endParaRPr lang="hr-HR" dirty="0"/>
          </a:p>
          <a:p>
            <a:r>
              <a:rPr lang="hr-HR" sz="2000" dirty="0" smtClean="0"/>
              <a:t>Validacija klijentovih osjećaja</a:t>
            </a:r>
          </a:p>
          <a:p>
            <a:pPr lvl="1"/>
            <a:r>
              <a:rPr lang="hr-HR" dirty="0" smtClean="0"/>
              <a:t>Indentificiranje disfunkcionalnih vjerovanja i prijašnjih iskustava</a:t>
            </a:r>
          </a:p>
          <a:p>
            <a:pPr lvl="1"/>
            <a:endParaRPr lang="hr-HR" dirty="0"/>
          </a:p>
          <a:p>
            <a:r>
              <a:rPr lang="hr-HR" sz="2000" dirty="0" smtClean="0"/>
              <a:t>Vjerovanja o negativnim emocijama</a:t>
            </a:r>
          </a:p>
          <a:p>
            <a:pPr lvl="1"/>
            <a:r>
              <a:rPr lang="hr-HR" dirty="0" smtClean="0"/>
              <a:t>Razlike između terapeuta i klijenta u interpretaciji i reakcijama na emocije</a:t>
            </a:r>
            <a:endParaRPr lang="hr-HR" dirty="0"/>
          </a:p>
          <a:p>
            <a:pPr lvl="1"/>
            <a:endParaRPr lang="hr-HR" dirty="0" smtClean="0"/>
          </a:p>
          <a:p>
            <a:r>
              <a:rPr lang="hr-HR" sz="2000" dirty="0"/>
              <a:t>Klijent je ustrajan u ulozi žrtve</a:t>
            </a:r>
          </a:p>
          <a:p>
            <a:pPr lvl="1"/>
            <a:r>
              <a:rPr lang="hr-HR" dirty="0"/>
              <a:t>Validiranje osjećaja uz postupno uvođenje promjene</a:t>
            </a: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63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Faktori koji mogu utjecati na suradnju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1328"/>
            <a:ext cx="8596668" cy="5248655"/>
          </a:xfrm>
        </p:spPr>
        <p:txBody>
          <a:bodyPr>
            <a:normAutofit/>
          </a:bodyPr>
          <a:lstStyle/>
          <a:p>
            <a:r>
              <a:rPr lang="hr-HR" sz="2000" dirty="0" smtClean="0"/>
              <a:t>Teško promjenjiva bazična vjerovanja</a:t>
            </a:r>
          </a:p>
          <a:p>
            <a:pPr lvl="1"/>
            <a:r>
              <a:rPr lang="hr-HR" sz="1800" dirty="0" smtClean="0"/>
              <a:t>Važnost dobre konceptualizacije</a:t>
            </a:r>
          </a:p>
          <a:p>
            <a:pPr lvl="1"/>
            <a:endParaRPr lang="hr-HR" dirty="0"/>
          </a:p>
          <a:p>
            <a:r>
              <a:rPr lang="hr-HR" sz="2000" dirty="0" smtClean="0"/>
              <a:t>Nepodudaranje vjerovanja terapeuta i klijenta</a:t>
            </a:r>
          </a:p>
          <a:p>
            <a:pPr lvl="1"/>
            <a:r>
              <a:rPr lang="hr-HR" sz="1800" dirty="0" smtClean="0"/>
              <a:t>Disfunkcionalne sheme terapeuta            visoki standardi, strah od odustajanja klijenta, pretjerano žrtvovanje</a:t>
            </a:r>
          </a:p>
          <a:p>
            <a:pPr lvl="1"/>
            <a:r>
              <a:rPr lang="hr-HR" sz="1800" dirty="0" smtClean="0"/>
              <a:t>Preveliko podudaranje vjerovanja T i K</a:t>
            </a:r>
          </a:p>
          <a:p>
            <a:pPr lvl="1"/>
            <a:endParaRPr lang="hr-HR" dirty="0"/>
          </a:p>
          <a:p>
            <a:r>
              <a:rPr lang="hr-HR" sz="2000" dirty="0" smtClean="0"/>
              <a:t>Sunk-cost efekt</a:t>
            </a:r>
          </a:p>
          <a:p>
            <a:pPr lvl="1"/>
            <a:r>
              <a:rPr lang="hr-HR" sz="1800" dirty="0" smtClean="0"/>
              <a:t>Klijent je odan prijašnjim odlukama i ponašanjima</a:t>
            </a:r>
          </a:p>
          <a:p>
            <a:pPr lvl="1"/>
            <a:endParaRPr lang="hr-HR" dirty="0"/>
          </a:p>
          <a:p>
            <a:r>
              <a:rPr lang="hr-HR" sz="2000" dirty="0" smtClean="0"/>
              <a:t>Samohendikepiranje</a:t>
            </a:r>
          </a:p>
          <a:p>
            <a:pPr lvl="1"/>
            <a:r>
              <a:rPr lang="hr-HR" sz="1800" dirty="0" smtClean="0"/>
              <a:t>Klijent izbjegava evaluaciju sebe u najboljem izdanju</a:t>
            </a:r>
            <a:endParaRPr lang="hr-HR" sz="1800" dirty="0"/>
          </a:p>
        </p:txBody>
      </p:sp>
      <p:sp>
        <p:nvSpPr>
          <p:cNvPr id="4" name="Right Arrow 3"/>
          <p:cNvSpPr/>
          <p:nvPr/>
        </p:nvSpPr>
        <p:spPr>
          <a:xfrm>
            <a:off x="5108256" y="3127248"/>
            <a:ext cx="469584" cy="393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755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Klijentova predviđanja o tretmanu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2800" dirty="0" smtClean="0"/>
              <a:t>Općenito pozitivni stavovi o drugim ljudima</a:t>
            </a:r>
            <a:endParaRPr lang="hr-HR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945" y="2834259"/>
            <a:ext cx="5157787" cy="1408557"/>
          </a:xfrm>
        </p:spPr>
        <p:txBody>
          <a:bodyPr>
            <a:normAutofit/>
          </a:bodyPr>
          <a:lstStyle/>
          <a:p>
            <a:r>
              <a:rPr lang="hr-HR" sz="2000" dirty="0" smtClean="0"/>
              <a:t>Moj će terapeut vjerojatno biti pun razumijevanja, brižan i kompetentan.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sz="2800" dirty="0" smtClean="0"/>
              <a:t>Općenito negativni stavovi o drugim ljudima</a:t>
            </a:r>
            <a:endParaRPr lang="hr-HR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8656" y="2834259"/>
            <a:ext cx="5183188" cy="131603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Zbog terapije ću se osjećati gore.</a:t>
            </a:r>
            <a:endParaRPr lang="hr-HR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72568" y="4517644"/>
            <a:ext cx="9677272" cy="1073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Teškoće u uspostavljanju dobre terapijske suradnje mogu biti praktične ili psihološke prirode (ili oboje).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703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za razvijanje terapijske suradnje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12779"/>
          </a:xfrm>
        </p:spPr>
        <p:txBody>
          <a:bodyPr>
            <a:normAutofit/>
          </a:bodyPr>
          <a:lstStyle/>
          <a:p>
            <a:r>
              <a:rPr lang="hr-HR" sz="2400" dirty="0" smtClean="0"/>
              <a:t>Aktivno surađuj s klijentom</a:t>
            </a:r>
          </a:p>
          <a:p>
            <a:pPr lvl="2"/>
            <a:r>
              <a:rPr lang="hr-HR" sz="2000" dirty="0" smtClean="0"/>
              <a:t>Timsko djelovanje, suradnja</a:t>
            </a:r>
          </a:p>
          <a:p>
            <a:pPr lvl="2"/>
            <a:r>
              <a:rPr lang="hr-HR" sz="2000" dirty="0" smtClean="0"/>
              <a:t>Problem suradnje zbog terapeutove pogreške ili klijentovih percepcija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Pokazuj empatiju, brižnost i razumijevanje</a:t>
            </a:r>
          </a:p>
          <a:p>
            <a:pPr lvl="2"/>
            <a:r>
              <a:rPr lang="hr-HR" sz="2000" dirty="0" smtClean="0"/>
              <a:t>Preslušavanje seansi s kolegom</a:t>
            </a:r>
          </a:p>
          <a:p>
            <a:pPr lvl="2"/>
            <a:r>
              <a:rPr lang="hr-HR" sz="2000" dirty="0" smtClean="0"/>
              <a:t>Važnost kontinuiranog praćenja klijentovog afektivnog iskustva</a:t>
            </a:r>
          </a:p>
          <a:p>
            <a:pPr lvl="2"/>
            <a:r>
              <a:rPr lang="hr-HR" sz="2000" dirty="0" smtClean="0"/>
              <a:t>Klijenti različito reagiraju na izravne pohvale, iskazivanje empatije, optimizma, povjerljivosti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83248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za razvijanje terapijske suradnje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2057400"/>
            <a:ext cx="8596668" cy="4645151"/>
          </a:xfrm>
        </p:spPr>
        <p:txBody>
          <a:bodyPr>
            <a:normAutofit fontScale="92500" lnSpcReduction="20000"/>
          </a:bodyPr>
          <a:lstStyle/>
          <a:p>
            <a:r>
              <a:rPr lang="hr-HR" sz="2400" dirty="0" smtClean="0"/>
              <a:t>Prilagodi terapijski stil</a:t>
            </a:r>
          </a:p>
          <a:p>
            <a:pPr lvl="2"/>
            <a:r>
              <a:rPr lang="hr-HR" sz="2000" dirty="0" smtClean="0"/>
              <a:t>Važnost prepoznavanja zadovoljstva klijenta terapijskim stilom i prilagodba prema potrebi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Ublaži uznemirenost</a:t>
            </a:r>
          </a:p>
          <a:p>
            <a:pPr lvl="2"/>
            <a:r>
              <a:rPr lang="hr-HR" sz="2000" dirty="0" smtClean="0"/>
              <a:t>Procjene raspoloženja, praćenje promjena u funkcioniranju</a:t>
            </a:r>
          </a:p>
          <a:p>
            <a:pPr lvl="2"/>
            <a:endParaRPr lang="hr-HR" sz="2000" dirty="0" smtClean="0"/>
          </a:p>
          <a:p>
            <a:r>
              <a:rPr lang="hr-HR" sz="2400" dirty="0" smtClean="0"/>
              <a:t>Traži povratnu informaciju na kraju seanse</a:t>
            </a:r>
          </a:p>
          <a:p>
            <a:pPr lvl="2"/>
            <a:r>
              <a:rPr lang="hr-HR" sz="2000" dirty="0" smtClean="0"/>
              <a:t>Što mislite o današnjoj seansi?</a:t>
            </a:r>
          </a:p>
          <a:p>
            <a:pPr lvl="2"/>
            <a:r>
              <a:rPr lang="hr-HR" sz="2000" dirty="0" smtClean="0"/>
              <a:t>Jeste li pomislili da sam nešto krivo učinio ili nešto niste dobro razumjeli?</a:t>
            </a:r>
          </a:p>
          <a:p>
            <a:pPr lvl="2"/>
            <a:r>
              <a:rPr lang="hr-HR" sz="2000" dirty="0" smtClean="0"/>
              <a:t>Ima li bilo čega što želite drugačije napraviti u sljedećoj seansi?</a:t>
            </a:r>
          </a:p>
          <a:p>
            <a:pPr lvl="2"/>
            <a:r>
              <a:rPr lang="hr-HR" sz="2000" dirty="0" smtClean="0"/>
              <a:t>Obrazac povratne informacije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46624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Identificiranje i rješavanje problema vezanih uz terapijsku suradnju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95659"/>
          </a:xfrm>
        </p:spPr>
        <p:txBody>
          <a:bodyPr>
            <a:normAutofit/>
          </a:bodyPr>
          <a:lstStyle/>
          <a:p>
            <a:r>
              <a:rPr lang="hr-HR" sz="2200" dirty="0" smtClean="0"/>
              <a:t>Spremnost na promjene rasploženja za vrijeme seanse</a:t>
            </a:r>
          </a:p>
          <a:p>
            <a:pPr lvl="1"/>
            <a:r>
              <a:rPr lang="hr-HR" sz="2000" dirty="0" smtClean="0"/>
              <a:t>Pratiti govor tijela, facijalne ekspresije, ton glasa, izbor riječi</a:t>
            </a:r>
            <a:endParaRPr lang="hr-HR" sz="2000" dirty="0"/>
          </a:p>
          <a:p>
            <a:pPr lvl="1"/>
            <a:r>
              <a:rPr lang="hr-HR" sz="2000" dirty="0" smtClean="0"/>
              <a:t>Kako se sada osjećate?</a:t>
            </a:r>
          </a:p>
          <a:p>
            <a:pPr lvl="1"/>
            <a:r>
              <a:rPr lang="hr-HR" sz="2000" dirty="0" smtClean="0"/>
              <a:t>Što vam je upravo sada prošlo kroz glavu?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sz="2200" dirty="0" smtClean="0"/>
              <a:t>Klijenti koji imaju NAM vezane uz terapeuta, vjerojatno neće profitirati u seansi</a:t>
            </a:r>
            <a:endParaRPr lang="hr-HR" sz="2200" dirty="0"/>
          </a:p>
          <a:p>
            <a:r>
              <a:rPr lang="hr-HR" sz="2200" dirty="0" smtClean="0"/>
              <a:t>Klijenti mogu izražavati AM o sebi, o tretmanu ili o svojim teškoćama</a:t>
            </a:r>
          </a:p>
        </p:txBody>
      </p:sp>
    </p:spTree>
    <p:extLst>
      <p:ext uri="{BB962C8B-B14F-4D97-AF65-F5344CB8AC3E}">
        <p14:creationId xmlns:p14="http://schemas.microsoft.com/office/powerpoint/2010/main" val="34240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Identificiranje i rješavanje problema vezanih uz terapijsku suradnju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r>
              <a:rPr lang="hr-HR" sz="2400" dirty="0" smtClean="0"/>
              <a:t>Kako utvrditi upućuje li klijentovo ponašanje na problem terapijske suradnje?</a:t>
            </a:r>
          </a:p>
          <a:p>
            <a:pPr lvl="2"/>
            <a:endParaRPr lang="hr-HR" sz="2000" dirty="0" smtClean="0"/>
          </a:p>
          <a:p>
            <a:pPr lvl="1"/>
            <a:r>
              <a:rPr lang="hr-HR" sz="2000" dirty="0" smtClean="0"/>
              <a:t>Klijent uporno govori „Ja to ne znam”.</a:t>
            </a:r>
          </a:p>
          <a:p>
            <a:pPr lvl="1"/>
            <a:r>
              <a:rPr lang="hr-HR" sz="2000" dirty="0" smtClean="0"/>
              <a:t>Klijent ne odgovara iskreno na pitanja.</a:t>
            </a:r>
          </a:p>
          <a:p>
            <a:pPr lvl="1"/>
            <a:r>
              <a:rPr lang="hr-HR" sz="2000" dirty="0" smtClean="0"/>
              <a:t>Klijent mijenja temu.</a:t>
            </a:r>
          </a:p>
        </p:txBody>
      </p:sp>
    </p:spTree>
    <p:extLst>
      <p:ext uri="{BB962C8B-B14F-4D97-AF65-F5344CB8AC3E}">
        <p14:creationId xmlns:p14="http://schemas.microsoft.com/office/powerpoint/2010/main" val="9675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2438</TotalTime>
  <Words>1062</Words>
  <Application>Microsoft Office PowerPoint</Application>
  <PresentationFormat>Widescreen</PresentationFormat>
  <Paragraphs>160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</vt:lpstr>
      <vt:lpstr>Razvijanje i korištenje terapijske suradnje</vt:lpstr>
      <vt:lpstr>Što kažu istraživanja</vt:lpstr>
      <vt:lpstr>Faktori koji mogu utjecati na suradnju</vt:lpstr>
      <vt:lpstr>Faktori koji mogu utjecati na suradnju</vt:lpstr>
      <vt:lpstr>Klijentova predviđanja o tretmanu</vt:lpstr>
      <vt:lpstr>Strategije za razvijanje terapijske suradnje</vt:lpstr>
      <vt:lpstr>Strategije za razvijanje terapijske suradnje</vt:lpstr>
      <vt:lpstr>Identificiranje i rješavanje problema vezanih uz terapijsku suradnju</vt:lpstr>
      <vt:lpstr>Identificiranje i rješavanje problema vezanih uz terapijsku suradnju</vt:lpstr>
      <vt:lpstr>Konceptualizacija problema i planiranje strategije</vt:lpstr>
      <vt:lpstr>Terapijska suradnja kao sredstvo postizanja terapijskih ciljeva</vt:lpstr>
      <vt:lpstr>Osiguravanje pozitivnog terapijskog iskustva</vt:lpstr>
      <vt:lpstr>Osiguravanje pozitivnog terapijskog iskustva</vt:lpstr>
      <vt:lpstr>Osiguravanje pozitivnog terapijskog iskustva</vt:lpstr>
      <vt:lpstr>Rad na problemima terapijske suradnje i generaliziranje na odnose s ostalim ljudima</vt:lpstr>
      <vt:lpstr>Kada klijente uznemiruje terapeut</vt:lpstr>
      <vt:lpstr>Kada klijente uznemiruje terapeut</vt:lpstr>
      <vt:lpstr>Kada klijente uznemiruje terapeut</vt:lpstr>
      <vt:lpstr>Kada klijenti trebaju povratnu informaciju o svojem interpersonalnom stilu</vt:lpstr>
      <vt:lpstr>PowerPoint Presentation</vt:lpstr>
      <vt:lpstr>Hvala na pažnji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Korisnik</dc:creator>
  <cp:lastModifiedBy>hubikotvr@outlook.com</cp:lastModifiedBy>
  <cp:revision>76</cp:revision>
  <dcterms:created xsi:type="dcterms:W3CDTF">2020-04-24T12:33:19Z</dcterms:created>
  <dcterms:modified xsi:type="dcterms:W3CDTF">2020-09-16T08:19:23Z</dcterms:modified>
</cp:coreProperties>
</file>