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616" autoAdjust="0"/>
  </p:normalViewPr>
  <p:slideViewPr>
    <p:cSldViewPr snapToGrid="0">
      <p:cViewPr varScale="1">
        <p:scale>
          <a:sx n="93" d="100"/>
          <a:sy n="93" d="100"/>
        </p:scale>
        <p:origin x="12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36FC2-8941-4D7F-A75A-DA1C5CB00F4E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BC72A-D1EC-499B-91CB-F0D31A9B3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2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Tražiti da klijent pročita bilješke na kraju sesije da</a:t>
            </a:r>
            <a:r>
              <a:rPr lang="hr-HR" baseline="0" dirty="0" smtClean="0"/>
              <a:t> vidi koliko malo vremena za to treba. -&gt; motivacija za redovitost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BC72A-D1EC-499B-91CB-F0D31A9B3A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10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Terapeut treba zadržati kopiju ovih bilježaka.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BC72A-D1EC-499B-91CB-F0D31A9B3A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2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Uvesti u 2 faze: na jednoj sesiji naučiti</a:t>
            </a:r>
            <a:r>
              <a:rPr lang="hr-HR" baseline="0" dirty="0" smtClean="0"/>
              <a:t> ispunjavati prve 4 kolone, a onda drugi put i zadnje dvije.</a:t>
            </a:r>
          </a:p>
          <a:p>
            <a:endParaRPr lang="hr-HR" baseline="0" dirty="0" smtClean="0"/>
          </a:p>
          <a:p>
            <a:r>
              <a:rPr lang="hr-HR" baseline="0" dirty="0" smtClean="0"/>
              <a:t>Zapisnik misli donosi više informacija od </a:t>
            </a:r>
            <a:r>
              <a:rPr lang="hr-HR" baseline="0" dirty="0" err="1" smtClean="0"/>
              <a:t>sokratovskih</a:t>
            </a:r>
            <a:r>
              <a:rPr lang="hr-HR" baseline="0" dirty="0" smtClean="0"/>
              <a:t> pitanja, ali nije primjeren za klijente koji su manje motivirani, ne vole pisati ili nemaju dovoljno kognitivnog kapaciteta.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BC72A-D1EC-499B-91CB-F0D31A9B3A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95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Jednostavnija</a:t>
            </a:r>
            <a:r>
              <a:rPr lang="hr-HR" baseline="0" dirty="0" smtClean="0"/>
              <a:t> verzija Zapisnika misli – jednostavniji rječnik, </a:t>
            </a:r>
            <a:r>
              <a:rPr lang="hr-HR" baseline="0" dirty="0" err="1" smtClean="0"/>
              <a:t>strukturiranije</a:t>
            </a:r>
            <a:r>
              <a:rPr lang="hr-HR" baseline="0" dirty="0" smtClean="0"/>
              <a:t>, jednostavnije za ispunjavanje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BC72A-D1EC-499B-91CB-F0D31A9B3A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5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Za anksiozne,</a:t>
            </a:r>
            <a:r>
              <a:rPr lang="hr-HR" baseline="0" dirty="0" smtClean="0"/>
              <a:t> opsesivne misli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BC72A-D1EC-499B-91CB-F0D31A9B3A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9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7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7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444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1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7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1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0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31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0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3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3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881E8-91EC-4815-A478-6CECCB8BCD9D}" type="datetimeFigureOut">
              <a:rPr lang="en-US" smtClean="0"/>
              <a:t>8/28/2020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307E0-C1A3-41F4-874B-C2253FC5A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0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29"/>
            <a:ext cx="12191999" cy="68453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" y="207963"/>
            <a:ext cx="10054590" cy="2387600"/>
          </a:xfrm>
        </p:spPr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Reagiranje na</a:t>
            </a:r>
            <a:br>
              <a:rPr lang="hr-HR" b="1" dirty="0" smtClean="0">
                <a:solidFill>
                  <a:srgbClr val="00B0F0"/>
                </a:solidFill>
              </a:rPr>
            </a:br>
            <a:r>
              <a:rPr lang="hr-HR" b="1" dirty="0" smtClean="0">
                <a:solidFill>
                  <a:srgbClr val="00B0F0"/>
                </a:solidFill>
              </a:rPr>
              <a:t>automatske misli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4020" y="5030788"/>
            <a:ext cx="10054590" cy="165576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hr-HR" dirty="0" smtClean="0"/>
              <a:t>Praktikum II</a:t>
            </a:r>
          </a:p>
          <a:p>
            <a:pPr algn="r"/>
            <a:r>
              <a:rPr lang="hr-HR" dirty="0" smtClean="0"/>
              <a:t>5.9.2020.</a:t>
            </a:r>
          </a:p>
          <a:p>
            <a:pPr algn="r"/>
            <a:endParaRPr lang="hr-HR" dirty="0"/>
          </a:p>
          <a:p>
            <a:pPr algn="r"/>
            <a:r>
              <a:rPr lang="hr-HR" dirty="0" smtClean="0"/>
              <a:t>Francesca Dumančić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9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0845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00B0F0"/>
                </a:solidFill>
              </a:rPr>
              <a:t>n</a:t>
            </a:r>
            <a:r>
              <a:rPr lang="hr-HR" b="1" dirty="0" smtClean="0">
                <a:solidFill>
                  <a:srgbClr val="00B0F0"/>
                </a:solidFill>
              </a:rPr>
              <a:t>ove AM</a:t>
            </a:r>
            <a:br>
              <a:rPr lang="hr-HR" b="1" dirty="0" smtClean="0">
                <a:solidFill>
                  <a:srgbClr val="00B0F0"/>
                </a:solidFill>
              </a:rPr>
            </a:br>
            <a:r>
              <a:rPr lang="hr-HR" dirty="0" smtClean="0"/>
              <a:t>Kako da klijent reagira na njih između seansi?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Zapisnik misli </a:t>
            </a:r>
            <a:r>
              <a:rPr lang="hr-HR" dirty="0" smtClean="0"/>
              <a:t>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/>
              <a:t>Thought</a:t>
            </a:r>
            <a:r>
              <a:rPr lang="hr-HR" i="1" dirty="0" smtClean="0"/>
              <a:t> </a:t>
            </a:r>
            <a:r>
              <a:rPr lang="hr-HR" i="1" dirty="0" err="1" smtClean="0"/>
              <a:t>Record</a:t>
            </a:r>
            <a:r>
              <a:rPr lang="hr-HR" dirty="0" smtClean="0"/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721" y="2263140"/>
            <a:ext cx="6008735" cy="40857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2020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0845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00B0F0"/>
                </a:solidFill>
              </a:rPr>
              <a:t>n</a:t>
            </a:r>
            <a:r>
              <a:rPr lang="hr-HR" b="1" dirty="0" smtClean="0">
                <a:solidFill>
                  <a:srgbClr val="00B0F0"/>
                </a:solidFill>
              </a:rPr>
              <a:t>ove AM</a:t>
            </a:r>
            <a:br>
              <a:rPr lang="hr-HR" b="1" dirty="0" smtClean="0">
                <a:solidFill>
                  <a:srgbClr val="00B0F0"/>
                </a:solidFill>
              </a:rPr>
            </a:br>
            <a:r>
              <a:rPr lang="hr-HR" dirty="0" smtClean="0"/>
              <a:t>Kako da klijent reagira na njih između seansi?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Testiranje misli</a:t>
            </a:r>
            <a:endParaRPr lang="hr-HR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842" y="2066180"/>
            <a:ext cx="3232316" cy="42801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13337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0845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00B0F0"/>
                </a:solidFill>
              </a:rPr>
              <a:t>n</a:t>
            </a:r>
            <a:r>
              <a:rPr lang="hr-HR" b="1" dirty="0" smtClean="0">
                <a:solidFill>
                  <a:srgbClr val="00B0F0"/>
                </a:solidFill>
              </a:rPr>
              <a:t>ove AM</a:t>
            </a:r>
            <a:br>
              <a:rPr lang="hr-HR" b="1" dirty="0" smtClean="0">
                <a:solidFill>
                  <a:srgbClr val="00B0F0"/>
                </a:solidFill>
              </a:rPr>
            </a:br>
            <a:r>
              <a:rPr lang="hr-HR" dirty="0" smtClean="0"/>
              <a:t>Kako da klijent reagira na njih između seansi?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AWARE tehnika</a:t>
            </a:r>
          </a:p>
          <a:p>
            <a:r>
              <a:rPr lang="hr-HR" dirty="0"/>
              <a:t>p</a:t>
            </a:r>
            <a:r>
              <a:rPr lang="hr-HR" dirty="0" smtClean="0"/>
              <a:t>rikladna za anksiozne, opsesivne misli</a:t>
            </a:r>
          </a:p>
          <a:p>
            <a:endParaRPr lang="hr-HR" dirty="0" smtClean="0"/>
          </a:p>
          <a:p>
            <a:pPr lvl="1"/>
            <a:r>
              <a:rPr lang="hr-HR" dirty="0"/>
              <a:t>p</a:t>
            </a:r>
            <a:r>
              <a:rPr lang="hr-HR" dirty="0" smtClean="0"/>
              <a:t>rihvatiti anksioznost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>
                <a:solidFill>
                  <a:srgbClr val="00B0F0"/>
                </a:solidFill>
              </a:rPr>
              <a:t>A</a:t>
            </a:r>
            <a:r>
              <a:rPr lang="hr-HR" i="1" dirty="0" err="1" smtClean="0"/>
              <a:t>ccept</a:t>
            </a:r>
            <a:r>
              <a:rPr lang="hr-HR" dirty="0" smtClean="0"/>
              <a:t>)</a:t>
            </a:r>
            <a:endParaRPr lang="hr-HR" dirty="0"/>
          </a:p>
          <a:p>
            <a:pPr lvl="1"/>
            <a:r>
              <a:rPr lang="hr-HR" dirty="0"/>
              <a:t>o</a:t>
            </a:r>
            <a:r>
              <a:rPr lang="hr-HR" dirty="0" smtClean="0"/>
              <a:t>pažati anksioznost bez vrednovanja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>
                <a:solidFill>
                  <a:srgbClr val="00B0F0"/>
                </a:solidFill>
              </a:rPr>
              <a:t>W</a:t>
            </a:r>
            <a:r>
              <a:rPr lang="hr-HR" i="1" dirty="0" err="1" smtClean="0"/>
              <a:t>atch</a:t>
            </a:r>
            <a:r>
              <a:rPr lang="hr-HR" dirty="0" smtClean="0"/>
              <a:t>)</a:t>
            </a:r>
          </a:p>
          <a:p>
            <a:pPr lvl="1"/>
            <a:r>
              <a:rPr lang="hr-HR" dirty="0"/>
              <a:t>d</a:t>
            </a:r>
            <a:r>
              <a:rPr lang="hr-HR" dirty="0" smtClean="0"/>
              <a:t>jelovati s </a:t>
            </a:r>
            <a:r>
              <a:rPr lang="hr-HR" dirty="0" err="1" smtClean="0"/>
              <a:t>anksiznošću</a:t>
            </a:r>
            <a:r>
              <a:rPr lang="hr-HR" dirty="0" smtClean="0"/>
              <a:t>, kao da je nema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>
                <a:solidFill>
                  <a:srgbClr val="00B0F0"/>
                </a:solidFill>
              </a:rPr>
              <a:t>A</a:t>
            </a:r>
            <a:r>
              <a:rPr lang="hr-HR" i="1" dirty="0" err="1" smtClean="0"/>
              <a:t>ct</a:t>
            </a:r>
            <a:r>
              <a:rPr lang="hr-HR" dirty="0" smtClean="0"/>
              <a:t>)</a:t>
            </a:r>
          </a:p>
          <a:p>
            <a:pPr lvl="1"/>
            <a:r>
              <a:rPr lang="hr-HR" dirty="0"/>
              <a:t>p</a:t>
            </a:r>
            <a:r>
              <a:rPr lang="hr-HR" dirty="0" smtClean="0"/>
              <a:t>onavljati prva tri koraka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>
                <a:solidFill>
                  <a:srgbClr val="00B0F0"/>
                </a:solidFill>
              </a:rPr>
              <a:t>R</a:t>
            </a:r>
            <a:r>
              <a:rPr lang="hr-HR" i="1" dirty="0" err="1" smtClean="0"/>
              <a:t>epeat</a:t>
            </a:r>
            <a:r>
              <a:rPr lang="hr-HR" dirty="0" smtClean="0"/>
              <a:t>)</a:t>
            </a:r>
          </a:p>
          <a:p>
            <a:pPr lvl="1"/>
            <a:r>
              <a:rPr lang="hr-HR" dirty="0"/>
              <a:t>o</a:t>
            </a:r>
            <a:r>
              <a:rPr lang="hr-HR" dirty="0" smtClean="0"/>
              <a:t>čekivati najbolje (</a:t>
            </a:r>
            <a:r>
              <a:rPr lang="hr-HR" i="1" dirty="0" err="1" smtClean="0"/>
              <a:t>eng</a:t>
            </a:r>
            <a:r>
              <a:rPr lang="hr-HR" i="1" dirty="0" smtClean="0"/>
              <a:t>. </a:t>
            </a:r>
            <a:r>
              <a:rPr lang="hr-HR" i="1" dirty="0" err="1" smtClean="0">
                <a:solidFill>
                  <a:srgbClr val="00B0F0"/>
                </a:solidFill>
              </a:rPr>
              <a:t>E</a:t>
            </a:r>
            <a:r>
              <a:rPr lang="hr-HR" i="1" dirty="0" err="1" smtClean="0"/>
              <a:t>xpect</a:t>
            </a:r>
            <a:r>
              <a:rPr lang="hr-H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5521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5000" b="1" dirty="0" smtClean="0"/>
              <a:t>Hvala!</a:t>
            </a:r>
            <a:endParaRPr lang="en-US" sz="5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792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4778745"/>
            <a:ext cx="12192000" cy="207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85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897137" y="1852427"/>
            <a:ext cx="12192000" cy="2079255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284" y="2067878"/>
            <a:ext cx="10913811" cy="4630102"/>
          </a:xfrm>
        </p:spPr>
      </p:pic>
      <p:sp>
        <p:nvSpPr>
          <p:cNvPr id="5" name="TextBox 4"/>
          <p:cNvSpPr txBox="1"/>
          <p:nvPr/>
        </p:nvSpPr>
        <p:spPr>
          <a:xfrm>
            <a:off x="1514004" y="4537710"/>
            <a:ext cx="18641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3000" b="1" dirty="0"/>
              <a:t>p</a:t>
            </a:r>
            <a:r>
              <a:rPr lang="hr-HR" sz="3000" b="1" dirty="0" smtClean="0"/>
              <a:t>rethodna</a:t>
            </a:r>
          </a:p>
          <a:p>
            <a:pPr algn="ctr"/>
            <a:r>
              <a:rPr lang="hr-HR" sz="3000" b="1" dirty="0" smtClean="0"/>
              <a:t>seansa</a:t>
            </a:r>
            <a:endParaRPr lang="en-US" sz="3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302965" y="4537710"/>
            <a:ext cx="14728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3000" b="1" dirty="0" smtClean="0"/>
              <a:t>sljedeća</a:t>
            </a:r>
          </a:p>
          <a:p>
            <a:pPr algn="ctr"/>
            <a:r>
              <a:rPr lang="hr-HR" sz="3000" b="1" dirty="0" smtClean="0"/>
              <a:t>seansa</a:t>
            </a:r>
            <a:endParaRPr lang="en-US" sz="3000" b="1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hr-HR" b="1" dirty="0" smtClean="0"/>
              <a:t>Vrste AM između seansi</a:t>
            </a:r>
            <a:endParaRPr lang="en-US" b="1" dirty="0"/>
          </a:p>
        </p:txBody>
      </p:sp>
      <p:sp>
        <p:nvSpPr>
          <p:cNvPr id="8" name="Cloud Callout 7"/>
          <p:cNvSpPr/>
          <p:nvPr/>
        </p:nvSpPr>
        <p:spPr>
          <a:xfrm>
            <a:off x="1050574" y="1485900"/>
            <a:ext cx="2847056" cy="1828800"/>
          </a:xfrm>
          <a:prstGeom prst="cloudCallout">
            <a:avLst>
              <a:gd name="adj1" fmla="val 103914"/>
              <a:gd name="adj2" fmla="val 2287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1. AM koje su već identificirane i evaluirane na ranijim seansama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6826534" y="559594"/>
            <a:ext cx="2847056" cy="1828800"/>
          </a:xfrm>
          <a:prstGeom prst="cloudCallout">
            <a:avLst>
              <a:gd name="adj1" fmla="val -60687"/>
              <a:gd name="adj2" fmla="val 6537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2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hr-HR" dirty="0">
                <a:solidFill>
                  <a:schemeClr val="tx1"/>
                </a:solidFill>
              </a:rPr>
              <a:t>n</a:t>
            </a:r>
            <a:r>
              <a:rPr lang="hr-HR" dirty="0" smtClean="0">
                <a:solidFill>
                  <a:schemeClr val="tx1"/>
                </a:solidFill>
              </a:rPr>
              <a:t>ove AM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0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89713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AM koje su identificirane i evaluirane na seansi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518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2700" dirty="0"/>
              <a:t>j</a:t>
            </a:r>
            <a:r>
              <a:rPr lang="hr-HR" sz="2700" dirty="0" smtClean="0"/>
              <a:t>avi se automatska misao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700" dirty="0"/>
              <a:t>t</a:t>
            </a:r>
            <a:r>
              <a:rPr lang="hr-HR" sz="2700" dirty="0" smtClean="0"/>
              <a:t>erapeut i klijent evaluiraju automatsku misao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700" dirty="0"/>
              <a:t>t</a:t>
            </a:r>
            <a:r>
              <a:rPr lang="hr-HR" sz="2700" dirty="0" smtClean="0"/>
              <a:t>erapeut zamoli klijenta za sažetak</a:t>
            </a:r>
          </a:p>
          <a:p>
            <a:pPr marL="514350" indent="-514350">
              <a:buFont typeface="+mj-lt"/>
              <a:buAutoNum type="arabicPeriod"/>
            </a:pPr>
            <a:endParaRPr lang="hr-HR" sz="2700" dirty="0"/>
          </a:p>
          <a:p>
            <a:pPr marL="514350" indent="-514350">
              <a:buFont typeface="+mj-lt"/>
              <a:buAutoNum type="arabicPeriod"/>
            </a:pPr>
            <a:endParaRPr lang="hr-HR" sz="2700" dirty="0" smtClean="0"/>
          </a:p>
          <a:p>
            <a:pPr marL="514350" indent="-514350">
              <a:buFont typeface="+mj-lt"/>
              <a:buAutoNum type="arabicPeriod"/>
            </a:pPr>
            <a:endParaRPr lang="hr-HR" sz="2700" dirty="0"/>
          </a:p>
          <a:p>
            <a:pPr marL="514350" indent="-514350">
              <a:buFont typeface="+mj-lt"/>
              <a:buAutoNum type="arabicPeriod"/>
            </a:pPr>
            <a:endParaRPr lang="hr-HR" sz="2700" dirty="0" smtClean="0"/>
          </a:p>
          <a:p>
            <a:pPr marL="514350" indent="-514350">
              <a:buFont typeface="+mj-lt"/>
              <a:buAutoNum type="arabicPeriod"/>
            </a:pPr>
            <a:endParaRPr lang="hr-HR" sz="2700" dirty="0"/>
          </a:p>
          <a:p>
            <a:pPr marL="514350" indent="-514350">
              <a:buFont typeface="+mj-lt"/>
              <a:buAutoNum type="arabicPeriod"/>
            </a:pPr>
            <a:r>
              <a:rPr lang="hr-HR" sz="2700" dirty="0"/>
              <a:t>t</a:t>
            </a:r>
            <a:r>
              <a:rPr lang="hr-HR" sz="2700" dirty="0" smtClean="0"/>
              <a:t>erapeut zamoli klijenta da zapiše ili snimi zaključke i odgovore na automatske misli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3429000"/>
            <a:ext cx="9654540" cy="221475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Možete li ukratko sažeti/prepričati o čemu smo razgovarali?</a:t>
            </a:r>
          </a:p>
          <a:p>
            <a:pPr algn="ctr"/>
            <a:endParaRPr lang="hr-HR" sz="2000" dirty="0" smtClean="0"/>
          </a:p>
          <a:p>
            <a:pPr algn="ctr"/>
            <a:r>
              <a:rPr lang="hr-HR" sz="2000" dirty="0" smtClean="0"/>
              <a:t>Ima li nešto o čemu smo razgovarali za što mislite da bi bilo dobro da to zapamtite?</a:t>
            </a:r>
          </a:p>
          <a:p>
            <a:pPr algn="ctr"/>
            <a:endParaRPr lang="hr-HR" sz="2000" dirty="0" smtClean="0"/>
          </a:p>
          <a:p>
            <a:pPr algn="ctr"/>
            <a:r>
              <a:rPr lang="hr-HR" sz="2000" dirty="0" smtClean="0"/>
              <a:t>Ako se opet javi ista misao, što biste si željeli reći?</a:t>
            </a:r>
            <a:endParaRPr lang="en-US" sz="2000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462" y="3388995"/>
            <a:ext cx="1278675" cy="229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64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1430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AM koje su identificirane i evaluirane na seansi</a:t>
            </a:r>
            <a:r>
              <a:rPr lang="hr-HR" b="1" dirty="0" smtClean="0">
                <a:solidFill>
                  <a:schemeClr val="accent1"/>
                </a:solidFill>
              </a:rPr>
              <a:t/>
            </a:r>
            <a:br>
              <a:rPr lang="hr-HR" b="1" dirty="0" smtClean="0">
                <a:solidFill>
                  <a:schemeClr val="accent1"/>
                </a:solidFill>
              </a:rPr>
            </a:br>
            <a:r>
              <a:rPr lang="hr-HR" dirty="0" smtClean="0"/>
              <a:t>Primjer: „Ne mogu ja to.”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9610" y="1709642"/>
            <a:ext cx="9654540" cy="12964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Ako sutra počneš učiti kemiju i pomisliš „Ne mogu ja to”, na što bi se htjela podsjetiti? Kako bi odgovorila samoj sebi?</a:t>
            </a:r>
            <a:endParaRPr lang="en-US" sz="2000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7080" y="1412462"/>
            <a:ext cx="1066057" cy="1913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09" y="3035522"/>
            <a:ext cx="1394487" cy="197121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084097" y="3485102"/>
            <a:ext cx="9654540" cy="12964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Rekla bih si da to vjerojatno nije istina. Vjerojatno mogu naučiti barem nešto jer sam i do sad već puno toga naučila, a ako negdje i zapnem, mogu potražiti pomoć. Ako naučim barem nešto, to je bolje nego da ne naučim ništa!</a:t>
            </a:r>
            <a:endParaRPr lang="en-US" sz="2000" dirty="0"/>
          </a:p>
        </p:txBody>
      </p:sp>
      <p:pic>
        <p:nvPicPr>
          <p:cNvPr id="10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771" y="4827270"/>
            <a:ext cx="1066057" cy="191319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89610" y="5135641"/>
            <a:ext cx="9654540" cy="12964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To je dobar odgovor! Želiš li ga snimiti ili zapisati?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4301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accent1"/>
                </a:solidFill>
              </a:rPr>
              <a:t>AM koje su identificirane i evaluirane na seansi</a:t>
            </a:r>
            <a:br>
              <a:rPr lang="hr-HR" b="1" dirty="0" smtClean="0">
                <a:solidFill>
                  <a:schemeClr val="accent1"/>
                </a:solidFill>
              </a:rPr>
            </a:br>
            <a:r>
              <a:rPr lang="hr-HR" dirty="0" smtClean="0"/>
              <a:t>Što ako </a:t>
            </a:r>
            <a:r>
              <a:rPr lang="hr-HR" dirty="0" err="1" smtClean="0"/>
              <a:t>klijentov</a:t>
            </a:r>
            <a:r>
              <a:rPr lang="hr-HR" dirty="0" smtClean="0"/>
              <a:t> odgovor nije idealan?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2366"/>
          </a:xfrm>
        </p:spPr>
        <p:txBody>
          <a:bodyPr>
            <a:normAutofit/>
          </a:bodyPr>
          <a:lstStyle/>
          <a:p>
            <a:r>
              <a:rPr lang="hr-HR" b="1" dirty="0"/>
              <a:t>a</a:t>
            </a:r>
            <a:r>
              <a:rPr lang="hr-HR" b="1" dirty="0" smtClean="0"/>
              <a:t>ko je </a:t>
            </a:r>
            <a:r>
              <a:rPr lang="hr-HR" b="1" dirty="0" err="1" smtClean="0"/>
              <a:t>klijentov</a:t>
            </a:r>
            <a:r>
              <a:rPr lang="hr-HR" b="1" dirty="0" smtClean="0"/>
              <a:t> odgovor nepotpun:</a:t>
            </a:r>
            <a:endParaRPr lang="hr-HR" b="1" dirty="0"/>
          </a:p>
          <a:p>
            <a:pPr lvl="1"/>
            <a:r>
              <a:rPr lang="hr-HR" dirty="0"/>
              <a:t>d</a:t>
            </a:r>
            <a:r>
              <a:rPr lang="hr-HR" dirty="0" smtClean="0"/>
              <a:t>opuniti odgovor</a:t>
            </a:r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r>
              <a:rPr lang="hr-HR" b="1" dirty="0"/>
              <a:t>a</a:t>
            </a:r>
            <a:r>
              <a:rPr lang="hr-HR" b="1" dirty="0" smtClean="0"/>
              <a:t>ko je </a:t>
            </a:r>
            <a:r>
              <a:rPr lang="hr-HR" b="1" dirty="0" err="1" smtClean="0"/>
              <a:t>klijentov</a:t>
            </a:r>
            <a:r>
              <a:rPr lang="hr-HR" b="1" dirty="0" smtClean="0"/>
              <a:t> odgovor konfuzan, pretjerano dugačak ili površan</a:t>
            </a:r>
          </a:p>
          <a:p>
            <a:endParaRPr lang="hr-HR" dirty="0"/>
          </a:p>
          <a:p>
            <a:endParaRPr lang="hr-HR" dirty="0" smtClean="0"/>
          </a:p>
          <a:p>
            <a:pPr lvl="1"/>
            <a:r>
              <a:rPr lang="hr-HR" dirty="0"/>
              <a:t>p</a:t>
            </a:r>
            <a:r>
              <a:rPr lang="hr-HR" dirty="0" smtClean="0"/>
              <a:t>onuditi klijentu da zapiše ili snimi </a:t>
            </a:r>
            <a:r>
              <a:rPr lang="hr-HR" dirty="0" err="1" smtClean="0"/>
              <a:t>terapeutov</a:t>
            </a:r>
            <a:r>
              <a:rPr lang="hr-HR" dirty="0" smtClean="0"/>
              <a:t> odgovor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215" y="2337435"/>
            <a:ext cx="1073169" cy="192595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200" y="2841879"/>
            <a:ext cx="9654540" cy="101155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Bi li si htio/htjela reći i da…</a:t>
            </a:r>
            <a:endParaRPr lang="en-US" sz="2000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7214" y="4661535"/>
            <a:ext cx="1073169" cy="192595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38200" y="4765008"/>
            <a:ext cx="9654540" cy="101155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Odgovor je na dobrom tragu. Pitam se ako bi bilo korisnije zapamtiti ga u ovoj formi:…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948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AM koje su identificirane i evaluirane na seansi</a:t>
            </a:r>
            <a:r>
              <a:rPr lang="hr-HR" b="1" dirty="0" smtClean="0">
                <a:solidFill>
                  <a:schemeClr val="accent1"/>
                </a:solidFill>
              </a:rPr>
              <a:t/>
            </a:r>
            <a:br>
              <a:rPr lang="hr-HR" b="1" dirty="0" smtClean="0">
                <a:solidFill>
                  <a:schemeClr val="accent1"/>
                </a:solidFill>
              </a:rPr>
            </a:br>
            <a:r>
              <a:rPr lang="hr-HR" dirty="0" smtClean="0"/>
              <a:t>Kako da klijent reagira na njih između seansi?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z</a:t>
            </a:r>
            <a:r>
              <a:rPr lang="hr-HR" b="1" dirty="0" smtClean="0"/>
              <a:t>apisani ili snimljeni odgovori na AM koji uključuju:</a:t>
            </a:r>
          </a:p>
          <a:p>
            <a:pPr lvl="1"/>
            <a:r>
              <a:rPr lang="hr-HR" dirty="0"/>
              <a:t>o</a:t>
            </a:r>
            <a:r>
              <a:rPr lang="hr-HR" dirty="0" smtClean="0"/>
              <a:t>dgovore na </a:t>
            </a:r>
            <a:r>
              <a:rPr lang="hr-HR" dirty="0" err="1" smtClean="0"/>
              <a:t>disfunkcionalne</a:t>
            </a:r>
            <a:r>
              <a:rPr lang="hr-HR" dirty="0" smtClean="0"/>
              <a:t> misli</a:t>
            </a:r>
          </a:p>
          <a:p>
            <a:pPr lvl="1"/>
            <a:r>
              <a:rPr lang="hr-HR" dirty="0" smtClean="0"/>
              <a:t>upute o tome što činiti</a:t>
            </a:r>
          </a:p>
          <a:p>
            <a:pPr lvl="1"/>
            <a:r>
              <a:rPr lang="hr-HR" dirty="0"/>
              <a:t>o</a:t>
            </a:r>
            <a:r>
              <a:rPr lang="hr-HR" dirty="0" smtClean="0"/>
              <a:t>dgovore na </a:t>
            </a:r>
            <a:r>
              <a:rPr lang="hr-HR" dirty="0" err="1" smtClean="0"/>
              <a:t>disfunkcionalne</a:t>
            </a:r>
            <a:r>
              <a:rPr lang="hr-HR" dirty="0" smtClean="0"/>
              <a:t> misli i upute o tome što činiti</a:t>
            </a:r>
          </a:p>
          <a:p>
            <a:pPr lvl="1"/>
            <a:endParaRPr lang="hr-HR" dirty="0" smtClean="0"/>
          </a:p>
          <a:p>
            <a:r>
              <a:rPr lang="hr-HR" dirty="0"/>
              <a:t>č</a:t>
            </a:r>
            <a:r>
              <a:rPr lang="hr-HR" dirty="0" smtClean="0"/>
              <a:t>itati ih redovito (npr. svako jutro), a po potrebi i kada sa jave AM</a:t>
            </a:r>
          </a:p>
          <a:p>
            <a:r>
              <a:rPr lang="hr-HR" b="1" dirty="0">
                <a:solidFill>
                  <a:srgbClr val="00B0F0"/>
                </a:solidFill>
              </a:rPr>
              <a:t>č</a:t>
            </a:r>
            <a:r>
              <a:rPr lang="hr-HR" b="1" dirty="0" smtClean="0">
                <a:solidFill>
                  <a:srgbClr val="00B0F0"/>
                </a:solidFill>
              </a:rPr>
              <a:t>itanje/preslušavanje odgovora samo kada se AM već jave je manje efikasno nego ako ih čitamo/slušamo svaki dan i tako pripremamo i uvježbavamo odgovor na AM kada se one jave!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B0F0"/>
                </a:solidFill>
              </a:rPr>
              <a:t>AM koje su identificirane i evaluirane na seansi</a:t>
            </a:r>
            <a:r>
              <a:rPr lang="hr-HR" b="1" dirty="0" smtClean="0">
                <a:solidFill>
                  <a:schemeClr val="accent1"/>
                </a:solidFill>
              </a:rPr>
              <a:t/>
            </a:r>
            <a:br>
              <a:rPr lang="hr-HR" b="1" dirty="0" smtClean="0">
                <a:solidFill>
                  <a:schemeClr val="accent1"/>
                </a:solidFill>
              </a:rPr>
            </a:br>
            <a:r>
              <a:rPr lang="hr-HR" dirty="0" smtClean="0"/>
              <a:t>Primjer: odgovori na 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4615875" cy="4816023"/>
          </a:xfrm>
        </p:spPr>
      </p:pic>
      <p:sp>
        <p:nvSpPr>
          <p:cNvPr id="5" name="TextBox 4"/>
          <p:cNvSpPr txBox="1"/>
          <p:nvPr/>
        </p:nvSpPr>
        <p:spPr>
          <a:xfrm>
            <a:off x="985161" y="3143250"/>
            <a:ext cx="43219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Ako pomislim da nikome nije stalo do mene,</a:t>
            </a:r>
          </a:p>
          <a:p>
            <a:r>
              <a:rPr lang="hr-HR" dirty="0" smtClean="0"/>
              <a:t>to nije istina.</a:t>
            </a:r>
          </a:p>
          <a:p>
            <a:endParaRPr lang="hr-HR" dirty="0"/>
          </a:p>
          <a:p>
            <a:r>
              <a:rPr lang="hr-HR" dirty="0" smtClean="0"/>
              <a:t>Mojoj obitelji je stalo domene. Maji i Petru</a:t>
            </a:r>
          </a:p>
          <a:p>
            <a:r>
              <a:rPr lang="hr-HR" dirty="0"/>
              <a:t>t</a:t>
            </a:r>
            <a:r>
              <a:rPr lang="hr-HR" dirty="0" smtClean="0"/>
              <a:t>akođer.</a:t>
            </a:r>
          </a:p>
          <a:p>
            <a:r>
              <a:rPr lang="hr-HR" dirty="0" smtClean="0"/>
              <a:t>Sada je možda teško osjetiti da im je stalo,</a:t>
            </a:r>
          </a:p>
          <a:p>
            <a:r>
              <a:rPr lang="hr-HR" dirty="0"/>
              <a:t>a</a:t>
            </a:r>
            <a:r>
              <a:rPr lang="hr-HR" dirty="0" smtClean="0"/>
              <a:t>li to je zbog depresije.</a:t>
            </a:r>
          </a:p>
          <a:p>
            <a:endParaRPr lang="hr-HR" dirty="0"/>
          </a:p>
          <a:p>
            <a:r>
              <a:rPr lang="hr-HR" dirty="0" smtClean="0"/>
              <a:t>Najbolje je da ostanem u kontaktu s njima</a:t>
            </a:r>
          </a:p>
          <a:p>
            <a:r>
              <a:rPr lang="hr-HR" dirty="0" smtClean="0"/>
              <a:t>pa ih mogu nazvati ili im poslati poruku.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406" y="1690687"/>
            <a:ext cx="4615875" cy="48160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85833" y="3498534"/>
            <a:ext cx="44287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dirty="0" smtClean="0"/>
              <a:t>Kad pomislim „Najradije bih ostao u krevetu”,</a:t>
            </a:r>
          </a:p>
          <a:p>
            <a:pPr algn="ctr"/>
            <a:r>
              <a:rPr lang="hr-HR" dirty="0"/>
              <a:t>t</a:t>
            </a:r>
            <a:r>
              <a:rPr lang="hr-HR" dirty="0" smtClean="0"/>
              <a:t>rebam si reći da se obično osjećam bolje</a:t>
            </a:r>
          </a:p>
          <a:p>
            <a:pPr algn="ctr"/>
            <a:r>
              <a:rPr lang="hr-HR" dirty="0"/>
              <a:t>k</a:t>
            </a:r>
            <a:r>
              <a:rPr lang="hr-HR" dirty="0" smtClean="0"/>
              <a:t>ada nešto napravim, a lošije kad ne</a:t>
            </a:r>
          </a:p>
          <a:p>
            <a:pPr algn="ctr"/>
            <a:r>
              <a:rPr lang="hr-HR" dirty="0"/>
              <a:t>n</a:t>
            </a:r>
            <a:r>
              <a:rPr lang="hr-HR" dirty="0" smtClean="0"/>
              <a:t>apravim ništa.</a:t>
            </a:r>
          </a:p>
        </p:txBody>
      </p:sp>
    </p:spTree>
    <p:extLst>
      <p:ext uri="{BB962C8B-B14F-4D97-AF65-F5344CB8AC3E}">
        <p14:creationId xmlns:p14="http://schemas.microsoft.com/office/powerpoint/2010/main" val="169630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0845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00B0F0"/>
                </a:solidFill>
              </a:rPr>
              <a:t>n</a:t>
            </a:r>
            <a:r>
              <a:rPr lang="hr-HR" b="1" dirty="0" smtClean="0">
                <a:solidFill>
                  <a:srgbClr val="00B0F0"/>
                </a:solidFill>
              </a:rPr>
              <a:t>ove AM</a:t>
            </a:r>
            <a:br>
              <a:rPr lang="hr-HR" b="1" dirty="0" smtClean="0">
                <a:solidFill>
                  <a:srgbClr val="00B0F0"/>
                </a:solidFill>
              </a:rPr>
            </a:br>
            <a:r>
              <a:rPr lang="hr-HR" dirty="0" smtClean="0"/>
              <a:t>Kako da klijent reagira na njih između seansi?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err="1">
                <a:solidFill>
                  <a:srgbClr val="00B0F0"/>
                </a:solidFill>
              </a:rPr>
              <a:t>s</a:t>
            </a:r>
            <a:r>
              <a:rPr lang="hr-HR" b="1" dirty="0" err="1" smtClean="0">
                <a:solidFill>
                  <a:srgbClr val="00B0F0"/>
                </a:solidFill>
              </a:rPr>
              <a:t>okratovska</a:t>
            </a:r>
            <a:r>
              <a:rPr lang="hr-HR" b="1" dirty="0" smtClean="0">
                <a:solidFill>
                  <a:srgbClr val="00B0F0"/>
                </a:solidFill>
              </a:rPr>
              <a:t> pitanja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2320290"/>
            <a:ext cx="9654540" cy="428625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000" dirty="0" smtClean="0"/>
              <a:t>1. Postoje li dokazi u prilog toj misli? Postoje li dokazi koji pobijaju tu misao?</a:t>
            </a:r>
          </a:p>
          <a:p>
            <a:pPr marL="457200" indent="-457200">
              <a:buAutoNum type="arabicPeriod"/>
            </a:pPr>
            <a:endParaRPr lang="hr-HR" sz="2000" dirty="0" smtClean="0"/>
          </a:p>
          <a:p>
            <a:r>
              <a:rPr lang="hr-HR" sz="2000" dirty="0" smtClean="0"/>
              <a:t>2. Postoji li neko drugo objašnjenje?</a:t>
            </a:r>
          </a:p>
          <a:p>
            <a:endParaRPr lang="hr-HR" sz="2000" dirty="0" smtClean="0"/>
          </a:p>
          <a:p>
            <a:r>
              <a:rPr lang="hr-HR" sz="2000" dirty="0" smtClean="0"/>
              <a:t>3. Što je najgore što bi se moglo dogoditi? Kako se mogu nositi s takvim ishodom?</a:t>
            </a:r>
          </a:p>
          <a:p>
            <a:r>
              <a:rPr lang="hr-HR" sz="2000" dirty="0" smtClean="0"/>
              <a:t>Što je najbolje što bi se moglo dogoditi?</a:t>
            </a:r>
          </a:p>
          <a:p>
            <a:r>
              <a:rPr lang="hr-HR" sz="2000" dirty="0" smtClean="0"/>
              <a:t>Koji je realističan ishod?</a:t>
            </a:r>
          </a:p>
          <a:p>
            <a:endParaRPr lang="hr-HR" sz="2000" dirty="0" smtClean="0"/>
          </a:p>
          <a:p>
            <a:r>
              <a:rPr lang="hr-HR" sz="2000" dirty="0" smtClean="0"/>
              <a:t>4.Ako vjerujem u AM, kako to utječe na mene? Ako promijenim misao, kako bi to utjecalo na mene?</a:t>
            </a:r>
          </a:p>
          <a:p>
            <a:endParaRPr lang="hr-HR" sz="2000" dirty="0" smtClean="0"/>
          </a:p>
          <a:p>
            <a:r>
              <a:rPr lang="hr-HR" sz="2000" dirty="0" smtClean="0"/>
              <a:t>5. Što bih rekao/la svojem prijatelju/</a:t>
            </a:r>
            <a:r>
              <a:rPr lang="hr-HR" sz="2000" dirty="0" err="1" smtClean="0"/>
              <a:t>ici</a:t>
            </a:r>
            <a:r>
              <a:rPr lang="hr-HR" sz="2000" dirty="0" smtClean="0"/>
              <a:t> kada bi on/a bila u sličnoj situaciji?</a:t>
            </a:r>
          </a:p>
          <a:p>
            <a:endParaRPr lang="hr-HR" sz="2000" dirty="0" smtClean="0"/>
          </a:p>
          <a:p>
            <a:r>
              <a:rPr lang="hr-HR" sz="2000" dirty="0" smtClean="0"/>
              <a:t>6. Što bih trebao/la napraviti?</a:t>
            </a:r>
          </a:p>
        </p:txBody>
      </p:sp>
    </p:spTree>
    <p:extLst>
      <p:ext uri="{BB962C8B-B14F-4D97-AF65-F5344CB8AC3E}">
        <p14:creationId xmlns:p14="http://schemas.microsoft.com/office/powerpoint/2010/main" val="258616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931427" y="1852427"/>
            <a:ext cx="12192000" cy="20792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0845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00B0F0"/>
                </a:solidFill>
              </a:rPr>
              <a:t>n</a:t>
            </a:r>
            <a:r>
              <a:rPr lang="hr-HR" b="1" dirty="0" smtClean="0">
                <a:solidFill>
                  <a:srgbClr val="00B0F0"/>
                </a:solidFill>
              </a:rPr>
              <a:t>ove AM</a:t>
            </a:r>
            <a:br>
              <a:rPr lang="hr-HR" b="1" dirty="0" smtClean="0">
                <a:solidFill>
                  <a:srgbClr val="00B0F0"/>
                </a:solidFill>
              </a:rPr>
            </a:br>
            <a:r>
              <a:rPr lang="hr-HR" dirty="0" smtClean="0"/>
              <a:t>Kako da klijent reagira na njih između seansi?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err="1">
                <a:solidFill>
                  <a:srgbClr val="00B0F0"/>
                </a:solidFill>
              </a:rPr>
              <a:t>s</a:t>
            </a:r>
            <a:r>
              <a:rPr lang="hr-HR" b="1" dirty="0" err="1" smtClean="0">
                <a:solidFill>
                  <a:srgbClr val="00B0F0"/>
                </a:solidFill>
              </a:rPr>
              <a:t>okratovska</a:t>
            </a:r>
            <a:r>
              <a:rPr lang="hr-HR" b="1" dirty="0" smtClean="0">
                <a:solidFill>
                  <a:srgbClr val="00B0F0"/>
                </a:solidFill>
              </a:rPr>
              <a:t> pitanja</a:t>
            </a:r>
          </a:p>
          <a:p>
            <a:r>
              <a:rPr lang="hr-HR" b="1" dirty="0"/>
              <a:t>v</a:t>
            </a:r>
            <a:r>
              <a:rPr lang="hr-HR" b="1" dirty="0" smtClean="0"/>
              <a:t>ažno je da klijent:</a:t>
            </a:r>
            <a:endParaRPr lang="hr-HR" b="1" dirty="0"/>
          </a:p>
          <a:p>
            <a:pPr lvl="1"/>
            <a:r>
              <a:rPr lang="hr-HR" dirty="0"/>
              <a:t>r</a:t>
            </a:r>
            <a:r>
              <a:rPr lang="hr-HR" dirty="0" smtClean="0"/>
              <a:t>azumije da mu/joj evaluacija misli može pomoći da se osjeća bolje</a:t>
            </a:r>
          </a:p>
          <a:p>
            <a:pPr lvl="1"/>
            <a:r>
              <a:rPr lang="hr-HR" dirty="0"/>
              <a:t>v</a:t>
            </a:r>
            <a:r>
              <a:rPr lang="hr-HR" dirty="0" smtClean="0"/>
              <a:t>jeruje da će i samostalno moći efikasno koristiti pitanja</a:t>
            </a:r>
          </a:p>
          <a:p>
            <a:pPr lvl="1"/>
            <a:r>
              <a:rPr lang="hr-HR" dirty="0"/>
              <a:t>r</a:t>
            </a:r>
            <a:r>
              <a:rPr lang="hr-HR" dirty="0" smtClean="0"/>
              <a:t>azumije da se ne odnose sva pitanja na svaku automatsku misao</a:t>
            </a:r>
            <a:endParaRPr lang="hr-HR" dirty="0"/>
          </a:p>
          <a:p>
            <a:pPr lvl="1"/>
            <a:r>
              <a:rPr lang="hr-HR" dirty="0"/>
              <a:t>r</a:t>
            </a:r>
            <a:r>
              <a:rPr lang="hr-HR" dirty="0" smtClean="0"/>
              <a:t>azumije da lista ne obuhvaća sva pitanja koja mogu pomoći u evaluaciji 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39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770</Words>
  <Application>Microsoft Office PowerPoint</Application>
  <PresentationFormat>Widescreen</PresentationFormat>
  <Paragraphs>115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Reagiranje na automatske misli</vt:lpstr>
      <vt:lpstr>Vrste AM između seansi</vt:lpstr>
      <vt:lpstr>AM koje su identificirane i evaluirane na seansi</vt:lpstr>
      <vt:lpstr>AM koje su identificirane i evaluirane na seansi Primjer: „Ne mogu ja to.”</vt:lpstr>
      <vt:lpstr>AM koje su identificirane i evaluirane na seansi Što ako klijentov odgovor nije idealan?</vt:lpstr>
      <vt:lpstr>AM koje su identificirane i evaluirane na seansi Kako da klijent reagira na njih između seansi?</vt:lpstr>
      <vt:lpstr>AM koje su identificirane i evaluirane na seansi Primjer: odgovori na AM</vt:lpstr>
      <vt:lpstr>nove AM Kako da klijent reagira na njih između seansi?</vt:lpstr>
      <vt:lpstr>nove AM Kako da klijent reagira na njih između seansi?</vt:lpstr>
      <vt:lpstr>nove AM Kako da klijent reagira na njih između seansi?</vt:lpstr>
      <vt:lpstr>nove AM Kako da klijent reagira na njih između seansi?</vt:lpstr>
      <vt:lpstr>nove AM Kako da klijent reagira na njih između seansi?</vt:lpstr>
      <vt:lpstr>Hvala!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Francesca Dumancic</dc:creator>
  <cp:lastModifiedBy>hubikotvr@outlook.com</cp:lastModifiedBy>
  <cp:revision>25</cp:revision>
  <dcterms:created xsi:type="dcterms:W3CDTF">2020-08-20T19:56:23Z</dcterms:created>
  <dcterms:modified xsi:type="dcterms:W3CDTF">2020-08-28T08:33:20Z</dcterms:modified>
</cp:coreProperties>
</file>