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60" r:id="rId4"/>
    <p:sldId id="261" r:id="rId5"/>
    <p:sldId id="262" r:id="rId6"/>
    <p:sldId id="263" r:id="rId7"/>
    <p:sldId id="265" r:id="rId8"/>
    <p:sldId id="264" r:id="rId9"/>
    <p:sldId id="266" r:id="rId10"/>
    <p:sldId id="267" r:id="rId11"/>
    <p:sldId id="268" r:id="rId12"/>
    <p:sldId id="271" r:id="rId13"/>
    <p:sldId id="270" r:id="rId14"/>
    <p:sldId id="269" r:id="rId15"/>
    <p:sldId id="273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86CB42F-58C1-4E87-B252-7E90564807F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838792B-EFB0-4496-9DDE-C57E01FDE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CB42F-58C1-4E87-B252-7E90564807F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792B-EFB0-4496-9DDE-C57E01FDE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CB42F-58C1-4E87-B252-7E90564807F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792B-EFB0-4496-9DDE-C57E01FDE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CB42F-58C1-4E87-B252-7E90564807F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792B-EFB0-4496-9DDE-C57E01FDEB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CB42F-58C1-4E87-B252-7E90564807F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792B-EFB0-4496-9DDE-C57E01FDEB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CB42F-58C1-4E87-B252-7E90564807F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792B-EFB0-4496-9DDE-C57E01FDEB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CB42F-58C1-4E87-B252-7E90564807F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792B-EFB0-4496-9DDE-C57E01FDE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CB42F-58C1-4E87-B252-7E90564807F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792B-EFB0-4496-9DDE-C57E01FDEB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CB42F-58C1-4E87-B252-7E90564807F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792B-EFB0-4496-9DDE-C57E01FDE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86CB42F-58C1-4E87-B252-7E90564807F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38792B-EFB0-4496-9DDE-C57E01FDE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86CB42F-58C1-4E87-B252-7E90564807F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838792B-EFB0-4496-9DDE-C57E01FDEB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86CB42F-58C1-4E87-B252-7E90564807F9}" type="datetimeFigureOut">
              <a:rPr lang="en-US" smtClean="0"/>
              <a:pPr/>
              <a:t>10/8/2020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838792B-EFB0-4496-9DDE-C57E01FDEB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63775"/>
            <a:ext cx="7772400" cy="1470025"/>
          </a:xfrm>
        </p:spPr>
        <p:txBody>
          <a:bodyPr>
            <a:normAutofit/>
          </a:bodyPr>
          <a:lstStyle/>
          <a:p>
            <a:r>
              <a:rPr lang="hr-HR" sz="5000" b="1" dirty="0" smtClean="0"/>
              <a:t>Posredujuća vjerovanja</a:t>
            </a:r>
            <a:endParaRPr lang="en-US" sz="5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4391044"/>
            <a:ext cx="6400800" cy="1752600"/>
          </a:xfrm>
        </p:spPr>
        <p:txBody>
          <a:bodyPr>
            <a:noAutofit/>
          </a:bodyPr>
          <a:lstStyle/>
          <a:p>
            <a:endParaRPr lang="hr-HR" sz="1700" dirty="0" smtClean="0"/>
          </a:p>
          <a:p>
            <a:endParaRPr lang="hr-HR" sz="1700" dirty="0"/>
          </a:p>
          <a:p>
            <a:endParaRPr lang="hr-HR" sz="1700" dirty="0" smtClean="0"/>
          </a:p>
          <a:p>
            <a:endParaRPr lang="hr-HR" sz="1700" dirty="0" smtClean="0"/>
          </a:p>
          <a:p>
            <a:pPr algn="ctr"/>
            <a:r>
              <a:rPr lang="hr-HR" sz="1700" b="1" dirty="0" smtClean="0">
                <a:solidFill>
                  <a:schemeClr val="bg1"/>
                </a:solidFill>
              </a:rPr>
              <a:t>Jelena Opačak, mag. Psych.</a:t>
            </a:r>
          </a:p>
          <a:p>
            <a:pPr algn="ctr"/>
            <a:r>
              <a:rPr lang="hr-HR" sz="17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hr-HR" sz="1700" b="1" dirty="0" smtClean="0">
                <a:solidFill>
                  <a:schemeClr val="bg1"/>
                </a:solidFill>
              </a:rPr>
              <a:t>Zagreb, 10.10.2020.</a:t>
            </a:r>
            <a:endParaRPr lang="en-US" sz="17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b="1" dirty="0" smtClean="0"/>
          </a:p>
          <a:p>
            <a:pPr>
              <a:buNone/>
            </a:pPr>
            <a:r>
              <a:rPr lang="hr-HR" b="1" dirty="0" smtClean="0"/>
              <a:t>Bihevioralni eksperiment </a:t>
            </a:r>
            <a:endParaRPr lang="en-US" b="1" dirty="0" smtClean="0"/>
          </a:p>
          <a:p>
            <a:pPr>
              <a:buNone/>
            </a:pPr>
            <a:endParaRPr lang="en-US" dirty="0" smtClean="0"/>
          </a:p>
          <a:p>
            <a:pPr lvl="0"/>
            <a:r>
              <a:rPr lang="hr-HR" dirty="0" smtClean="0"/>
              <a:t>ukoliko je pravilno osmišljen i izveden – snažniji utjecaj od verbalnih tehnika u uredu</a:t>
            </a:r>
            <a:endParaRPr lang="en-US" dirty="0" smtClean="0"/>
          </a:p>
          <a:p>
            <a:pPr lvl="0"/>
            <a:r>
              <a:rPr lang="hr-HR" dirty="0" smtClean="0"/>
              <a:t>pripaziti na oklijevanje pacijenta</a:t>
            </a:r>
            <a:endParaRPr lang="en-US" dirty="0" smtClean="0"/>
          </a:p>
          <a:p>
            <a:r>
              <a:rPr lang="hr-HR" dirty="0" smtClean="0"/>
              <a:t>odraditi probu ponašanja na terapiji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85736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Strategije za mijenjanje vjerovanja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0034" y="1428736"/>
            <a:ext cx="8258204" cy="485778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r-HR" sz="2600" b="1" dirty="0" smtClean="0"/>
              <a:t>Kognitivni kontinuum za modifikaciju vjerovanja </a:t>
            </a:r>
            <a:br>
              <a:rPr lang="hr-HR" sz="2600" b="1" dirty="0" smtClean="0"/>
            </a:br>
            <a:endParaRPr lang="en-US" sz="2600" dirty="0" smtClean="0"/>
          </a:p>
          <a:p>
            <a:r>
              <a:rPr lang="hr-HR" sz="2600" dirty="0" smtClean="0"/>
              <a:t>- korisno kad pacijent vidi stvari u sve ili ništa terminima (dihotomno mišljenje)</a:t>
            </a:r>
            <a:br>
              <a:rPr lang="hr-HR" sz="2600" dirty="0" smtClean="0"/>
            </a:br>
            <a:endParaRPr lang="hr-HR" sz="2600" dirty="0" smtClean="0"/>
          </a:p>
          <a:p>
            <a:pPr marL="0" indent="0" algn="ctr">
              <a:buNone/>
            </a:pPr>
            <a:r>
              <a:rPr lang="hr-HR" sz="1800" b="1" dirty="0" smtClean="0"/>
              <a:t>Početni graf</a:t>
            </a:r>
            <a:r>
              <a:rPr lang="hr-HR" sz="1800" dirty="0" smtClean="0"/>
              <a:t/>
            </a:r>
            <a:br>
              <a:rPr lang="hr-HR" sz="1800" dirty="0" smtClean="0"/>
            </a:br>
            <a:endParaRPr lang="hr-HR" sz="1800" dirty="0" smtClean="0"/>
          </a:p>
          <a:p>
            <a:pPr marL="0" indent="0">
              <a:buNone/>
            </a:pPr>
            <a:r>
              <a:rPr lang="hr-HR" sz="1600" dirty="0" smtClean="0"/>
              <a:t>  0% Uspjeha                                                           90%          100% Uspjeha</a:t>
            </a:r>
          </a:p>
          <a:p>
            <a:r>
              <a:rPr lang="hr-HR" sz="3100" dirty="0" smtClean="0"/>
              <a:t/>
            </a:r>
            <a:br>
              <a:rPr lang="hr-HR" sz="3100" dirty="0" smtClean="0"/>
            </a:br>
            <a:endParaRPr lang="hr-HR" sz="3100" dirty="0" smtClean="0"/>
          </a:p>
          <a:p>
            <a:pPr marL="0" indent="0">
              <a:buNone/>
            </a:pPr>
            <a:r>
              <a:rPr lang="hr-HR" sz="1700" dirty="0" smtClean="0"/>
              <a:t> 		                      </a:t>
            </a:r>
            <a:r>
              <a:rPr lang="hr-HR" sz="1800" b="1" dirty="0" smtClean="0"/>
              <a:t>Revidirani graf</a:t>
            </a:r>
          </a:p>
          <a:p>
            <a:pPr marL="0" indent="0">
              <a:buNone/>
            </a:pPr>
            <a:endParaRPr lang="hr-HR" sz="1700" dirty="0" smtClean="0"/>
          </a:p>
          <a:p>
            <a:pPr marL="0" indent="0">
              <a:buNone/>
            </a:pPr>
            <a:r>
              <a:rPr lang="hr-HR" sz="1700" dirty="0" smtClean="0"/>
              <a:t>  0%       10%                      50%                        75%           90%     100%  </a:t>
            </a:r>
          </a:p>
          <a:p>
            <a:pPr marL="0" indent="0">
              <a:buNone/>
            </a:pPr>
            <a:r>
              <a:rPr lang="hr-HR" sz="3100" dirty="0" smtClean="0"/>
              <a:t/>
            </a:r>
            <a:br>
              <a:rPr lang="hr-HR" sz="3100" dirty="0" smtClean="0"/>
            </a:br>
            <a:r>
              <a:rPr lang="hr-HR" sz="3100" dirty="0" smtClean="0"/>
              <a:t>  </a:t>
            </a:r>
            <a:r>
              <a:rPr lang="hr-HR" sz="1600" dirty="0" smtClean="0"/>
              <a:t>Studenti koji ništa              Jack                       Sally             Superioran </a:t>
            </a:r>
          </a:p>
          <a:p>
            <a:pPr marL="0" indent="0">
              <a:buNone/>
            </a:pPr>
            <a:r>
              <a:rPr lang="hr-HR" sz="1600" dirty="0" smtClean="0"/>
              <a:t>           ne rade                                                                           student                                                    </a:t>
            </a:r>
          </a:p>
          <a:p>
            <a:endParaRPr lang="en-US" sz="31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Strategije za mijenjanje vjerovanja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785786" y="3786190"/>
            <a:ext cx="7034011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0" name="Right Arrow 9"/>
          <p:cNvSpPr/>
          <p:nvPr/>
        </p:nvSpPr>
        <p:spPr>
          <a:xfrm>
            <a:off x="785786" y="5143512"/>
            <a:ext cx="7034011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80" y="142873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hr-HR" sz="2000" b="1" dirty="0" smtClean="0"/>
          </a:p>
          <a:p>
            <a:pPr>
              <a:buNone/>
            </a:pPr>
            <a:r>
              <a:rPr lang="hr-HR" sz="2000" b="1" dirty="0" smtClean="0"/>
              <a:t>Racionalno-emocionalno igranje uloga  (stav kontrastav) </a:t>
            </a:r>
            <a:endParaRPr lang="en-US" sz="2000" b="1" dirty="0" smtClean="0"/>
          </a:p>
          <a:p>
            <a:pPr lvl="0"/>
            <a:r>
              <a:rPr lang="hr-HR" sz="2000" dirty="0" smtClean="0"/>
              <a:t>koristi se najčešće nakon što je terapeut isprobao druge tehnike</a:t>
            </a:r>
            <a:endParaRPr lang="en-US" sz="2000" dirty="0" smtClean="0"/>
          </a:p>
          <a:p>
            <a:pPr lvl="0"/>
            <a:r>
              <a:rPr lang="hr-HR" sz="2000" dirty="0" smtClean="0"/>
              <a:t>korisna kad pacijent intelektualno vidi da je vjerovanje disfunkcionalno, ali ga emocionalno još “osjeća”</a:t>
            </a:r>
            <a:endParaRPr lang="en-US" sz="2000" dirty="0" smtClean="0"/>
          </a:p>
          <a:p>
            <a:pPr lvl="0">
              <a:buNone/>
            </a:pPr>
            <a:r>
              <a:rPr lang="hr-HR" sz="2000" dirty="0" smtClean="0"/>
              <a:t>	1. pacijent igra “emocionalni” dio svoje svijesti; terapeut- “racionalni”</a:t>
            </a:r>
            <a:endParaRPr lang="en-US" sz="2000" dirty="0" smtClean="0"/>
          </a:p>
          <a:p>
            <a:pPr lvl="0">
              <a:buNone/>
            </a:pPr>
            <a:r>
              <a:rPr lang="hr-HR" sz="2000" dirty="0" smtClean="0"/>
              <a:t>	2. zamjena uloga</a:t>
            </a:r>
          </a:p>
          <a:p>
            <a:pPr lvl="0">
              <a:buNone/>
            </a:pPr>
            <a:endParaRPr lang="en-US" sz="2000" dirty="0" smtClean="0"/>
          </a:p>
          <a:p>
            <a:pPr>
              <a:buNone/>
            </a:pPr>
            <a:r>
              <a:rPr lang="hr-HR" sz="2000" b="1" dirty="0" smtClean="0"/>
              <a:t>	VAŽNO</a:t>
            </a:r>
            <a:r>
              <a:rPr lang="hr-HR" sz="2000" dirty="0" smtClean="0"/>
              <a:t>: i terapeut i pacijent govore kao pacijent (oboje koriste zamjenicu JA)</a:t>
            </a:r>
            <a:endParaRPr lang="en-US" sz="2000" dirty="0" smtClean="0"/>
          </a:p>
          <a:p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8573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 smtClean="0"/>
              <a:t>Strategije za mijenjanje vjerovanja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910" y="1403367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hr-HR" sz="2000" b="1" dirty="0" smtClean="0"/>
              <a:t>Korištenje drugih kao refereničnih  točaka </a:t>
            </a:r>
            <a:endParaRPr lang="en-US" sz="2000" b="1" dirty="0" smtClean="0"/>
          </a:p>
          <a:p>
            <a:r>
              <a:rPr lang="hr-HR" sz="2000" dirty="0" smtClean="0"/>
              <a:t>4 načina:</a:t>
            </a:r>
            <a:endParaRPr lang="en-US" sz="2000" dirty="0" smtClean="0"/>
          </a:p>
          <a:p>
            <a:pPr>
              <a:buNone/>
            </a:pPr>
            <a:r>
              <a:rPr lang="hr-HR" sz="2000" dirty="0" smtClean="0"/>
              <a:t>	¸-uvažavanje drugačijih vjerovanja drugih ljudi (“ne treba sve raditi najbolje”)</a:t>
            </a:r>
            <a:endParaRPr lang="en-US" sz="2000" dirty="0" smtClean="0"/>
          </a:p>
          <a:p>
            <a:pPr>
              <a:buNone/>
            </a:pPr>
            <a:r>
              <a:rPr lang="hr-HR" sz="2000" dirty="0" smtClean="0"/>
              <a:t>	-identificiranje nekog tko ima isto disfunkcionalno vjerovanje</a:t>
            </a:r>
            <a:endParaRPr lang="en-US" sz="2000" dirty="0" smtClean="0"/>
          </a:p>
          <a:p>
            <a:pPr>
              <a:buNone/>
            </a:pPr>
            <a:r>
              <a:rPr lang="hr-HR" sz="2000" dirty="0" smtClean="0"/>
              <a:t>	-igranje uloga</a:t>
            </a:r>
            <a:endParaRPr lang="en-US" sz="2000" dirty="0" smtClean="0"/>
          </a:p>
          <a:p>
            <a:pPr>
              <a:buNone/>
            </a:pPr>
            <a:r>
              <a:rPr lang="hr-HR" sz="2000" dirty="0" smtClean="0"/>
              <a:t>	-korištenje djece kao refereničnih točaka ili zamišljanje da imaju djecu</a:t>
            </a:r>
            <a:endParaRPr lang="en-US" sz="2000" dirty="0" smtClean="0"/>
          </a:p>
          <a:p>
            <a:pPr>
              <a:buNone/>
            </a:pPr>
            <a:endParaRPr lang="hr-HR" sz="2000" dirty="0" smtClean="0"/>
          </a:p>
          <a:p>
            <a:pPr>
              <a:buNone/>
            </a:pPr>
            <a:r>
              <a:rPr lang="hr-HR" sz="2000" b="1" dirty="0" smtClean="0"/>
              <a:t>Ponašanje „kao da“</a:t>
            </a:r>
            <a:endParaRPr lang="en-US" sz="2000" b="1" dirty="0" smtClean="0"/>
          </a:p>
          <a:p>
            <a:r>
              <a:rPr lang="hr-HR" sz="2000" dirty="0" smtClean="0"/>
              <a:t>ponašanje              vjerovanje</a:t>
            </a:r>
            <a:endParaRPr lang="en-US" sz="2000" dirty="0" smtClean="0"/>
          </a:p>
          <a:p>
            <a:r>
              <a:rPr lang="hr-HR" sz="2000" dirty="0" smtClean="0"/>
              <a:t>kad pacijent počne mijenjati svoje ponašanje, vjerovanje će samo po sebi oslabiti</a:t>
            </a: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8573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 smtClean="0"/>
              <a:t>Strategije za mijenjanje vjerovanja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r-HR" b="1" dirty="0" smtClean="0"/>
              <a:t>Korištenje samootkrivanja </a:t>
            </a:r>
          </a:p>
          <a:p>
            <a:pPr>
              <a:buNone/>
            </a:pPr>
            <a:endParaRPr lang="en-US" b="1" dirty="0" smtClean="0"/>
          </a:p>
          <a:p>
            <a:pPr lvl="0"/>
            <a:r>
              <a:rPr lang="hr-HR" dirty="0" smtClean="0"/>
              <a:t>terapeut otkriva vlastita ograničavajuća vjerovanja</a:t>
            </a:r>
            <a:endParaRPr lang="en-US" dirty="0" smtClean="0"/>
          </a:p>
          <a:p>
            <a:r>
              <a:rPr lang="hr-HR" dirty="0" smtClean="0"/>
              <a:t>važno da bude relevantno i istinito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1490" y="28573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 smtClean="0"/>
              <a:t>Strategije za mijenjanje vjerovanja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hr-HR" dirty="0" smtClean="0"/>
              <a:t>terapeut stalno traži od pacijenta procjenu koliko trenutno vjeruje u određeno vjerovanje (0-100%) kako bi odredio je li potreban daljnji rad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hr-HR" b="1" u="sng" dirty="0" smtClean="0"/>
              <a:t>Vjerovanje je oslabljeno kada je:</a:t>
            </a:r>
            <a:endParaRPr lang="en-US" u="sng" dirty="0" smtClean="0"/>
          </a:p>
          <a:p>
            <a:r>
              <a:rPr lang="hr-HR" dirty="0" smtClean="0"/>
              <a:t>stupanj uvjerenja manji za oko 30%</a:t>
            </a:r>
            <a:endParaRPr lang="en-US" dirty="0" smtClean="0"/>
          </a:p>
          <a:p>
            <a:pPr lvl="0"/>
            <a:r>
              <a:rPr lang="hr-HR" dirty="0" smtClean="0"/>
              <a:t>kada je pacijent voljan nastaviti mijenjati svoje disfunkcionalno ponašanje usprkos zadržavanju ostatka vjerovanja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143000"/>
          </a:xfrm>
        </p:spPr>
        <p:txBody>
          <a:bodyPr>
            <a:normAutofit/>
          </a:bodyPr>
          <a:lstStyle/>
          <a:p>
            <a:r>
              <a:rPr lang="hr-HR" sz="3700" b="1" dirty="0" smtClean="0"/>
              <a:t>Modificiranje vjerovanja</a:t>
            </a:r>
            <a:endParaRPr lang="en-US" sz="37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hr-HR" sz="4600" b="1" dirty="0" smtClean="0"/>
              <a:t/>
            </a:r>
            <a:br>
              <a:rPr lang="hr-HR" sz="4600" b="1" dirty="0" smtClean="0"/>
            </a:br>
            <a:r>
              <a:rPr lang="hr-HR" sz="4600" b="1" dirty="0" smtClean="0"/>
              <a:t/>
            </a:r>
            <a:br>
              <a:rPr lang="hr-HR" sz="4600" b="1" dirty="0" smtClean="0"/>
            </a:br>
            <a:r>
              <a:rPr lang="hr-HR" sz="4600" b="1" dirty="0" smtClean="0"/>
              <a:t/>
            </a:r>
            <a:br>
              <a:rPr lang="hr-HR" sz="4600" b="1" dirty="0" smtClean="0"/>
            </a:br>
            <a:r>
              <a:rPr lang="hr-HR" sz="4600" b="1" dirty="0" smtClean="0"/>
              <a:t>Hvala na pažnji! </a:t>
            </a:r>
            <a:endParaRPr lang="en-US" sz="4600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51265" y="3039264"/>
            <a:ext cx="2520000" cy="2464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endParaRPr lang="hr-HR" sz="2000" dirty="0" smtClean="0"/>
          </a:p>
          <a:p>
            <a:pPr>
              <a:lnSpc>
                <a:spcPct val="150000"/>
              </a:lnSpc>
            </a:pPr>
            <a:r>
              <a:rPr lang="hr-HR" sz="2000" dirty="0" smtClean="0"/>
              <a:t>Često </a:t>
            </a:r>
            <a:r>
              <a:rPr lang="hr-HR" sz="2000" dirty="0"/>
              <a:t>neizgovorene ideje ili </a:t>
            </a:r>
            <a:r>
              <a:rPr lang="hr-HR" sz="2000" dirty="0" smtClean="0"/>
              <a:t>shvaćanja </a:t>
            </a:r>
            <a:r>
              <a:rPr lang="hr-HR" sz="2000" dirty="0"/>
              <a:t>koja klijent ima o sebi, drugima i svom osobnom svijetu 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hr-HR" sz="2000" dirty="0"/>
              <a:t>Formulirana su kao  </a:t>
            </a:r>
            <a:r>
              <a:rPr lang="hr-HR" sz="2000" b="1" dirty="0"/>
              <a:t>pravila, stavovi i pretpostavke </a:t>
            </a:r>
            <a:endParaRPr lang="en-US" sz="2000" b="1" dirty="0"/>
          </a:p>
          <a:p>
            <a:pPr>
              <a:lnSpc>
                <a:spcPct val="150000"/>
              </a:lnSpc>
            </a:pPr>
            <a:r>
              <a:rPr lang="hr-HR" sz="2000" dirty="0"/>
              <a:t>Omogućuju nastanak automatskih misli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hr-HR" sz="2000" dirty="0"/>
              <a:t>Moguće ih je otkriti, testirati i mijenjati 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hr-HR" sz="2000" dirty="0"/>
              <a:t>Nije ih toliko lako mijenjati kao AM, ali još uvijek je lakše od mijenjanja bazičnih vjerovanja </a:t>
            </a:r>
            <a:endParaRPr lang="en-US" sz="2000" dirty="0"/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74638"/>
            <a:ext cx="8229600" cy="1143000"/>
          </a:xfrm>
        </p:spPr>
        <p:txBody>
          <a:bodyPr>
            <a:normAutofit/>
          </a:bodyPr>
          <a:lstStyle/>
          <a:p>
            <a:r>
              <a:rPr lang="hr-HR" dirty="0" smtClean="0"/>
              <a:t>Što su posredujuća vjerovanja?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>
            <a:noAutofit/>
          </a:bodyPr>
          <a:lstStyle/>
          <a:p>
            <a:r>
              <a:rPr lang="hr-HR" sz="2000" b="1" dirty="0" smtClean="0"/>
              <a:t>Prepoznavanje kada je posredujuće vjerovanje izraženo kao automatska misao</a:t>
            </a:r>
          </a:p>
          <a:p>
            <a:pPr lvl="1"/>
            <a:r>
              <a:rPr lang="hr-HR" sz="2000" dirty="0" smtClean="0"/>
              <a:t>	T: „Što Vam je prošlo kroz glavu kada ste dobili rezultate testa?“</a:t>
            </a:r>
            <a:endParaRPr lang="en-US" sz="2000" dirty="0" smtClean="0"/>
          </a:p>
          <a:p>
            <a:pPr lvl="2"/>
            <a:r>
              <a:rPr lang="hr-HR" sz="1800" dirty="0" smtClean="0"/>
              <a:t>K: „Trebala sam to uraditi bolje. Ništa ne mogu napraviti kako treba.“</a:t>
            </a:r>
          </a:p>
          <a:p>
            <a:pPr lvl="1">
              <a:buNone/>
            </a:pPr>
            <a:r>
              <a:rPr lang="hr-HR" sz="2000" dirty="0" smtClean="0"/>
              <a:t> </a:t>
            </a:r>
          </a:p>
          <a:p>
            <a:r>
              <a:rPr lang="hr-HR" sz="2000" b="1" dirty="0" smtClean="0"/>
              <a:t>Nuđenje prvog dijela pretpostavke „Što ako...?“ i traženje dovršavanja od klijenta </a:t>
            </a:r>
            <a:endParaRPr lang="en-US" sz="2000" b="1" dirty="0" smtClean="0"/>
          </a:p>
          <a:p>
            <a:pPr>
              <a:buNone/>
            </a:pPr>
            <a:r>
              <a:rPr lang="hr-HR" sz="2000" b="1" dirty="0" smtClean="0"/>
              <a:t>	 </a:t>
            </a:r>
            <a:r>
              <a:rPr lang="hr-HR" sz="2000" dirty="0" smtClean="0"/>
              <a:t>-T: „Što ako ne radite najnapornije – onda niste uspjeli?“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85736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 smtClean="0"/>
              <a:t>Identificiranje posredujućih vjerovanja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785926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hr-HR" sz="2000" b="1" dirty="0" smtClean="0"/>
              <a:t>Direktno izazivanje pravila ili pretpostavke </a:t>
            </a:r>
            <a:endParaRPr lang="en-US" sz="2000" b="1" dirty="0" smtClean="0"/>
          </a:p>
          <a:p>
            <a:pPr lvl="1">
              <a:buNone/>
            </a:pPr>
            <a:r>
              <a:rPr lang="hr-HR" sz="2000" dirty="0" smtClean="0"/>
              <a:t>T: „Kažete da je za Vas važno dobro raditi na tom poslu. Imate li neko pravilo o tome?“</a:t>
            </a:r>
            <a:endParaRPr lang="en-US" sz="2000" dirty="0" smtClean="0"/>
          </a:p>
          <a:p>
            <a:pPr lvl="1">
              <a:buNone/>
            </a:pPr>
            <a:r>
              <a:rPr lang="hr-HR" sz="2000" dirty="0" smtClean="0"/>
              <a:t>K: „Pretpostavljam da što god radim, moram napraviti jako dobro.“</a:t>
            </a:r>
          </a:p>
          <a:p>
            <a:pPr lvl="1">
              <a:buNone/>
            </a:pPr>
            <a:endParaRPr lang="en-US" sz="2000" dirty="0" smtClean="0"/>
          </a:p>
          <a:p>
            <a:r>
              <a:rPr lang="hr-HR" sz="2000" b="1" dirty="0" smtClean="0"/>
              <a:t>Korištenje tehnike silazne strelice </a:t>
            </a:r>
            <a:endParaRPr lang="en-US" sz="2000" b="1" dirty="0" smtClean="0"/>
          </a:p>
          <a:p>
            <a:pPr>
              <a:buNone/>
            </a:pPr>
            <a:r>
              <a:rPr lang="hr-HR" sz="2000" dirty="0" smtClean="0"/>
              <a:t>	 Terapeut identificira AM te od klijenta traži značenje te ideje („Što ako je to i istina?“; „Što je u tome loše?“; „Koji je najgori dio u...?“; „Što to govori o Vama?“)</a:t>
            </a:r>
          </a:p>
          <a:p>
            <a:pPr>
              <a:buNone/>
            </a:pPr>
            <a:endParaRPr lang="en-US" dirty="0" smtClean="0"/>
          </a:p>
          <a:p>
            <a:pPr lvl="2">
              <a:buNone/>
            </a:pPr>
            <a:r>
              <a:rPr lang="hr-HR" dirty="0" smtClean="0"/>
              <a:t>		T: „Ako ste loš student, što to govori o Vama?“</a:t>
            </a:r>
            <a:endParaRPr lang="en-US" dirty="0" smtClean="0"/>
          </a:p>
          <a:p>
            <a:pPr lvl="2">
              <a:buNone/>
            </a:pPr>
            <a:r>
              <a:rPr lang="hr-HR" dirty="0" smtClean="0"/>
              <a:t>	 K: „Nisam dovoljno dobra.“</a:t>
            </a:r>
            <a:endParaRPr lang="en-US" dirty="0" smtClean="0"/>
          </a:p>
          <a:p>
            <a:pPr>
              <a:buNone/>
            </a:pPr>
            <a:endParaRPr lang="hr-HR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 smtClean="0"/>
              <a:t>Identificiranje posredujućih vjerovanja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804" y="1714488"/>
            <a:ext cx="8229600" cy="4525963"/>
          </a:xfrm>
        </p:spPr>
        <p:txBody>
          <a:bodyPr>
            <a:normAutofit/>
          </a:bodyPr>
          <a:lstStyle/>
          <a:p>
            <a:r>
              <a:rPr lang="hr-HR" sz="2000" b="1" dirty="0" smtClean="0"/>
              <a:t>Istraživanje klijentovih AM i prepoznavanje uobičajene teme </a:t>
            </a:r>
            <a:endParaRPr lang="en-US" sz="2000" b="1" dirty="0" smtClean="0"/>
          </a:p>
          <a:p>
            <a:pPr lvl="1">
              <a:buNone/>
            </a:pPr>
            <a:r>
              <a:rPr lang="hr-HR" sz="2000" dirty="0" smtClean="0"/>
              <a:t>T: „Čini mi se kako u brojnim situacijama pomislite: „Ne mogu to napraviti.“ Ili „To je preteško.“. Vjerujete li možda kako ste nekompetentni?“</a:t>
            </a:r>
            <a:endParaRPr lang="en-US" sz="2000" dirty="0" smtClean="0"/>
          </a:p>
          <a:p>
            <a:pPr lvl="1">
              <a:buNone/>
            </a:pPr>
            <a:r>
              <a:rPr lang="hr-HR" sz="2000" dirty="0" smtClean="0"/>
              <a:t>K: „Da, stvarno vjerujem kako sam nekompetentna.“</a:t>
            </a:r>
          </a:p>
          <a:p>
            <a:pPr lvl="1">
              <a:buNone/>
            </a:pPr>
            <a:endParaRPr lang="en-US" sz="2000" dirty="0" smtClean="0"/>
          </a:p>
          <a:p>
            <a:r>
              <a:rPr lang="hr-HR" sz="2000" b="1" dirty="0" smtClean="0"/>
              <a:t>Pitati klijenta koje je njegovo vjerovanje</a:t>
            </a:r>
            <a:endParaRPr lang="en-US" sz="2000" b="1" dirty="0" smtClean="0"/>
          </a:p>
          <a:p>
            <a:pPr lvl="1">
              <a:buNone/>
            </a:pPr>
            <a:r>
              <a:rPr lang="hr-HR" sz="2000" dirty="0" smtClean="0"/>
              <a:t>T: „Što je Vaše vjerovanje glede traženja pomoći?“</a:t>
            </a:r>
            <a:endParaRPr lang="en-US" sz="2000" dirty="0" smtClean="0"/>
          </a:p>
          <a:p>
            <a:pPr lvl="1">
              <a:buNone/>
            </a:pPr>
            <a:r>
              <a:rPr lang="hr-HR" sz="2000" dirty="0" smtClean="0"/>
              <a:t>K: „Traženje pomoći je znak slabosti.“</a:t>
            </a:r>
          </a:p>
          <a:p>
            <a:pPr lvl="1">
              <a:buNone/>
            </a:pPr>
            <a:endParaRPr lang="en-US" sz="2000" dirty="0" smtClean="0"/>
          </a:p>
          <a:p>
            <a:r>
              <a:rPr lang="en-US" sz="2000" dirty="0" smtClean="0"/>
              <a:t> </a:t>
            </a:r>
            <a:r>
              <a:rPr lang="hr-HR" sz="2000" b="1" dirty="0" smtClean="0"/>
              <a:t>Pregledavanje upitnika vjerovanja kojeg je klijent ispunio </a:t>
            </a:r>
            <a:endParaRPr lang="en-US" sz="2000" b="1" dirty="0" smtClean="0"/>
          </a:p>
          <a:p>
            <a:pPr lvl="1"/>
            <a:r>
              <a:rPr lang="hr-HR" sz="2000" dirty="0" smtClean="0"/>
              <a:t>Skala disfunkcionalnih stavova  (Weissman i Beck, 1978.) </a:t>
            </a:r>
            <a:endParaRPr lang="en-US" sz="2000" dirty="0" smtClean="0"/>
          </a:p>
          <a:p>
            <a:pPr>
              <a:buNone/>
            </a:pPr>
            <a:endParaRPr lang="hr-HR" sz="2000" dirty="0" smtClean="0"/>
          </a:p>
          <a:p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 smtClean="0"/>
              <a:t>Identificiranje posredujućih vjerovanja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hr-HR" sz="3200" b="1" dirty="0" smtClean="0"/>
              <a:t>Donošenje odluke o modifikaciji vjerovanja</a:t>
            </a:r>
            <a:endParaRPr lang="en-US" sz="3200" b="1" dirty="0"/>
          </a:p>
        </p:txBody>
      </p:sp>
      <p:sp>
        <p:nvSpPr>
          <p:cNvPr id="24" name="Oval 23"/>
          <p:cNvSpPr/>
          <p:nvPr/>
        </p:nvSpPr>
        <p:spPr>
          <a:xfrm>
            <a:off x="285720" y="1214422"/>
            <a:ext cx="3275856" cy="3024336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sz="1600" b="1" dirty="0" smtClean="0">
              <a:solidFill>
                <a:schemeClr val="tx1"/>
              </a:solidFill>
            </a:endParaRPr>
          </a:p>
          <a:p>
            <a:pPr algn="ctr"/>
            <a:r>
              <a:rPr lang="hr-HR" sz="1500" b="1" dirty="0" smtClean="0">
                <a:solidFill>
                  <a:schemeClr val="tx1"/>
                </a:solidFill>
              </a:rPr>
              <a:t>1. Važnost vjerovanja</a:t>
            </a:r>
          </a:p>
          <a:p>
            <a:pPr algn="ctr"/>
            <a:endParaRPr lang="hr-HR" sz="1500" b="1" dirty="0" smtClean="0">
              <a:solidFill>
                <a:schemeClr val="tx1"/>
              </a:solidFill>
            </a:endParaRPr>
          </a:p>
          <a:p>
            <a:pPr algn="ctr"/>
            <a:r>
              <a:rPr lang="hr-HR" sz="1500" dirty="0" smtClean="0">
                <a:solidFill>
                  <a:schemeClr val="tx1"/>
                </a:solidFill>
              </a:rPr>
              <a:t>Koje </a:t>
            </a:r>
            <a:r>
              <a:rPr lang="hr-HR" sz="1500" dirty="0">
                <a:solidFill>
                  <a:schemeClr val="tx1"/>
                </a:solidFill>
              </a:rPr>
              <a:t>je vjerovanje? </a:t>
            </a:r>
          </a:p>
          <a:p>
            <a:pPr algn="ctr"/>
            <a:r>
              <a:rPr lang="hr-HR" sz="1500" dirty="0">
                <a:solidFill>
                  <a:schemeClr val="tx1"/>
                </a:solidFill>
              </a:rPr>
              <a:t>Koliko snažno pacijent u njega vjeruje?</a:t>
            </a:r>
          </a:p>
          <a:p>
            <a:pPr algn="ctr"/>
            <a:r>
              <a:rPr lang="hr-HR" sz="1500" dirty="0">
                <a:solidFill>
                  <a:schemeClr val="tx1"/>
                </a:solidFill>
              </a:rPr>
              <a:t>U kojoj mjeri utječe na njegov život</a:t>
            </a:r>
            <a:r>
              <a:rPr lang="hr-HR" sz="1500" dirty="0" smtClean="0">
                <a:solidFill>
                  <a:schemeClr val="tx1"/>
                </a:solidFill>
              </a:rPr>
              <a:t>?</a:t>
            </a:r>
          </a:p>
          <a:p>
            <a:pPr algn="ctr"/>
            <a:r>
              <a:rPr lang="hr-HR" sz="1500" dirty="0" smtClean="0">
                <a:solidFill>
                  <a:schemeClr val="tx1"/>
                </a:solidFill>
              </a:rPr>
              <a:t>Hoću li početi odmah ili na sljedećim seansama?</a:t>
            </a:r>
            <a:endParaRPr lang="hr-HR" sz="1500" dirty="0">
              <a:solidFill>
                <a:schemeClr val="tx1"/>
              </a:solidFill>
            </a:endParaRPr>
          </a:p>
        </p:txBody>
      </p:sp>
      <p:sp>
        <p:nvSpPr>
          <p:cNvPr id="25" name="Oval 24"/>
          <p:cNvSpPr/>
          <p:nvPr/>
        </p:nvSpPr>
        <p:spPr>
          <a:xfrm>
            <a:off x="2428860" y="3714752"/>
            <a:ext cx="3672408" cy="2952328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 smtClean="0">
                <a:solidFill>
                  <a:schemeClr val="tx1"/>
                </a:solidFill>
              </a:rPr>
              <a:t>2. Educiranje </a:t>
            </a:r>
            <a:r>
              <a:rPr lang="hr-HR" sz="1600" b="1" dirty="0">
                <a:solidFill>
                  <a:schemeClr val="tx1"/>
                </a:solidFill>
              </a:rPr>
              <a:t>pacijenta o vjerovanjima</a:t>
            </a:r>
          </a:p>
          <a:p>
            <a:pPr algn="ctr"/>
            <a:endParaRPr lang="hr-HR" sz="1600" b="1" dirty="0">
              <a:solidFill>
                <a:schemeClr val="tx1"/>
              </a:solidFill>
            </a:endParaRPr>
          </a:p>
          <a:p>
            <a:pPr algn="ctr"/>
            <a:r>
              <a:rPr lang="hr-HR" sz="1600" i="1" dirty="0">
                <a:solidFill>
                  <a:schemeClr val="tx1"/>
                </a:solidFill>
              </a:rPr>
              <a:t>-vjerovanja su naučena, mogu se mijenjati</a:t>
            </a:r>
          </a:p>
        </p:txBody>
      </p:sp>
      <p:sp>
        <p:nvSpPr>
          <p:cNvPr id="26" name="Oval 25"/>
          <p:cNvSpPr/>
          <p:nvPr/>
        </p:nvSpPr>
        <p:spPr>
          <a:xfrm>
            <a:off x="5364088" y="1000108"/>
            <a:ext cx="3779912" cy="3600400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500" b="1" dirty="0" smtClean="0">
                <a:solidFill>
                  <a:schemeClr val="tx1"/>
                </a:solidFill>
              </a:rPr>
              <a:t>3. Mijenjanje </a:t>
            </a:r>
            <a:r>
              <a:rPr lang="hr-HR" sz="1500" b="1" dirty="0">
                <a:solidFill>
                  <a:schemeClr val="tx1"/>
                </a:solidFill>
              </a:rPr>
              <a:t>pravila i stavova u oblik </a:t>
            </a:r>
            <a:r>
              <a:rPr lang="hr-HR" sz="1500" b="1" dirty="0" smtClean="0">
                <a:solidFill>
                  <a:schemeClr val="tx1"/>
                </a:solidFill>
              </a:rPr>
              <a:t>pretpostavki</a:t>
            </a:r>
          </a:p>
          <a:p>
            <a:pPr algn="ctr"/>
            <a:endParaRPr lang="hr-HR" sz="1500" i="1" dirty="0" smtClean="0">
              <a:solidFill>
                <a:schemeClr val="tx1"/>
              </a:solidFill>
            </a:endParaRPr>
          </a:p>
          <a:p>
            <a:pPr algn="ctr"/>
            <a:r>
              <a:rPr lang="hr-HR" sz="1500" i="1" dirty="0" smtClean="0">
                <a:solidFill>
                  <a:schemeClr val="tx1"/>
                </a:solidFill>
              </a:rPr>
              <a:t>-</a:t>
            </a:r>
            <a:r>
              <a:rPr lang="hr-HR" sz="1500" b="1" dirty="0" smtClean="0">
                <a:solidFill>
                  <a:schemeClr val="tx1"/>
                </a:solidFill>
              </a:rPr>
              <a:t>pravilo: </a:t>
            </a:r>
            <a:r>
              <a:rPr lang="hr-HR" sz="1500" i="1" dirty="0" smtClean="0">
                <a:solidFill>
                  <a:schemeClr val="tx1"/>
                </a:solidFill>
              </a:rPr>
              <a:t>“Ne smijem tražiti pomoć”</a:t>
            </a:r>
            <a:endParaRPr lang="hr-HR" sz="1500" i="1" dirty="0">
              <a:solidFill>
                <a:schemeClr val="tx1"/>
              </a:solidFill>
            </a:endParaRPr>
          </a:p>
          <a:p>
            <a:pPr algn="ctr"/>
            <a:r>
              <a:rPr lang="hr-HR" sz="1500" i="1" dirty="0" smtClean="0">
                <a:solidFill>
                  <a:schemeClr val="tx1"/>
                </a:solidFill>
              </a:rPr>
              <a:t>-</a:t>
            </a:r>
            <a:r>
              <a:rPr lang="hr-HR" sz="1500" b="1" dirty="0" smtClean="0">
                <a:solidFill>
                  <a:schemeClr val="tx1"/>
                </a:solidFill>
              </a:rPr>
              <a:t>pretpostavka</a:t>
            </a:r>
            <a:r>
              <a:rPr lang="hr-HR" sz="1500" i="1" dirty="0" smtClean="0">
                <a:solidFill>
                  <a:schemeClr val="tx1"/>
                </a:solidFill>
              </a:rPr>
              <a:t>: Ako tražim pomoć,to znači da sam nekompetentna”</a:t>
            </a:r>
          </a:p>
          <a:p>
            <a:pPr algn="ctr"/>
            <a:r>
              <a:rPr lang="hr-HR" sz="1500" i="1" dirty="0">
                <a:solidFill>
                  <a:schemeClr val="tx1"/>
                </a:solidFill>
              </a:rPr>
              <a:t>-</a:t>
            </a:r>
            <a:r>
              <a:rPr lang="hr-HR" sz="1500" b="1" dirty="0" smtClean="0">
                <a:solidFill>
                  <a:schemeClr val="tx1"/>
                </a:solidFill>
              </a:rPr>
              <a:t>lakše je prepoznati distorziju u pretpostavci </a:t>
            </a:r>
          </a:p>
          <a:p>
            <a:pPr algn="ctr"/>
            <a:r>
              <a:rPr lang="hr-HR" sz="1500" i="1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hr-HR" sz="15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85720" y="1428736"/>
            <a:ext cx="3384376" cy="3212976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600" b="1" dirty="0" smtClean="0">
                <a:solidFill>
                  <a:schemeClr val="tx1"/>
                </a:solidFill>
              </a:rPr>
              <a:t>4. Istraživanje </a:t>
            </a:r>
            <a:r>
              <a:rPr lang="hr-HR" sz="1600" b="1" dirty="0">
                <a:solidFill>
                  <a:schemeClr val="tx1"/>
                </a:solidFill>
              </a:rPr>
              <a:t>prednosti i nedostataka </a:t>
            </a:r>
            <a:r>
              <a:rPr lang="hr-HR" sz="1600" b="1" dirty="0" smtClean="0">
                <a:solidFill>
                  <a:schemeClr val="tx1"/>
                </a:solidFill>
              </a:rPr>
              <a:t>vjerovanja</a:t>
            </a:r>
          </a:p>
          <a:p>
            <a:pPr algn="ctr"/>
            <a:endParaRPr lang="hr-HR" sz="1600" b="1" dirty="0">
              <a:solidFill>
                <a:schemeClr val="tx1"/>
              </a:solidFill>
            </a:endParaRPr>
          </a:p>
          <a:p>
            <a:pPr algn="ctr"/>
            <a:r>
              <a:rPr lang="hr-HR" sz="1600" b="1" dirty="0" smtClean="0">
                <a:solidFill>
                  <a:schemeClr val="tx1"/>
                </a:solidFill>
              </a:rPr>
              <a:t>-</a:t>
            </a:r>
            <a:r>
              <a:rPr lang="hr-HR" sz="1600" i="1" dirty="0" smtClean="0">
                <a:solidFill>
                  <a:schemeClr val="tx1"/>
                </a:solidFill>
              </a:rPr>
              <a:t>smanjivanje prednosti, jačanje nedostataka</a:t>
            </a:r>
            <a:endParaRPr lang="hr-HR" sz="1600" i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499992" y="1556792"/>
            <a:ext cx="4032448" cy="4536504"/>
          </a:xfrm>
          <a:prstGeom prst="ellipse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400" b="1" dirty="0" smtClean="0">
                <a:solidFill>
                  <a:schemeClr val="tx1"/>
                </a:solidFill>
              </a:rPr>
              <a:t>5. Oblikovanje </a:t>
            </a:r>
            <a:r>
              <a:rPr lang="hr-HR" sz="1400" b="1" dirty="0">
                <a:solidFill>
                  <a:schemeClr val="tx1"/>
                </a:solidFill>
              </a:rPr>
              <a:t>novog </a:t>
            </a:r>
            <a:r>
              <a:rPr lang="hr-HR" sz="1400" b="1" dirty="0" smtClean="0">
                <a:solidFill>
                  <a:schemeClr val="tx1"/>
                </a:solidFill>
              </a:rPr>
              <a:t>vjerovanja</a:t>
            </a:r>
          </a:p>
          <a:p>
            <a:pPr algn="ctr"/>
            <a:endParaRPr lang="hr-HR" sz="1400" b="1" dirty="0">
              <a:solidFill>
                <a:schemeClr val="tx1"/>
              </a:solidFill>
            </a:endParaRPr>
          </a:p>
          <a:p>
            <a:pPr algn="ctr">
              <a:buFontTx/>
              <a:buChar char="-"/>
            </a:pPr>
            <a:r>
              <a:rPr lang="hr-HR" sz="1400" i="1" dirty="0" smtClean="0">
                <a:solidFill>
                  <a:schemeClr val="tx1"/>
                </a:solidFill>
              </a:rPr>
              <a:t>terapeut u mislima oblikuje funkcionalnija vjerovanja prema kojima vodi pacijenta koristeći neku od strategija</a:t>
            </a:r>
          </a:p>
          <a:p>
            <a:pPr algn="ctr">
              <a:buFontTx/>
              <a:buChar char="-"/>
            </a:pPr>
            <a:endParaRPr lang="hr-HR" sz="1400" i="1" dirty="0">
              <a:solidFill>
                <a:schemeClr val="tx1"/>
              </a:solidFill>
            </a:endParaRPr>
          </a:p>
          <a:p>
            <a:pPr algn="ctr"/>
            <a:r>
              <a:rPr lang="hr-HR" sz="1400" b="1" dirty="0" smtClean="0">
                <a:solidFill>
                  <a:schemeClr val="tx1"/>
                </a:solidFill>
              </a:rPr>
              <a:t>STARO VJEROVANJE</a:t>
            </a:r>
            <a:r>
              <a:rPr lang="hr-HR" sz="1400" i="1" dirty="0" smtClean="0">
                <a:solidFill>
                  <a:schemeClr val="tx1"/>
                </a:solidFill>
              </a:rPr>
              <a:t>: Ako tražim pomoć, to je znak slabosti.</a:t>
            </a:r>
          </a:p>
          <a:p>
            <a:pPr algn="ctr"/>
            <a:endParaRPr lang="hr-HR" sz="1400" i="1" dirty="0" smtClean="0">
              <a:solidFill>
                <a:schemeClr val="tx1"/>
              </a:solidFill>
            </a:endParaRPr>
          </a:p>
          <a:p>
            <a:pPr algn="ctr"/>
            <a:r>
              <a:rPr lang="hr-HR" sz="1400" b="1" dirty="0" smtClean="0">
                <a:solidFill>
                  <a:schemeClr val="tx1"/>
                </a:solidFill>
              </a:rPr>
              <a:t>FUNKCIONALNIJE VJEROVANJE</a:t>
            </a:r>
            <a:r>
              <a:rPr lang="hr-HR" sz="1400" i="1" dirty="0" smtClean="0">
                <a:solidFill>
                  <a:schemeClr val="tx1"/>
                </a:solidFill>
              </a:rPr>
              <a:t>: Ako tražim pomoć kad je trebam, pokazujem dobru sposobnost rješavanja problema.</a:t>
            </a:r>
            <a:endParaRPr lang="hr-HR" sz="1400" i="1" dirty="0">
              <a:solidFill>
                <a:schemeClr val="tx1"/>
              </a:solidFill>
            </a:endParaRPr>
          </a:p>
        </p:txBody>
      </p:sp>
      <p:sp>
        <p:nvSpPr>
          <p:cNvPr id="7" name="AutoShape 2" descr="Slikovni rezultat za screen beans exclamation poin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r-HR"/>
          </a:p>
        </p:txBody>
      </p:sp>
      <p:sp>
        <p:nvSpPr>
          <p:cNvPr id="8" name="Title 11"/>
          <p:cNvSpPr>
            <a:spLocks noGrp="1"/>
          </p:cNvSpPr>
          <p:nvPr>
            <p:ph type="title"/>
          </p:nvPr>
        </p:nvSpPr>
        <p:spPr>
          <a:xfrm>
            <a:off x="642910" y="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hr-HR" sz="3200" b="1" dirty="0" smtClean="0"/>
              <a:t>Donošenje odluke o modifikaciji vjerovanja</a:t>
            </a:r>
            <a:endParaRPr 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17681"/>
            <a:ext cx="8229600" cy="4525963"/>
          </a:xfrm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5804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hr-HR" sz="4000" b="1" dirty="0" smtClean="0"/>
              <a:t>Strategije za mijenjanje vjerovanja</a:t>
            </a:r>
            <a:endParaRPr lang="en-US" sz="4000" b="1" dirty="0"/>
          </a:p>
        </p:txBody>
      </p:sp>
      <p:sp>
        <p:nvSpPr>
          <p:cNvPr id="5" name="Rounded Rectangle 4"/>
          <p:cNvSpPr/>
          <p:nvPr/>
        </p:nvSpPr>
        <p:spPr>
          <a:xfrm>
            <a:off x="871092" y="1628800"/>
            <a:ext cx="2088232" cy="13681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Sokratovski dijalog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3391372" y="1628800"/>
            <a:ext cx="2088232" cy="13681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Bihevioralni eksperiment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983660" y="1628800"/>
            <a:ext cx="2088232" cy="13681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Kognitivni kontinuum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943100" y="3501008"/>
            <a:ext cx="2088232" cy="13681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Racionalno-emocionalno igranje uloga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055668" y="3429000"/>
            <a:ext cx="2088232" cy="13681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Ponašanje “kao da”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463380" y="3573016"/>
            <a:ext cx="2088232" cy="13681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Korištenje drugih kao refereničnih točaka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483900" y="5229200"/>
            <a:ext cx="2088232" cy="1368152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Samootkrivanje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hr-HR" b="1" dirty="0" smtClean="0"/>
          </a:p>
          <a:p>
            <a:pPr>
              <a:buNone/>
            </a:pPr>
            <a:r>
              <a:rPr lang="hr-HR" b="1" dirty="0" smtClean="0"/>
              <a:t>Sokratovski dijalog</a:t>
            </a:r>
          </a:p>
          <a:p>
            <a:pPr>
              <a:buNone/>
            </a:pPr>
            <a:endParaRPr lang="en-US" b="1" dirty="0" smtClean="0"/>
          </a:p>
          <a:p>
            <a:pPr lvl="0"/>
            <a:r>
              <a:rPr lang="en-US" dirty="0" smtClean="0"/>
              <a:t> </a:t>
            </a:r>
            <a:r>
              <a:rPr lang="hr-HR" dirty="0" smtClean="0"/>
              <a:t>ista vrsta pitanja kao i kod vrednovanja automatskih misli</a:t>
            </a:r>
            <a:endParaRPr lang="en-US" dirty="0" smtClean="0"/>
          </a:p>
          <a:p>
            <a:r>
              <a:rPr lang="hr-HR" dirty="0" smtClean="0"/>
              <a:t>vrednovanje u kontekstu specifične situacije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hr-HR" dirty="0" smtClean="0"/>
              <a:t>Strategije za mijenjanje vjerovanja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356</TotalTime>
  <Words>582</Words>
  <Application>Microsoft Office PowerPoint</Application>
  <PresentationFormat>On-screen Show (4:3)</PresentationFormat>
  <Paragraphs>135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Lucida Sans Unicode</vt:lpstr>
      <vt:lpstr>Verdana</vt:lpstr>
      <vt:lpstr>Wingdings 2</vt:lpstr>
      <vt:lpstr>Wingdings 3</vt:lpstr>
      <vt:lpstr>Concourse</vt:lpstr>
      <vt:lpstr>Posredujuća vjerovanja</vt:lpstr>
      <vt:lpstr>Što su posredujuća vjerovanja?</vt:lpstr>
      <vt:lpstr>Identificiranje posredujućih vjerovanja</vt:lpstr>
      <vt:lpstr>Identificiranje posredujućih vjerovanja </vt:lpstr>
      <vt:lpstr>Identificiranje posredujućih vjerovanja</vt:lpstr>
      <vt:lpstr>Donošenje odluke o modifikaciji vjerovanja</vt:lpstr>
      <vt:lpstr>Donošenje odluke o modifikaciji vjerovanja</vt:lpstr>
      <vt:lpstr>Strategije za mijenjanje vjerovanja</vt:lpstr>
      <vt:lpstr>Strategije za mijenjanje vjerovanja</vt:lpstr>
      <vt:lpstr>Strategije za mijenjanje vjerovanja</vt:lpstr>
      <vt:lpstr>Strategije za mijenjanje vjerovanja</vt:lpstr>
      <vt:lpstr>Strategije za mijenjanje vjerovanja</vt:lpstr>
      <vt:lpstr>Strategije za mijenjanje vjerovanja</vt:lpstr>
      <vt:lpstr>Strategije za mijenjanje vjerovanja</vt:lpstr>
      <vt:lpstr>Modificiranje vjerovanja</vt:lpstr>
      <vt:lpstr>   Hvala na pažnji! 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opacak.jelena@gmail.com</dc:creator>
  <cp:lastModifiedBy>hubikotvr@outlook.com</cp:lastModifiedBy>
  <cp:revision>49</cp:revision>
  <dcterms:created xsi:type="dcterms:W3CDTF">2020-09-23T12:21:09Z</dcterms:created>
  <dcterms:modified xsi:type="dcterms:W3CDTF">2020-10-08T07:11:47Z</dcterms:modified>
</cp:coreProperties>
</file>