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4" r:id="rId5"/>
    <p:sldId id="278" r:id="rId6"/>
    <p:sldId id="269" r:id="rId7"/>
    <p:sldId id="268" r:id="rId8"/>
    <p:sldId id="271" r:id="rId9"/>
    <p:sldId id="281" r:id="rId10"/>
    <p:sldId id="272" r:id="rId11"/>
    <p:sldId id="270" r:id="rId12"/>
    <p:sldId id="267" r:id="rId13"/>
    <p:sldId id="265" r:id="rId14"/>
    <p:sldId id="274" r:id="rId15"/>
    <p:sldId id="275" r:id="rId16"/>
    <p:sldId id="276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24" autoAdjust="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838200"/>
            <a:ext cx="7772400" cy="1470025"/>
          </a:xfrm>
        </p:spPr>
        <p:txBody>
          <a:bodyPr/>
          <a:lstStyle/>
          <a:p>
            <a:r>
              <a:rPr lang="hr-HR" u="sng" dirty="0" smtClean="0"/>
              <a:t>BAZIČNA VJEROVANJA</a:t>
            </a:r>
            <a:endParaRPr lang="hr-HR" u="sng" dirty="0"/>
          </a:p>
        </p:txBody>
      </p:sp>
      <p:pic>
        <p:nvPicPr>
          <p:cNvPr id="5" name="Picture 4" descr="94020490-silhouette-of-a-head-mental-health-relative-design-template-gears-group-as-a-symbol-of-a-brain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2781" y="2563091"/>
            <a:ext cx="3962400" cy="3962400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762000" y="3200400"/>
            <a:ext cx="3657600" cy="3048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914400" y="3276601"/>
            <a:ext cx="3352800" cy="32316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400" dirty="0" smtClean="0"/>
              <a:t>Edukacija iz kognitivno-bihevioralnih terapija</a:t>
            </a:r>
          </a:p>
          <a:p>
            <a:pPr>
              <a:lnSpc>
                <a:spcPct val="150000"/>
              </a:lnSpc>
            </a:pPr>
            <a:r>
              <a:rPr lang="hr-HR" sz="2400" dirty="0" smtClean="0"/>
              <a:t>Praktikum 2</a:t>
            </a:r>
          </a:p>
          <a:p>
            <a:pPr>
              <a:lnSpc>
                <a:spcPct val="150000"/>
              </a:lnSpc>
            </a:pPr>
            <a:endParaRPr lang="hr-HR" sz="2400" dirty="0" smtClean="0"/>
          </a:p>
          <a:p>
            <a:pPr algn="r">
              <a:lnSpc>
                <a:spcPct val="150000"/>
              </a:lnSpc>
            </a:pPr>
            <a:r>
              <a:rPr lang="hr-HR" sz="2400" dirty="0" smtClean="0"/>
              <a:t>Katarina Kamber</a:t>
            </a:r>
          </a:p>
          <a:p>
            <a:endParaRPr lang="hr-H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ojh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0" y="4343400"/>
            <a:ext cx="1990725" cy="229552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04800" y="304800"/>
            <a:ext cx="853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3200" u="sng" dirty="0" smtClean="0"/>
              <a:t>Modificiranje bazičnih vjerovanja i jačanje novih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43000" y="914400"/>
            <a:ext cx="8001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Kada se identificira negativno bazično vjerovanje, terapeut u sebi razvija novo, realističnije i funkcionalnije vjerovanje i vodi pacijenta prema njemu! </a:t>
            </a:r>
            <a:endParaRPr lang="hr-HR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2133600"/>
            <a:ext cx="754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u="sng" dirty="0" smtClean="0"/>
              <a:t>Tehnike za modificiranje bazičnog vjerovanja:</a:t>
            </a:r>
            <a:endParaRPr lang="hr-HR" sz="2400" u="sng" dirty="0"/>
          </a:p>
        </p:txBody>
      </p:sp>
      <p:sp>
        <p:nvSpPr>
          <p:cNvPr id="6" name="Rounded Rectangle 5"/>
          <p:cNvSpPr/>
          <p:nvPr/>
        </p:nvSpPr>
        <p:spPr>
          <a:xfrm>
            <a:off x="228600" y="3733800"/>
            <a:ext cx="5943600" cy="6096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7" name="Rounded Rectangle 6"/>
          <p:cNvSpPr/>
          <p:nvPr/>
        </p:nvSpPr>
        <p:spPr>
          <a:xfrm>
            <a:off x="228600" y="5257800"/>
            <a:ext cx="5943600" cy="6096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8" name="Rounded Rectangle 7"/>
          <p:cNvSpPr/>
          <p:nvPr/>
        </p:nvSpPr>
        <p:spPr>
          <a:xfrm>
            <a:off x="304800" y="2819400"/>
            <a:ext cx="2604655" cy="6096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9" name="Rounded Rectangle 8"/>
          <p:cNvSpPr/>
          <p:nvPr/>
        </p:nvSpPr>
        <p:spPr>
          <a:xfrm>
            <a:off x="228600" y="4495800"/>
            <a:ext cx="5943600" cy="6096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0" name="Rounded Rectangle 9"/>
          <p:cNvSpPr/>
          <p:nvPr/>
        </p:nvSpPr>
        <p:spPr>
          <a:xfrm>
            <a:off x="6338454" y="2805546"/>
            <a:ext cx="2514600" cy="6096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1" name="Rounded Rectangle 10"/>
          <p:cNvSpPr/>
          <p:nvPr/>
        </p:nvSpPr>
        <p:spPr>
          <a:xfrm>
            <a:off x="228600" y="6019800"/>
            <a:ext cx="5943600" cy="6096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2" name="Rounded Rectangle 11"/>
          <p:cNvSpPr/>
          <p:nvPr/>
        </p:nvSpPr>
        <p:spPr>
          <a:xfrm>
            <a:off x="3124200" y="2833254"/>
            <a:ext cx="2971800" cy="6096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3" name="TextBox 12"/>
          <p:cNvSpPr txBox="1"/>
          <p:nvPr/>
        </p:nvSpPr>
        <p:spPr>
          <a:xfrm>
            <a:off x="381000" y="2895600"/>
            <a:ext cx="251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Sokratovski dijalog</a:t>
            </a:r>
            <a:endParaRPr lang="hr-HR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381000" y="3810000"/>
            <a:ext cx="571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Istraživanje prednosti i nedostataka</a:t>
            </a:r>
            <a:endParaRPr lang="hr-HR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381000" y="4572000"/>
            <a:ext cx="571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Racionalno-emocionalno igranje uloga</a:t>
            </a:r>
            <a:endParaRPr lang="hr-HR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304800" y="5334000"/>
            <a:ext cx="441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Ponašanje “kao da”</a:t>
            </a:r>
            <a:endParaRPr lang="hr-HR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304800" y="6172200"/>
            <a:ext cx="441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Ponašajni eksperiment</a:t>
            </a:r>
            <a:endParaRPr lang="hr-HR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3200400" y="2895600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Kognitivni kontinuum</a:t>
            </a:r>
            <a:endParaRPr lang="hr-HR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6477000" y="2819400"/>
            <a:ext cx="213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Samootkrivanje </a:t>
            </a:r>
            <a:endParaRPr lang="hr-HR" sz="2400" dirty="0"/>
          </a:p>
        </p:txBody>
      </p:sp>
      <p:sp>
        <p:nvSpPr>
          <p:cNvPr id="22" name="Right Arrow 21"/>
          <p:cNvSpPr/>
          <p:nvPr/>
        </p:nvSpPr>
        <p:spPr>
          <a:xfrm>
            <a:off x="152400" y="1219200"/>
            <a:ext cx="990600" cy="53340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ojh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0" y="4343400"/>
            <a:ext cx="1990725" cy="2295525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381000" y="304800"/>
            <a:ext cx="3505200" cy="6858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400" dirty="0" smtClean="0"/>
              <a:t>Obrazac bazičnog vjerovanja</a:t>
            </a:r>
            <a:endParaRPr lang="hr-HR" sz="2400" dirty="0"/>
          </a:p>
        </p:txBody>
      </p:sp>
      <p:sp>
        <p:nvSpPr>
          <p:cNvPr id="4" name="Rounded Rectangle 3"/>
          <p:cNvSpPr/>
          <p:nvPr/>
        </p:nvSpPr>
        <p:spPr>
          <a:xfrm>
            <a:off x="457200" y="1447800"/>
            <a:ext cx="3429000" cy="762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400" dirty="0" smtClean="0"/>
              <a:t>Ekstremni kontrast</a:t>
            </a:r>
            <a:endParaRPr lang="hr-HR" sz="2400" dirty="0"/>
          </a:p>
        </p:txBody>
      </p:sp>
      <p:sp>
        <p:nvSpPr>
          <p:cNvPr id="5" name="Rounded Rectangle 4"/>
          <p:cNvSpPr/>
          <p:nvPr/>
        </p:nvSpPr>
        <p:spPr>
          <a:xfrm>
            <a:off x="457200" y="2590800"/>
            <a:ext cx="3429000" cy="762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400" dirty="0" smtClean="0"/>
              <a:t>Razvijanje metafora</a:t>
            </a:r>
            <a:endParaRPr lang="hr-HR" sz="2400" dirty="0"/>
          </a:p>
        </p:txBody>
      </p:sp>
      <p:sp>
        <p:nvSpPr>
          <p:cNvPr id="6" name="Rounded Rectangle 5"/>
          <p:cNvSpPr/>
          <p:nvPr/>
        </p:nvSpPr>
        <p:spPr>
          <a:xfrm>
            <a:off x="457200" y="3692236"/>
            <a:ext cx="3429000" cy="762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400" dirty="0" smtClean="0"/>
              <a:t>Povijesni testovi</a:t>
            </a:r>
            <a:endParaRPr lang="hr-HR" sz="2400" dirty="0"/>
          </a:p>
        </p:txBody>
      </p:sp>
      <p:sp>
        <p:nvSpPr>
          <p:cNvPr id="7" name="Rounded Rectangle 6"/>
          <p:cNvSpPr/>
          <p:nvPr/>
        </p:nvSpPr>
        <p:spPr>
          <a:xfrm>
            <a:off x="457200" y="4648200"/>
            <a:ext cx="3429000" cy="762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400" dirty="0" smtClean="0"/>
              <a:t>Restrukturiranje ranih uspomena</a:t>
            </a:r>
            <a:endParaRPr lang="hr-HR" sz="2400" dirty="0"/>
          </a:p>
        </p:txBody>
      </p:sp>
      <p:sp>
        <p:nvSpPr>
          <p:cNvPr id="8" name="Rounded Rectangle 7"/>
          <p:cNvSpPr/>
          <p:nvPr/>
        </p:nvSpPr>
        <p:spPr>
          <a:xfrm>
            <a:off x="457200" y="5715000"/>
            <a:ext cx="3429000" cy="762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400" dirty="0" smtClean="0"/>
              <a:t>Kartice za suočavanje</a:t>
            </a:r>
            <a:endParaRPr lang="hr-HR" sz="2400" dirty="0"/>
          </a:p>
        </p:txBody>
      </p:sp>
      <p:sp>
        <p:nvSpPr>
          <p:cNvPr id="9" name="Rounded Rectangle 8"/>
          <p:cNvSpPr/>
          <p:nvPr/>
        </p:nvSpPr>
        <p:spPr>
          <a:xfrm>
            <a:off x="4800600" y="1447800"/>
            <a:ext cx="3962400" cy="8382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000" dirty="0" smtClean="0"/>
              <a:t>Zamišljanje neke osobe unutar pacijentovog refereničkog okvira</a:t>
            </a:r>
            <a:endParaRPr lang="hr-HR" sz="2000" dirty="0"/>
          </a:p>
        </p:txBody>
      </p:sp>
      <p:sp>
        <p:nvSpPr>
          <p:cNvPr id="10" name="Rounded Rectangle 9"/>
          <p:cNvSpPr/>
          <p:nvPr/>
        </p:nvSpPr>
        <p:spPr>
          <a:xfrm>
            <a:off x="4876800" y="2590800"/>
            <a:ext cx="3886200" cy="762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000" dirty="0" smtClean="0"/>
              <a:t>Razmatranje različite situacije i usporedba kroz metafore</a:t>
            </a:r>
            <a:endParaRPr lang="hr-HR" sz="2000" dirty="0"/>
          </a:p>
        </p:txBody>
      </p:sp>
      <p:sp>
        <p:nvSpPr>
          <p:cNvPr id="11" name="Rounded Rectangle 10"/>
          <p:cNvSpPr/>
          <p:nvPr/>
        </p:nvSpPr>
        <p:spPr>
          <a:xfrm>
            <a:off x="4876800" y="3657600"/>
            <a:ext cx="3886200" cy="762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000" dirty="0" smtClean="0"/>
              <a:t>Istraživanje kako je vjerovanje nastalo i održavalo se kroz godine</a:t>
            </a:r>
            <a:endParaRPr lang="hr-HR" sz="2000" dirty="0"/>
          </a:p>
        </p:txBody>
      </p:sp>
      <p:sp>
        <p:nvSpPr>
          <p:cNvPr id="12" name="Rounded Rectangle 11"/>
          <p:cNvSpPr/>
          <p:nvPr/>
        </p:nvSpPr>
        <p:spPr>
          <a:xfrm>
            <a:off x="4876800" y="4724400"/>
            <a:ext cx="3886200" cy="762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000" dirty="0" smtClean="0"/>
              <a:t>Prolaženje kroz traumatski događaj igranjem uloga</a:t>
            </a:r>
            <a:endParaRPr lang="hr-HR" sz="2000" dirty="0"/>
          </a:p>
        </p:txBody>
      </p:sp>
      <p:sp>
        <p:nvSpPr>
          <p:cNvPr id="14" name="Right Arrow 13"/>
          <p:cNvSpPr/>
          <p:nvPr/>
        </p:nvSpPr>
        <p:spPr>
          <a:xfrm>
            <a:off x="4038600" y="1752600"/>
            <a:ext cx="609600" cy="3810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5" name="Right Arrow 14"/>
          <p:cNvSpPr/>
          <p:nvPr/>
        </p:nvSpPr>
        <p:spPr>
          <a:xfrm>
            <a:off x="4038600" y="2895600"/>
            <a:ext cx="609600" cy="3810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6" name="Right Arrow 15"/>
          <p:cNvSpPr/>
          <p:nvPr/>
        </p:nvSpPr>
        <p:spPr>
          <a:xfrm>
            <a:off x="4038600" y="3886200"/>
            <a:ext cx="609600" cy="3810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7" name="Right Arrow 16"/>
          <p:cNvSpPr/>
          <p:nvPr/>
        </p:nvSpPr>
        <p:spPr>
          <a:xfrm>
            <a:off x="4038600" y="4876800"/>
            <a:ext cx="609600" cy="3810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ojh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0" y="4343400"/>
            <a:ext cx="1990725" cy="229552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905000" y="228600"/>
            <a:ext cx="518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3200" u="sng" dirty="0" smtClean="0"/>
              <a:t>Obrazac bazičnog vjerovanja</a:t>
            </a:r>
            <a:endParaRPr lang="hr-HR" sz="3200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152400" y="990600"/>
            <a:ext cx="8001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hr-HR" sz="2400" dirty="0" smtClean="0"/>
              <a:t> Nakon identifikacije starog i oblikovanja novog bazičnog vjerovanja te naučenog procesa vrednovanja i mijenjanja automatskih misli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hr-HR" sz="2400" dirty="0" smtClean="0"/>
              <a:t> 2 dijela: </a:t>
            </a:r>
          </a:p>
          <a:p>
            <a:pPr>
              <a:lnSpc>
                <a:spcPct val="150000"/>
              </a:lnSpc>
            </a:pPr>
            <a:r>
              <a:rPr lang="hr-HR" sz="2400" dirty="0" smtClean="0">
                <a:sym typeface="Wingdings" pitchFamily="2" charset="2"/>
              </a:rPr>
              <a:t>   </a:t>
            </a:r>
            <a:r>
              <a:rPr lang="hr-HR" sz="2400" dirty="0" smtClean="0"/>
              <a:t>gornji dio vodi pacijenta prema identifikaciji i procjenjivanju stupnja uvjerenosti u staro disfunkcionalno i novo adaptivnije vjerovanje; ispunavaju ga terapeut i </a:t>
            </a:r>
          </a:p>
          <a:p>
            <a:pPr>
              <a:lnSpc>
                <a:spcPct val="150000"/>
              </a:lnSpc>
            </a:pPr>
            <a:r>
              <a:rPr lang="hr-HR" sz="2400" dirty="0" smtClean="0"/>
              <a:t>pacijent na početku svake seanse </a:t>
            </a:r>
          </a:p>
          <a:p>
            <a:pPr>
              <a:lnSpc>
                <a:spcPct val="150000"/>
              </a:lnSpc>
            </a:pPr>
            <a:r>
              <a:rPr lang="hr-HR" sz="2400" dirty="0" smtClean="0">
                <a:sym typeface="Wingdings" pitchFamily="2" charset="2"/>
              </a:rPr>
              <a:t>  </a:t>
            </a:r>
            <a:r>
              <a:rPr lang="hr-HR" sz="2400" dirty="0" smtClean="0"/>
              <a:t>donji dio ispunjava pacijent kroz opažanje djelovanja </a:t>
            </a:r>
          </a:p>
          <a:p>
            <a:pPr>
              <a:lnSpc>
                <a:spcPct val="150000"/>
              </a:lnSpc>
            </a:pPr>
            <a:r>
              <a:rPr lang="hr-HR" sz="2400" dirty="0" smtClean="0"/>
              <a:t>svojih vjerovanja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ojh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0" y="4343400"/>
            <a:ext cx="1990725" cy="2295525"/>
          </a:xfrm>
          <a:prstGeom prst="rect">
            <a:avLst/>
          </a:prstGeom>
        </p:spPr>
      </p:pic>
      <p:pic>
        <p:nvPicPr>
          <p:cNvPr id="3" name="Picture 2" descr="Snimka zaslona (3).png"/>
          <p:cNvPicPr>
            <a:picLocks noChangeAspect="1"/>
          </p:cNvPicPr>
          <p:nvPr/>
        </p:nvPicPr>
        <p:blipFill>
          <a:blip r:embed="rId3"/>
          <a:srcRect l="33136" t="17347" r="33136" b="5102"/>
          <a:stretch>
            <a:fillRect/>
          </a:stretch>
        </p:blipFill>
        <p:spPr>
          <a:xfrm>
            <a:off x="1066800" y="457200"/>
            <a:ext cx="4343400" cy="57912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ojh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0" y="4343400"/>
            <a:ext cx="1990725" cy="2295525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609600" y="1066800"/>
            <a:ext cx="7543800" cy="28194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400" dirty="0" smtClean="0"/>
              <a:t>Bazična vjerovanja zahtijevaju konzistentan, sustavni rad. Mnoge tehnike koje se koriste u rekonstrukturiranju automatskih misli i posredujućih vjerovanja mogu se, skupa sa specijaliziranim tehnikama za rad na bazičnim vjerovanjima, koristiti i za rad na bazičnim vjerovanjima.</a:t>
            </a:r>
            <a:endParaRPr lang="hr-H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ojh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0" y="4343400"/>
            <a:ext cx="1990725" cy="229552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04800" y="457200"/>
            <a:ext cx="8610600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u="sng" dirty="0" smtClean="0"/>
              <a:t>Literatura: </a:t>
            </a:r>
          </a:p>
          <a:p>
            <a:endParaRPr lang="hr-HR" sz="2400" dirty="0" smtClean="0"/>
          </a:p>
          <a:p>
            <a:endParaRPr lang="hr-HR" sz="2400" dirty="0" smtClean="0"/>
          </a:p>
          <a:p>
            <a:r>
              <a:rPr lang="hr-HR" sz="2400" dirty="0" smtClean="0"/>
              <a:t>Beck, J. S. (2007). Kognitivna terapija -Osnove, educiranje i uvježbavanje. Jastrebarsko: Naklada Slap.</a:t>
            </a:r>
            <a:r>
              <a:rPr lang="en-US" sz="2400" dirty="0" smtClean="0"/>
              <a:t> </a:t>
            </a:r>
            <a:endParaRPr lang="hr-HR" sz="2400" dirty="0" smtClean="0"/>
          </a:p>
          <a:p>
            <a:endParaRPr lang="hr-HR" sz="2400" dirty="0" smtClean="0"/>
          </a:p>
          <a:p>
            <a:r>
              <a:rPr lang="en-US" sz="2400" dirty="0" smtClean="0"/>
              <a:t>Beck, J. S. (2005). Cognitive therapy for challenging problems: What </a:t>
            </a:r>
            <a:r>
              <a:rPr lang="hr-HR" sz="2400" dirty="0" smtClean="0"/>
              <a:t>t</a:t>
            </a:r>
            <a:r>
              <a:rPr lang="en-US" sz="2400" dirty="0" smtClean="0"/>
              <a:t>o do when the basics don’t work. New York, NY: Guilford Press</a:t>
            </a:r>
            <a:r>
              <a:rPr lang="hr-HR" sz="2400" dirty="0" smtClean="0"/>
              <a:t>. </a:t>
            </a:r>
          </a:p>
          <a:p>
            <a:endParaRPr lang="hr-HR" sz="2400" dirty="0" smtClean="0"/>
          </a:p>
          <a:p>
            <a:r>
              <a:rPr lang="hr-HR" sz="2400" dirty="0" smtClean="0"/>
              <a:t>Osmo, F., Duran, V., Wenzel, A., de Oliveira, I. R., Nepomuceno, S., Madeira, M. i Menezes, I. (2018). The negative core beliefs inventory: Development and psychometric properties. </a:t>
            </a:r>
            <a:r>
              <a:rPr lang="hr-HR" sz="2400" i="1" dirty="0" smtClean="0"/>
              <a:t>Journal of Cognitive Psychotherapy</a:t>
            </a:r>
            <a:r>
              <a:rPr lang="hr-HR" sz="2400" dirty="0" smtClean="0"/>
              <a:t>, </a:t>
            </a:r>
            <a:r>
              <a:rPr lang="hr-HR" sz="2400" i="1" dirty="0" smtClean="0"/>
              <a:t>32</a:t>
            </a:r>
            <a:r>
              <a:rPr lang="hr-HR" sz="2400" dirty="0" smtClean="0"/>
              <a:t>(1), 67-84.</a:t>
            </a:r>
          </a:p>
          <a:p>
            <a:endParaRPr lang="hr-HR" sz="2400" dirty="0" smtClean="0"/>
          </a:p>
          <a:p>
            <a:endParaRPr lang="hr-HR" sz="2400" dirty="0" smtClean="0"/>
          </a:p>
          <a:p>
            <a:endParaRPr lang="hr-HR" sz="2400" dirty="0" smtClean="0"/>
          </a:p>
          <a:p>
            <a:endParaRPr lang="hr-HR" sz="2400" dirty="0" smtClean="0"/>
          </a:p>
          <a:p>
            <a:endParaRPr lang="hr-HR" sz="2400" dirty="0" smtClean="0"/>
          </a:p>
          <a:p>
            <a:endParaRPr lang="hr-H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humbnail.as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3810000"/>
            <a:ext cx="2514600" cy="2667000"/>
          </a:xfrm>
          <a:prstGeom prst="rect">
            <a:avLst/>
          </a:prstGeom>
        </p:spPr>
      </p:pic>
      <p:sp>
        <p:nvSpPr>
          <p:cNvPr id="3" name="Oval Callout 2"/>
          <p:cNvSpPr/>
          <p:nvPr/>
        </p:nvSpPr>
        <p:spPr>
          <a:xfrm>
            <a:off x="2590800" y="838200"/>
            <a:ext cx="4953000" cy="2743200"/>
          </a:xfrm>
          <a:prstGeom prst="wedgeEllipseCallout">
            <a:avLst>
              <a:gd name="adj1" fmla="val -34539"/>
              <a:gd name="adj2" fmla="val 5997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4" name="TextBox 3"/>
          <p:cNvSpPr txBox="1"/>
          <p:nvPr/>
        </p:nvSpPr>
        <p:spPr>
          <a:xfrm>
            <a:off x="3124200" y="1828800"/>
            <a:ext cx="388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4000" dirty="0" smtClean="0">
                <a:latin typeface="AR BERKLEY" pitchFamily="2" charset="0"/>
              </a:rPr>
              <a:t>Hvala na pažnji!</a:t>
            </a:r>
            <a:endParaRPr lang="hr-HR" sz="4000" dirty="0">
              <a:latin typeface="AR BERKLEY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ojh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4146" y="4343400"/>
            <a:ext cx="1990725" cy="22955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09600" y="4876800"/>
            <a:ext cx="5638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hr-HR" sz="2400" dirty="0" smtClean="0"/>
              <a:t> Razvijaju se u djetinjstvu kroz interakciju   sa značajnim drugima </a:t>
            </a:r>
          </a:p>
          <a:p>
            <a:pPr>
              <a:buFont typeface="Arial" pitchFamily="34" charset="0"/>
              <a:buChar char="•"/>
            </a:pPr>
            <a:r>
              <a:rPr lang="hr-HR" sz="2400" dirty="0" smtClean="0"/>
              <a:t> Većinom relativno pozitivna kroz život</a:t>
            </a:r>
            <a:endParaRPr lang="hr-HR" sz="2400" dirty="0"/>
          </a:p>
        </p:txBody>
      </p:sp>
      <p:sp>
        <p:nvSpPr>
          <p:cNvPr id="6" name="Cloud Callout 5"/>
          <p:cNvSpPr/>
          <p:nvPr/>
        </p:nvSpPr>
        <p:spPr>
          <a:xfrm>
            <a:off x="2286000" y="838200"/>
            <a:ext cx="4953000" cy="3124200"/>
          </a:xfrm>
          <a:prstGeom prst="cloudCallout">
            <a:avLst>
              <a:gd name="adj1" fmla="val 43960"/>
              <a:gd name="adj2" fmla="val 69167"/>
            </a:avLst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3200" dirty="0" smtClean="0"/>
              <a:t>Što su </a:t>
            </a:r>
            <a:r>
              <a:rPr lang="hr-HR" sz="3200" dirty="0" smtClean="0">
                <a:cs typeface="Times New Roman" pitchFamily="18" charset="0"/>
              </a:rPr>
              <a:t>bazična</a:t>
            </a:r>
            <a:r>
              <a:rPr lang="hr-HR" sz="3200" dirty="0" smtClean="0"/>
              <a:t> vjerovanja?</a:t>
            </a:r>
            <a:endParaRPr lang="hr-HR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609600" y="4419600"/>
            <a:ext cx="525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hr-HR" sz="2400" dirty="0" smtClean="0"/>
              <a:t> Centralne ideje o sebi/ sheme?</a:t>
            </a:r>
            <a:endParaRPr lang="hr-H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228600"/>
            <a:ext cx="807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u="sng" dirty="0" smtClean="0"/>
              <a:t>Kategoriziranje bazičnih vjerovanja</a:t>
            </a:r>
            <a:endParaRPr lang="hr-HR" sz="3200" u="sng" dirty="0"/>
          </a:p>
        </p:txBody>
      </p:sp>
      <p:sp>
        <p:nvSpPr>
          <p:cNvPr id="6" name="Rounded Rectangle 5"/>
          <p:cNvSpPr/>
          <p:nvPr/>
        </p:nvSpPr>
        <p:spPr>
          <a:xfrm>
            <a:off x="228600" y="3505200"/>
            <a:ext cx="2971800" cy="32004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hr-HR" sz="2000" dirty="0" smtClean="0"/>
          </a:p>
          <a:p>
            <a:r>
              <a:rPr lang="hr-HR" sz="2000" dirty="0" smtClean="0"/>
              <a:t>Ja sam slaba.</a:t>
            </a:r>
          </a:p>
          <a:p>
            <a:r>
              <a:rPr lang="hr-HR" sz="2000" dirty="0" smtClean="0"/>
              <a:t>Nemam kontrolu.</a:t>
            </a:r>
          </a:p>
          <a:p>
            <a:r>
              <a:rPr lang="hr-HR" sz="2000" dirty="0" smtClean="0"/>
              <a:t>Trebam pomoć.</a:t>
            </a:r>
          </a:p>
          <a:p>
            <a:r>
              <a:rPr lang="hr-HR" sz="2000" dirty="0" smtClean="0"/>
              <a:t>Ja sam neuspješna.</a:t>
            </a:r>
          </a:p>
          <a:p>
            <a:r>
              <a:rPr lang="hr-HR" sz="2000" dirty="0" smtClean="0"/>
              <a:t>Ja sam promašaj.</a:t>
            </a:r>
          </a:p>
          <a:p>
            <a:r>
              <a:rPr lang="hr-HR" sz="2000" dirty="0" smtClean="0"/>
              <a:t>Nisam dovoljno dobra (u terminima postignuća).</a:t>
            </a:r>
          </a:p>
          <a:p>
            <a:endParaRPr lang="hr-HR" sz="2000" dirty="0" smtClean="0"/>
          </a:p>
        </p:txBody>
      </p:sp>
      <p:sp>
        <p:nvSpPr>
          <p:cNvPr id="7" name="Rounded Rectangle 6"/>
          <p:cNvSpPr/>
          <p:nvPr/>
        </p:nvSpPr>
        <p:spPr>
          <a:xfrm>
            <a:off x="3657600" y="3657600"/>
            <a:ext cx="2971800" cy="29718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hr-HR" sz="2000" dirty="0" smtClean="0"/>
              <a:t>Mene se ne može voljeti.</a:t>
            </a:r>
          </a:p>
          <a:p>
            <a:r>
              <a:rPr lang="hr-HR" sz="2000" dirty="0" smtClean="0"/>
              <a:t>Ja sam nepoželjna.</a:t>
            </a:r>
          </a:p>
          <a:p>
            <a:r>
              <a:rPr lang="hr-HR" sz="2000" dirty="0" smtClean="0"/>
              <a:t>Ja sam neprivlačna.</a:t>
            </a:r>
          </a:p>
          <a:p>
            <a:r>
              <a:rPr lang="hr-HR" sz="2000" dirty="0" smtClean="0"/>
              <a:t>Ja sam drugačija.</a:t>
            </a:r>
          </a:p>
          <a:p>
            <a:r>
              <a:rPr lang="hr-HR" sz="2000" dirty="0" smtClean="0"/>
              <a:t>Sigurno ću biti napuštena.</a:t>
            </a:r>
          </a:p>
          <a:p>
            <a:r>
              <a:rPr lang="hr-HR" sz="2000" dirty="0" smtClean="0"/>
              <a:t>Nisam dovoljno dobra (da bi me drugi voljeli).</a:t>
            </a:r>
            <a:endParaRPr lang="hr-HR" sz="2000" dirty="0"/>
          </a:p>
        </p:txBody>
      </p:sp>
      <p:sp>
        <p:nvSpPr>
          <p:cNvPr id="8" name="Rounded Rectangle 7"/>
          <p:cNvSpPr/>
          <p:nvPr/>
        </p:nvSpPr>
        <p:spPr>
          <a:xfrm>
            <a:off x="381000" y="3276600"/>
            <a:ext cx="2667000" cy="609600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400" dirty="0" smtClean="0"/>
              <a:t>1. Bespomoćnosti</a:t>
            </a:r>
            <a:endParaRPr lang="hr-HR" sz="2400" dirty="0"/>
          </a:p>
        </p:txBody>
      </p:sp>
      <p:sp>
        <p:nvSpPr>
          <p:cNvPr id="9" name="Rounded Rectangle 8"/>
          <p:cNvSpPr/>
          <p:nvPr/>
        </p:nvSpPr>
        <p:spPr>
          <a:xfrm>
            <a:off x="3733800" y="3200400"/>
            <a:ext cx="2667000" cy="609600"/>
          </a:xfrm>
          <a:prstGeom prst="roundRect">
            <a:avLst>
              <a:gd name="adj" fmla="val 25758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400" dirty="0" smtClean="0"/>
              <a:t>2. Nevoljenosti</a:t>
            </a:r>
            <a:endParaRPr lang="hr-HR" sz="2400" dirty="0"/>
          </a:p>
        </p:txBody>
      </p:sp>
      <p:sp>
        <p:nvSpPr>
          <p:cNvPr id="12" name="Rounded Rectangle 11"/>
          <p:cNvSpPr/>
          <p:nvPr/>
        </p:nvSpPr>
        <p:spPr>
          <a:xfrm>
            <a:off x="457200" y="914400"/>
            <a:ext cx="3505200" cy="533400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400" dirty="0" smtClean="0"/>
              <a:t>O sebi</a:t>
            </a:r>
            <a:endParaRPr lang="hr-HR" sz="2400" dirty="0"/>
          </a:p>
        </p:txBody>
      </p:sp>
      <p:sp>
        <p:nvSpPr>
          <p:cNvPr id="13" name="Rounded Rectangle 12"/>
          <p:cNvSpPr/>
          <p:nvPr/>
        </p:nvSpPr>
        <p:spPr>
          <a:xfrm>
            <a:off x="4800600" y="914400"/>
            <a:ext cx="3505200" cy="491836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400" dirty="0" smtClean="0"/>
              <a:t>O drugima</a:t>
            </a:r>
            <a:endParaRPr lang="hr-HR" sz="2400" dirty="0"/>
          </a:p>
        </p:txBody>
      </p:sp>
      <p:sp>
        <p:nvSpPr>
          <p:cNvPr id="14" name="Rounded Rectangle 13"/>
          <p:cNvSpPr/>
          <p:nvPr/>
        </p:nvSpPr>
        <p:spPr>
          <a:xfrm>
            <a:off x="1828800" y="2057400"/>
            <a:ext cx="2286000" cy="609600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400" dirty="0" smtClean="0"/>
              <a:t>Pozitivna </a:t>
            </a:r>
            <a:endParaRPr lang="hr-HR" sz="2400" dirty="0"/>
          </a:p>
        </p:txBody>
      </p:sp>
      <p:sp>
        <p:nvSpPr>
          <p:cNvPr id="15" name="Rounded Rectangle 14"/>
          <p:cNvSpPr/>
          <p:nvPr/>
        </p:nvSpPr>
        <p:spPr>
          <a:xfrm>
            <a:off x="4648200" y="2057400"/>
            <a:ext cx="2286000" cy="609600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400" dirty="0" smtClean="0"/>
              <a:t>Negativna </a:t>
            </a:r>
            <a:endParaRPr lang="hr-HR" sz="2400" dirty="0"/>
          </a:p>
        </p:txBody>
      </p:sp>
      <p:sp>
        <p:nvSpPr>
          <p:cNvPr id="16" name="Down Arrow 15"/>
          <p:cNvSpPr/>
          <p:nvPr/>
        </p:nvSpPr>
        <p:spPr>
          <a:xfrm>
            <a:off x="3962400" y="1219200"/>
            <a:ext cx="838200" cy="7620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7" name="Down Arrow 16"/>
          <p:cNvSpPr/>
          <p:nvPr/>
        </p:nvSpPr>
        <p:spPr>
          <a:xfrm>
            <a:off x="5334000" y="2667000"/>
            <a:ext cx="838200" cy="7620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9" name="Rounded Rectangle 18"/>
          <p:cNvSpPr/>
          <p:nvPr/>
        </p:nvSpPr>
        <p:spPr>
          <a:xfrm>
            <a:off x="6858000" y="3810000"/>
            <a:ext cx="2133600" cy="2743200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000" dirty="0" smtClean="0"/>
              <a:t>Nekad su u pozadini druga negativna bazična vjerovanja pa je potreban oprez!</a:t>
            </a:r>
          </a:p>
          <a:p>
            <a:pPr algn="ctr"/>
            <a:r>
              <a:rPr lang="hr-HR" sz="2000" dirty="0" smtClean="0"/>
              <a:t>(Beck, 2005)</a:t>
            </a:r>
          </a:p>
          <a:p>
            <a:pPr algn="ctr"/>
            <a:endParaRPr lang="hr-HR" sz="2000" dirty="0"/>
          </a:p>
        </p:txBody>
      </p:sp>
      <p:sp>
        <p:nvSpPr>
          <p:cNvPr id="21" name="Rounded Rectangle 20"/>
          <p:cNvSpPr/>
          <p:nvPr/>
        </p:nvSpPr>
        <p:spPr>
          <a:xfrm>
            <a:off x="6781800" y="3276600"/>
            <a:ext cx="2362200" cy="609600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400" dirty="0" smtClean="0"/>
              <a:t>3. Bezvrijednosti</a:t>
            </a:r>
            <a:endParaRPr lang="hr-HR" sz="2400" dirty="0"/>
          </a:p>
        </p:txBody>
      </p:sp>
      <p:sp>
        <p:nvSpPr>
          <p:cNvPr id="18" name="Rounded Rectangle 17"/>
          <p:cNvSpPr/>
          <p:nvPr/>
        </p:nvSpPr>
        <p:spPr>
          <a:xfrm>
            <a:off x="7086600" y="1676400"/>
            <a:ext cx="1905000" cy="14478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hr-HR" dirty="0"/>
          </a:p>
        </p:txBody>
      </p:sp>
      <p:sp>
        <p:nvSpPr>
          <p:cNvPr id="20" name="TextBox 19"/>
          <p:cNvSpPr txBox="1"/>
          <p:nvPr/>
        </p:nvSpPr>
        <p:spPr>
          <a:xfrm>
            <a:off x="7086600" y="1905000"/>
            <a:ext cx="2057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hr-HR" dirty="0" smtClean="0"/>
              <a:t>Opća</a:t>
            </a:r>
          </a:p>
          <a:p>
            <a:pPr>
              <a:buFont typeface="Arial" pitchFamily="34" charset="0"/>
              <a:buChar char="•"/>
            </a:pPr>
            <a:r>
              <a:rPr lang="hr-HR" dirty="0" smtClean="0"/>
              <a:t>Apsolutna</a:t>
            </a:r>
          </a:p>
          <a:p>
            <a:pPr>
              <a:buFont typeface="Arial" pitchFamily="34" charset="0"/>
              <a:buChar char="•"/>
            </a:pPr>
            <a:r>
              <a:rPr lang="hr-HR" dirty="0" smtClean="0"/>
              <a:t>Pregeneralizirana </a:t>
            </a:r>
            <a:endParaRPr lang="hr-HR" dirty="0"/>
          </a:p>
        </p:txBody>
      </p:sp>
      <p:sp>
        <p:nvSpPr>
          <p:cNvPr id="22" name="Curved Down Arrow 21"/>
          <p:cNvSpPr/>
          <p:nvPr/>
        </p:nvSpPr>
        <p:spPr>
          <a:xfrm>
            <a:off x="5867400" y="1447800"/>
            <a:ext cx="1676400" cy="533400"/>
          </a:xfrm>
          <a:prstGeom prst="curved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ojh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0" y="4343400"/>
            <a:ext cx="1990725" cy="2295525"/>
          </a:xfrm>
          <a:prstGeom prst="rect">
            <a:avLst/>
          </a:prstGeom>
        </p:spPr>
      </p:pic>
      <p:sp>
        <p:nvSpPr>
          <p:cNvPr id="9" name="Rounded Rectangle 8"/>
          <p:cNvSpPr/>
          <p:nvPr/>
        </p:nvSpPr>
        <p:spPr>
          <a:xfrm>
            <a:off x="533400" y="838200"/>
            <a:ext cx="6172200" cy="48006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0" name="TextBox 9"/>
          <p:cNvSpPr txBox="1"/>
          <p:nvPr/>
        </p:nvSpPr>
        <p:spPr>
          <a:xfrm>
            <a:off x="762000" y="1981200"/>
            <a:ext cx="5638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Osmo i sur. (2018) </a:t>
            </a:r>
            <a:r>
              <a:rPr lang="hr-HR" sz="2400" dirty="0" smtClean="0">
                <a:sym typeface="Wingdings" pitchFamily="2" charset="2"/>
              </a:rPr>
              <a:t> negativna bazična vjerovanja o sebi mogu se podijeliti u 4 kategorije:</a:t>
            </a:r>
          </a:p>
          <a:p>
            <a:endParaRPr lang="hr-HR" sz="2400" dirty="0" smtClean="0">
              <a:sym typeface="Wingdings" pitchFamily="2" charset="2"/>
            </a:endParaRPr>
          </a:p>
          <a:p>
            <a:pPr marL="342900" indent="-342900">
              <a:buFont typeface="+mj-lt"/>
              <a:buAutoNum type="arabicPeriod"/>
            </a:pPr>
            <a:r>
              <a:rPr lang="hr-HR" sz="2400" dirty="0" smtClean="0">
                <a:sym typeface="Wingdings" pitchFamily="2" charset="2"/>
              </a:rPr>
              <a:t> bespomoćnost/inferiornost</a:t>
            </a:r>
          </a:p>
          <a:p>
            <a:pPr marL="342900" indent="-342900">
              <a:buFont typeface="+mj-lt"/>
              <a:buAutoNum type="arabicPeriod"/>
            </a:pPr>
            <a:r>
              <a:rPr lang="hr-HR" sz="2400" dirty="0" smtClean="0">
                <a:sym typeface="Wingdings" pitchFamily="2" charset="2"/>
              </a:rPr>
              <a:t> bespomoćnost/ranjivost</a:t>
            </a:r>
          </a:p>
          <a:p>
            <a:pPr marL="342900" indent="-342900">
              <a:buFont typeface="+mj-lt"/>
              <a:buAutoNum type="arabicPeriod"/>
            </a:pPr>
            <a:r>
              <a:rPr lang="hr-HR" sz="2400" dirty="0" smtClean="0">
                <a:sym typeface="Wingdings" pitchFamily="2" charset="2"/>
              </a:rPr>
              <a:t> nevoljenost</a:t>
            </a:r>
          </a:p>
          <a:p>
            <a:pPr marL="342900" indent="-342900">
              <a:buFont typeface="+mj-lt"/>
              <a:buAutoNum type="arabicPeriod"/>
            </a:pPr>
            <a:r>
              <a:rPr lang="hr-HR" sz="2400" dirty="0" smtClean="0">
                <a:sym typeface="Wingdings" pitchFamily="2" charset="2"/>
              </a:rPr>
              <a:t> bezvrijednost</a:t>
            </a:r>
          </a:p>
          <a:p>
            <a:pPr marL="342900" indent="-342900">
              <a:buFont typeface="+mj-lt"/>
              <a:buAutoNum type="arabicPeriod"/>
            </a:pPr>
            <a:endParaRPr lang="hr-H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ojh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0" y="4343400"/>
            <a:ext cx="1990725" cy="2295525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304800" y="381000"/>
            <a:ext cx="6553200" cy="5943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hr-HR" sz="2800" u="sng" dirty="0" smtClean="0"/>
              <a:t>Koraci pri identificiranju i modificiranju bazičnih vjerovanja:</a:t>
            </a:r>
          </a:p>
          <a:p>
            <a:endParaRPr lang="hr-HR" sz="2400" u="sng" dirty="0" smtClean="0"/>
          </a:p>
          <a:p>
            <a:pPr marL="342900" indent="-342900">
              <a:buFont typeface="+mj-lt"/>
              <a:buAutoNum type="arabicPeriod"/>
            </a:pPr>
            <a:r>
              <a:rPr lang="hr-HR" sz="2400" dirty="0" smtClean="0"/>
              <a:t> identifikacija kategorija u kojima se pojavljuju AM</a:t>
            </a:r>
          </a:p>
          <a:p>
            <a:pPr marL="342900" indent="-342900">
              <a:buFont typeface="+mj-lt"/>
              <a:buAutoNum type="arabicPeriod"/>
            </a:pPr>
            <a:r>
              <a:rPr lang="hr-HR" sz="2400" dirty="0" smtClean="0"/>
              <a:t> identifikacija BV </a:t>
            </a:r>
          </a:p>
          <a:p>
            <a:pPr marL="342900" indent="-342900">
              <a:buFont typeface="+mj-lt"/>
              <a:buAutoNum type="arabicPeriod"/>
            </a:pPr>
            <a:r>
              <a:rPr lang="hr-HR" sz="2400" dirty="0" smtClean="0"/>
              <a:t> izlaganje svojih pretpostavki pacijentima</a:t>
            </a:r>
          </a:p>
          <a:p>
            <a:pPr marL="342900" indent="-342900">
              <a:buFont typeface="+mj-lt"/>
              <a:buAutoNum type="arabicPeriod"/>
            </a:pPr>
            <a:r>
              <a:rPr lang="hr-HR" sz="2400" dirty="0" smtClean="0"/>
              <a:t> edukacija pacijenata o BV, opažanje i bilježenje djelovanja BV u sadašnjosti</a:t>
            </a:r>
          </a:p>
          <a:p>
            <a:pPr marL="342900" indent="-342900">
              <a:buFont typeface="+mj-lt"/>
              <a:buAutoNum type="arabicPeriod"/>
            </a:pPr>
            <a:r>
              <a:rPr lang="hr-HR" sz="2400" dirty="0" smtClean="0"/>
              <a:t> vrednovanje i modifikacija BV s pacijentom</a:t>
            </a:r>
            <a:endParaRPr lang="hr-H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ojh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0" y="4343400"/>
            <a:ext cx="1990725" cy="229552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81000" y="304800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600" u="sng" dirty="0" smtClean="0"/>
              <a:t>Identificiranje bazičnih vjerovanja</a:t>
            </a:r>
            <a:endParaRPr lang="hr-HR" sz="3600" u="sng" dirty="0"/>
          </a:p>
        </p:txBody>
      </p:sp>
      <p:sp>
        <p:nvSpPr>
          <p:cNvPr id="4" name="Down Arrow 3"/>
          <p:cNvSpPr/>
          <p:nvPr/>
        </p:nvSpPr>
        <p:spPr>
          <a:xfrm>
            <a:off x="3048000" y="1066800"/>
            <a:ext cx="381000" cy="99060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5" name="TextBox 4"/>
          <p:cNvSpPr txBox="1"/>
          <p:nvPr/>
        </p:nvSpPr>
        <p:spPr>
          <a:xfrm>
            <a:off x="609600" y="2362200"/>
            <a:ext cx="784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Iste tehnike kao i pri otkrivanju posredujućih vjerovanja!</a:t>
            </a:r>
            <a:endParaRPr lang="hr-HR" sz="2400" dirty="0"/>
          </a:p>
        </p:txBody>
      </p:sp>
      <p:sp>
        <p:nvSpPr>
          <p:cNvPr id="6" name="Down Arrow 5"/>
          <p:cNvSpPr/>
          <p:nvPr/>
        </p:nvSpPr>
        <p:spPr>
          <a:xfrm>
            <a:off x="3048000" y="2971800"/>
            <a:ext cx="381000" cy="99060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7" name="TextBox 6"/>
          <p:cNvSpPr txBox="1"/>
          <p:nvPr/>
        </p:nvSpPr>
        <p:spPr>
          <a:xfrm>
            <a:off x="685800" y="4343400"/>
            <a:ext cx="5486400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hr-HR" sz="2400" dirty="0" smtClean="0"/>
              <a:t> Tehnika silazne strelice</a:t>
            </a:r>
          </a:p>
          <a:p>
            <a:pPr>
              <a:buFont typeface="Wingdings" pitchFamily="2" charset="2"/>
              <a:buChar char="Ø"/>
            </a:pPr>
            <a:r>
              <a:rPr lang="hr-HR" sz="2400" dirty="0" smtClean="0"/>
              <a:t> Traženje glavne teme pacijentovih automatskih misli</a:t>
            </a:r>
          </a:p>
          <a:p>
            <a:pPr>
              <a:buFont typeface="Wingdings" pitchFamily="2" charset="2"/>
              <a:buChar char="Ø"/>
            </a:pPr>
            <a:r>
              <a:rPr lang="hr-HR" sz="2400" dirty="0" smtClean="0"/>
              <a:t> Pazi se na bazična vjerovanja izražena u obliku     automatskih misli</a:t>
            </a:r>
          </a:p>
          <a:p>
            <a:pPr>
              <a:buFont typeface="Wingdings" pitchFamily="2" charset="2"/>
              <a:buChar char="Ø"/>
            </a:pPr>
            <a:r>
              <a:rPr lang="hr-HR" sz="2400" dirty="0" smtClean="0"/>
              <a:t> Direktno se izaziva bazično vjerovanje</a:t>
            </a:r>
            <a:endParaRPr lang="hr-H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ojh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0" y="4343400"/>
            <a:ext cx="1990725" cy="229552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28600" y="609600"/>
            <a:ext cx="8153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hr-HR" sz="2400" dirty="0" smtClean="0"/>
              <a:t> Terapeut često identificira bazično vjerovanje u ranoj fazi terapije kako bi konceptualizirao pacijenta i planirao terapiju</a:t>
            </a:r>
          </a:p>
          <a:p>
            <a:endParaRPr lang="hr-HR" sz="2400" dirty="0" smtClean="0"/>
          </a:p>
          <a:p>
            <a:pPr>
              <a:buFont typeface="Arial" pitchFamily="34" charset="0"/>
              <a:buChar char="•"/>
            </a:pPr>
            <a:r>
              <a:rPr lang="hr-HR" sz="2400" dirty="0" smtClean="0"/>
              <a:t> Najčešće je to neučinkovito, ali može pomoći pacijentu testirati snagu, širinu i vjerojatnost mijenjanja bazičnog vjerovanja!</a:t>
            </a:r>
            <a:endParaRPr lang="hr-HR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3810000"/>
            <a:ext cx="54864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hr-HR" sz="2400" dirty="0" smtClean="0"/>
              <a:t> Terapeut može istražiti podatke iz djetinjstva i koristiti dijagram kognitivne konceptualizacije</a:t>
            </a:r>
          </a:p>
          <a:p>
            <a:endParaRPr lang="hr-HR" sz="2400" dirty="0" smtClean="0"/>
          </a:p>
          <a:p>
            <a:pPr>
              <a:buFont typeface="Arial" pitchFamily="34" charset="0"/>
              <a:buChar char="•"/>
            </a:pPr>
            <a:r>
              <a:rPr lang="hr-HR" sz="2400" dirty="0" smtClean="0"/>
              <a:t> Nakon što se prikupi dovoljno podataka i procijeni kako je pacijent dovoljno prijemčljiv pokušava se iznijeti napravljena konceptualizacija</a:t>
            </a:r>
            <a:endParaRPr lang="hr-HR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3048000"/>
            <a:ext cx="800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u="sng" dirty="0" smtClean="0"/>
              <a:t>Izlaganje pretpostavki o BV pacijentima</a:t>
            </a:r>
            <a:endParaRPr lang="hr-HR" sz="3200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ojh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34200" y="4343400"/>
            <a:ext cx="1990725" cy="229552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6927"/>
            <a:ext cx="91440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800" u="sng" dirty="0" smtClean="0"/>
              <a:t>Educiranje pacijenta </a:t>
            </a:r>
          </a:p>
          <a:p>
            <a:endParaRPr lang="hr-HR" sz="2400" u="sng" dirty="0" smtClean="0"/>
          </a:p>
          <a:p>
            <a:r>
              <a:rPr lang="hr-HR" sz="2400" u="sng" dirty="0" smtClean="0"/>
              <a:t>O svom bazičnom vjerovanju pacijent treba znati sljedeće: </a:t>
            </a:r>
            <a:endParaRPr lang="hr-HR" sz="2400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152400" y="1295400"/>
            <a:ext cx="8001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hr-HR" sz="2000" dirty="0" smtClean="0"/>
              <a:t>Kako je to samo ideja, ne nužno i istina!</a:t>
            </a:r>
          </a:p>
          <a:p>
            <a:pPr>
              <a:buFont typeface="Wingdings" pitchFamily="2" charset="2"/>
              <a:buChar char="Ø"/>
            </a:pPr>
            <a:endParaRPr lang="hr-HR" sz="2000" dirty="0" smtClean="0"/>
          </a:p>
          <a:p>
            <a:pPr>
              <a:buFont typeface="Wingdings" pitchFamily="2" charset="2"/>
              <a:buChar char="Ø"/>
            </a:pPr>
            <a:r>
              <a:rPr lang="hr-HR" sz="2000" dirty="0" smtClean="0"/>
              <a:t>Kako u nju može vjerovati snažno, čak i osjećati da je točna, a da ipak bude većinom ili potpuno netočna</a:t>
            </a:r>
          </a:p>
          <a:p>
            <a:pPr>
              <a:buFont typeface="Wingdings" pitchFamily="2" charset="2"/>
              <a:buChar char="Ø"/>
            </a:pPr>
            <a:endParaRPr lang="hr-HR" sz="2000" dirty="0" smtClean="0"/>
          </a:p>
          <a:p>
            <a:pPr>
              <a:buFont typeface="Wingdings" pitchFamily="2" charset="2"/>
              <a:buChar char="Ø"/>
            </a:pPr>
            <a:r>
              <a:rPr lang="hr-HR" sz="2000" dirty="0" smtClean="0"/>
              <a:t>Kako se kao ideja može provjeriti</a:t>
            </a:r>
          </a:p>
          <a:p>
            <a:pPr>
              <a:buFont typeface="Wingdings" pitchFamily="2" charset="2"/>
              <a:buChar char="Ø"/>
            </a:pPr>
            <a:endParaRPr lang="hr-HR" sz="2000" dirty="0" smtClean="0"/>
          </a:p>
          <a:p>
            <a:pPr>
              <a:buFont typeface="Wingdings" pitchFamily="2" charset="2"/>
              <a:buChar char="Ø"/>
            </a:pPr>
            <a:r>
              <a:rPr lang="hr-HR" sz="2000" dirty="0" smtClean="0"/>
              <a:t>Kako ima korijenje u djetinjstvu, mogla je i nije morala biti istinita kad se u nju počelo vjerovati</a:t>
            </a:r>
          </a:p>
          <a:p>
            <a:pPr>
              <a:buFont typeface="Wingdings" pitchFamily="2" charset="2"/>
              <a:buChar char="Ø"/>
            </a:pPr>
            <a:endParaRPr lang="hr-HR" sz="2000" dirty="0" smtClean="0"/>
          </a:p>
          <a:p>
            <a:pPr>
              <a:buFont typeface="Wingdings" pitchFamily="2" charset="2"/>
              <a:buChar char="Ø"/>
            </a:pPr>
            <a:r>
              <a:rPr lang="hr-HR" sz="2000" dirty="0" smtClean="0"/>
              <a:t>Kako se nastavlja održavati djelovanjem pacijentove sheme, u kojoj </a:t>
            </a:r>
          </a:p>
          <a:p>
            <a:r>
              <a:rPr lang="hr-HR" sz="2000" dirty="0" smtClean="0"/>
              <a:t>on spremnije prepoznaje informacije koje podržavaju bazično </a:t>
            </a:r>
          </a:p>
          <a:p>
            <a:r>
              <a:rPr lang="hr-HR" sz="2000" dirty="0" smtClean="0"/>
              <a:t>vjerovanje, dok ignorira ili krivo tumači informacije koje mu </a:t>
            </a:r>
          </a:p>
          <a:p>
            <a:r>
              <a:rPr lang="hr-HR" sz="2000" dirty="0" smtClean="0"/>
              <a:t>proturječe</a:t>
            </a:r>
          </a:p>
          <a:p>
            <a:pPr>
              <a:buFont typeface="Wingdings" pitchFamily="2" charset="2"/>
              <a:buChar char="Ø"/>
            </a:pPr>
            <a:endParaRPr lang="hr-HR" sz="2000" dirty="0" smtClean="0"/>
          </a:p>
          <a:p>
            <a:pPr>
              <a:buFont typeface="Wingdings" pitchFamily="2" charset="2"/>
              <a:buChar char="Ø"/>
            </a:pPr>
            <a:r>
              <a:rPr lang="hr-HR" sz="2000" dirty="0" smtClean="0"/>
              <a:t>Kako se zajedničkim radom terapeuta i pacijenta mogu koristiti </a:t>
            </a:r>
          </a:p>
          <a:p>
            <a:r>
              <a:rPr lang="hr-HR" sz="2000" dirty="0" smtClean="0"/>
              <a:t>različite strategije za mijenjanje te ideje kako bi pacijent mogao sebe </a:t>
            </a:r>
          </a:p>
          <a:p>
            <a:r>
              <a:rPr lang="hr-HR" sz="2000" dirty="0" smtClean="0"/>
              <a:t>vidjeti na realističniji način</a:t>
            </a:r>
            <a:endParaRPr lang="hr-H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5105400" y="838200"/>
            <a:ext cx="3733800" cy="53340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400" dirty="0" smtClean="0"/>
              <a:t>Biblioterapija može pojačati rad na bazičnim vjerovanjima:</a:t>
            </a:r>
          </a:p>
          <a:p>
            <a:pPr algn="ctr"/>
            <a:endParaRPr lang="hr-HR" sz="2400" dirty="0" smtClean="0"/>
          </a:p>
          <a:p>
            <a:pPr algn="ctr"/>
            <a:r>
              <a:rPr lang="hr-HR" sz="2400" dirty="0" smtClean="0"/>
              <a:t>Zarobljenici vjerovanja (McKay i Fanning, 1991)</a:t>
            </a:r>
          </a:p>
          <a:p>
            <a:pPr algn="ctr"/>
            <a:endParaRPr lang="hr-HR" sz="2400" dirty="0" smtClean="0"/>
          </a:p>
          <a:p>
            <a:pPr algn="ctr"/>
            <a:r>
              <a:rPr lang="hr-HR" sz="2400" dirty="0" smtClean="0"/>
              <a:t>Ponovno pronalaženje vašeg života (Young i Kolosko, 1994) </a:t>
            </a:r>
            <a:endParaRPr lang="hr-HR" sz="2400" dirty="0"/>
          </a:p>
        </p:txBody>
      </p:sp>
      <p:pic>
        <p:nvPicPr>
          <p:cNvPr id="4" name="Picture 3" descr="reinventing your lif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65018" y="1108364"/>
            <a:ext cx="3663305" cy="4648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3265</TotalTime>
  <Words>792</Words>
  <Application>Microsoft Office PowerPoint</Application>
  <PresentationFormat>On-screen Show (4:3)</PresentationFormat>
  <Paragraphs>126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 BERKLEY</vt:lpstr>
      <vt:lpstr>Arial</vt:lpstr>
      <vt:lpstr>Calibri</vt:lpstr>
      <vt:lpstr>Times New Roman</vt:lpstr>
      <vt:lpstr>Wingdings</vt:lpstr>
      <vt:lpstr>Office Theme</vt:lpstr>
      <vt:lpstr>BAZIČNA VJEROVANJA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BAZIČNA VJEROVANJA</dc:title>
  <dc:creator>Katarina Kamber</dc:creator>
  <cp:lastModifiedBy>hubikotvr@outlook.com</cp:lastModifiedBy>
  <cp:revision>68</cp:revision>
  <dcterms:created xsi:type="dcterms:W3CDTF">2006-08-16T00:00:00Z</dcterms:created>
  <dcterms:modified xsi:type="dcterms:W3CDTF">2020-11-05T13:58:16Z</dcterms:modified>
</cp:coreProperties>
</file>