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7" r:id="rId10"/>
    <p:sldId id="268" r:id="rId11"/>
    <p:sldId id="269" r:id="rId12"/>
    <p:sldId id="270" r:id="rId13"/>
    <p:sldId id="271" r:id="rId14"/>
    <p:sldId id="272" r:id="rId15"/>
    <p:sldId id="274" r:id="rId16"/>
    <p:sldId id="275" r:id="rId17"/>
    <p:sldId id="277" r:id="rId18"/>
    <p:sldId id="278" r:id="rId19"/>
    <p:sldId id="280" r:id="rId20"/>
    <p:sldId id="281" r:id="rId21"/>
    <p:sldId id="289" r:id="rId22"/>
    <p:sldId id="284" r:id="rId23"/>
    <p:sldId id="285" r:id="rId24"/>
    <p:sldId id="287" r:id="rId25"/>
    <p:sldId id="288" r:id="rId2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C1907-FBF9-4947-B3E7-875363913F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CC66FAFC-4E0C-47D7-8EEE-8FBAE265C1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5837989D-D68B-4BA0-8455-0FC48B914530}"/>
              </a:ext>
            </a:extLst>
          </p:cNvPr>
          <p:cNvSpPr>
            <a:spLocks noGrp="1"/>
          </p:cNvSpPr>
          <p:nvPr>
            <p:ph type="dt" sz="half" idx="10"/>
          </p:nvPr>
        </p:nvSpPr>
        <p:spPr/>
        <p:txBody>
          <a:bodyPr/>
          <a:lstStyle/>
          <a:p>
            <a:fld id="{4A327F72-4C3F-48AB-8A3C-55EB7B8E9D92}" type="datetimeFigureOut">
              <a:rPr lang="hr-HR" smtClean="0"/>
              <a:t>31.10.2020.</a:t>
            </a:fld>
            <a:endParaRPr lang="hr-HR"/>
          </a:p>
        </p:txBody>
      </p:sp>
      <p:sp>
        <p:nvSpPr>
          <p:cNvPr id="5" name="Footer Placeholder 4">
            <a:extLst>
              <a:ext uri="{FF2B5EF4-FFF2-40B4-BE49-F238E27FC236}">
                <a16:creationId xmlns:a16="http://schemas.microsoft.com/office/drawing/2014/main" id="{A65C9975-3EB4-4F0E-BB57-350C719D3FC2}"/>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F37E5731-A50A-4986-8906-77474B09D180}"/>
              </a:ext>
            </a:extLst>
          </p:cNvPr>
          <p:cNvSpPr>
            <a:spLocks noGrp="1"/>
          </p:cNvSpPr>
          <p:nvPr>
            <p:ph type="sldNum" sz="quarter" idx="12"/>
          </p:nvPr>
        </p:nvSpPr>
        <p:spPr/>
        <p:txBody>
          <a:bodyPr/>
          <a:lstStyle/>
          <a:p>
            <a:fld id="{7A8F9A27-DDBE-485C-B673-56C3082CFC74}" type="slidenum">
              <a:rPr lang="hr-HR" smtClean="0"/>
              <a:t>‹#›</a:t>
            </a:fld>
            <a:endParaRPr lang="hr-HR"/>
          </a:p>
        </p:txBody>
      </p:sp>
    </p:spTree>
    <p:extLst>
      <p:ext uri="{BB962C8B-B14F-4D97-AF65-F5344CB8AC3E}">
        <p14:creationId xmlns:p14="http://schemas.microsoft.com/office/powerpoint/2010/main" val="3841137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2C5F-FB94-473E-BC28-0E8C2FC8C3CA}"/>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9EA18B80-8BF2-406D-B66A-B9E3529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C0D9D61A-64B3-438E-AAC7-A0400FEF3237}"/>
              </a:ext>
            </a:extLst>
          </p:cNvPr>
          <p:cNvSpPr>
            <a:spLocks noGrp="1"/>
          </p:cNvSpPr>
          <p:nvPr>
            <p:ph type="dt" sz="half" idx="10"/>
          </p:nvPr>
        </p:nvSpPr>
        <p:spPr/>
        <p:txBody>
          <a:bodyPr/>
          <a:lstStyle/>
          <a:p>
            <a:fld id="{4A327F72-4C3F-48AB-8A3C-55EB7B8E9D92}" type="datetimeFigureOut">
              <a:rPr lang="hr-HR" smtClean="0"/>
              <a:t>31.10.2020.</a:t>
            </a:fld>
            <a:endParaRPr lang="hr-HR"/>
          </a:p>
        </p:txBody>
      </p:sp>
      <p:sp>
        <p:nvSpPr>
          <p:cNvPr id="5" name="Footer Placeholder 4">
            <a:extLst>
              <a:ext uri="{FF2B5EF4-FFF2-40B4-BE49-F238E27FC236}">
                <a16:creationId xmlns:a16="http://schemas.microsoft.com/office/drawing/2014/main" id="{2B6E4983-13E5-498C-9BFF-1FCB45733306}"/>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488E641F-B73F-4F31-AFFD-ED2D122293B2}"/>
              </a:ext>
            </a:extLst>
          </p:cNvPr>
          <p:cNvSpPr>
            <a:spLocks noGrp="1"/>
          </p:cNvSpPr>
          <p:nvPr>
            <p:ph type="sldNum" sz="quarter" idx="12"/>
          </p:nvPr>
        </p:nvSpPr>
        <p:spPr/>
        <p:txBody>
          <a:bodyPr/>
          <a:lstStyle/>
          <a:p>
            <a:fld id="{7A8F9A27-DDBE-485C-B673-56C3082CFC74}" type="slidenum">
              <a:rPr lang="hr-HR" smtClean="0"/>
              <a:t>‹#›</a:t>
            </a:fld>
            <a:endParaRPr lang="hr-HR"/>
          </a:p>
        </p:txBody>
      </p:sp>
    </p:spTree>
    <p:extLst>
      <p:ext uri="{BB962C8B-B14F-4D97-AF65-F5344CB8AC3E}">
        <p14:creationId xmlns:p14="http://schemas.microsoft.com/office/powerpoint/2010/main" val="102039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EA8F79-8C41-48EB-8614-B49667DD07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EA26A4D4-A87E-47C9-852E-BD9CA23B60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77370418-B0D9-4B59-85A5-2E073B9CADF3}"/>
              </a:ext>
            </a:extLst>
          </p:cNvPr>
          <p:cNvSpPr>
            <a:spLocks noGrp="1"/>
          </p:cNvSpPr>
          <p:nvPr>
            <p:ph type="dt" sz="half" idx="10"/>
          </p:nvPr>
        </p:nvSpPr>
        <p:spPr/>
        <p:txBody>
          <a:bodyPr/>
          <a:lstStyle/>
          <a:p>
            <a:fld id="{4A327F72-4C3F-48AB-8A3C-55EB7B8E9D92}" type="datetimeFigureOut">
              <a:rPr lang="hr-HR" smtClean="0"/>
              <a:t>31.10.2020.</a:t>
            </a:fld>
            <a:endParaRPr lang="hr-HR"/>
          </a:p>
        </p:txBody>
      </p:sp>
      <p:sp>
        <p:nvSpPr>
          <p:cNvPr id="5" name="Footer Placeholder 4">
            <a:extLst>
              <a:ext uri="{FF2B5EF4-FFF2-40B4-BE49-F238E27FC236}">
                <a16:creationId xmlns:a16="http://schemas.microsoft.com/office/drawing/2014/main" id="{C37FF81D-A094-4D29-8C78-537584BC0FBE}"/>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CA372CE7-7C8A-463B-8A74-A5171383E058}"/>
              </a:ext>
            </a:extLst>
          </p:cNvPr>
          <p:cNvSpPr>
            <a:spLocks noGrp="1"/>
          </p:cNvSpPr>
          <p:nvPr>
            <p:ph type="sldNum" sz="quarter" idx="12"/>
          </p:nvPr>
        </p:nvSpPr>
        <p:spPr/>
        <p:txBody>
          <a:bodyPr/>
          <a:lstStyle/>
          <a:p>
            <a:fld id="{7A8F9A27-DDBE-485C-B673-56C3082CFC74}" type="slidenum">
              <a:rPr lang="hr-HR" smtClean="0"/>
              <a:t>‹#›</a:t>
            </a:fld>
            <a:endParaRPr lang="hr-HR"/>
          </a:p>
        </p:txBody>
      </p:sp>
    </p:spTree>
    <p:extLst>
      <p:ext uri="{BB962C8B-B14F-4D97-AF65-F5344CB8AC3E}">
        <p14:creationId xmlns:p14="http://schemas.microsoft.com/office/powerpoint/2010/main" val="238642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7AB2-1323-47D5-B58F-60C9AA0F5A0E}"/>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962BB96C-C2E1-4BDE-A2BE-4369FDD640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F1B96E84-EB3F-44A8-B638-D6FD09D60DAE}"/>
              </a:ext>
            </a:extLst>
          </p:cNvPr>
          <p:cNvSpPr>
            <a:spLocks noGrp="1"/>
          </p:cNvSpPr>
          <p:nvPr>
            <p:ph type="dt" sz="half" idx="10"/>
          </p:nvPr>
        </p:nvSpPr>
        <p:spPr/>
        <p:txBody>
          <a:bodyPr/>
          <a:lstStyle/>
          <a:p>
            <a:fld id="{4A327F72-4C3F-48AB-8A3C-55EB7B8E9D92}" type="datetimeFigureOut">
              <a:rPr lang="hr-HR" smtClean="0"/>
              <a:t>31.10.2020.</a:t>
            </a:fld>
            <a:endParaRPr lang="hr-HR"/>
          </a:p>
        </p:txBody>
      </p:sp>
      <p:sp>
        <p:nvSpPr>
          <p:cNvPr id="5" name="Footer Placeholder 4">
            <a:extLst>
              <a:ext uri="{FF2B5EF4-FFF2-40B4-BE49-F238E27FC236}">
                <a16:creationId xmlns:a16="http://schemas.microsoft.com/office/drawing/2014/main" id="{D4E5FDE1-6390-4642-945A-9F54784A057B}"/>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E7597D2E-CE31-4BC3-8B7C-53CB8B7349FD}"/>
              </a:ext>
            </a:extLst>
          </p:cNvPr>
          <p:cNvSpPr>
            <a:spLocks noGrp="1"/>
          </p:cNvSpPr>
          <p:nvPr>
            <p:ph type="sldNum" sz="quarter" idx="12"/>
          </p:nvPr>
        </p:nvSpPr>
        <p:spPr/>
        <p:txBody>
          <a:bodyPr/>
          <a:lstStyle/>
          <a:p>
            <a:fld id="{7A8F9A27-DDBE-485C-B673-56C3082CFC74}" type="slidenum">
              <a:rPr lang="hr-HR" smtClean="0"/>
              <a:t>‹#›</a:t>
            </a:fld>
            <a:endParaRPr lang="hr-HR"/>
          </a:p>
        </p:txBody>
      </p:sp>
    </p:spTree>
    <p:extLst>
      <p:ext uri="{BB962C8B-B14F-4D97-AF65-F5344CB8AC3E}">
        <p14:creationId xmlns:p14="http://schemas.microsoft.com/office/powerpoint/2010/main" val="192754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C977E-B22D-4983-8737-AEE5059BA6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2CD29C5E-37A8-4CB7-84EF-CF393C5455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2C5AD3-3723-49A2-972C-90DE8E2181A8}"/>
              </a:ext>
            </a:extLst>
          </p:cNvPr>
          <p:cNvSpPr>
            <a:spLocks noGrp="1"/>
          </p:cNvSpPr>
          <p:nvPr>
            <p:ph type="dt" sz="half" idx="10"/>
          </p:nvPr>
        </p:nvSpPr>
        <p:spPr/>
        <p:txBody>
          <a:bodyPr/>
          <a:lstStyle/>
          <a:p>
            <a:fld id="{4A327F72-4C3F-48AB-8A3C-55EB7B8E9D92}" type="datetimeFigureOut">
              <a:rPr lang="hr-HR" smtClean="0"/>
              <a:t>31.10.2020.</a:t>
            </a:fld>
            <a:endParaRPr lang="hr-HR"/>
          </a:p>
        </p:txBody>
      </p:sp>
      <p:sp>
        <p:nvSpPr>
          <p:cNvPr id="5" name="Footer Placeholder 4">
            <a:extLst>
              <a:ext uri="{FF2B5EF4-FFF2-40B4-BE49-F238E27FC236}">
                <a16:creationId xmlns:a16="http://schemas.microsoft.com/office/drawing/2014/main" id="{F86F29D6-F93C-4E1C-80B8-4C954EA1BA2A}"/>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54FF3B48-E976-4635-829E-7BE51EE16053}"/>
              </a:ext>
            </a:extLst>
          </p:cNvPr>
          <p:cNvSpPr>
            <a:spLocks noGrp="1"/>
          </p:cNvSpPr>
          <p:nvPr>
            <p:ph type="sldNum" sz="quarter" idx="12"/>
          </p:nvPr>
        </p:nvSpPr>
        <p:spPr/>
        <p:txBody>
          <a:bodyPr/>
          <a:lstStyle/>
          <a:p>
            <a:fld id="{7A8F9A27-DDBE-485C-B673-56C3082CFC74}" type="slidenum">
              <a:rPr lang="hr-HR" smtClean="0"/>
              <a:t>‹#›</a:t>
            </a:fld>
            <a:endParaRPr lang="hr-HR"/>
          </a:p>
        </p:txBody>
      </p:sp>
    </p:spTree>
    <p:extLst>
      <p:ext uri="{BB962C8B-B14F-4D97-AF65-F5344CB8AC3E}">
        <p14:creationId xmlns:p14="http://schemas.microsoft.com/office/powerpoint/2010/main" val="191947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5EA7-781F-4E8B-805C-4C02C25F508A}"/>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2A09E570-9347-413F-93A0-16FEA207D5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A0AD930A-BF1B-4FED-9027-4531247475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4292C484-7EAD-4B48-BDEB-F748FC4BA0D7}"/>
              </a:ext>
            </a:extLst>
          </p:cNvPr>
          <p:cNvSpPr>
            <a:spLocks noGrp="1"/>
          </p:cNvSpPr>
          <p:nvPr>
            <p:ph type="dt" sz="half" idx="10"/>
          </p:nvPr>
        </p:nvSpPr>
        <p:spPr/>
        <p:txBody>
          <a:bodyPr/>
          <a:lstStyle/>
          <a:p>
            <a:fld id="{4A327F72-4C3F-48AB-8A3C-55EB7B8E9D92}" type="datetimeFigureOut">
              <a:rPr lang="hr-HR" smtClean="0"/>
              <a:t>31.10.2020.</a:t>
            </a:fld>
            <a:endParaRPr lang="hr-HR"/>
          </a:p>
        </p:txBody>
      </p:sp>
      <p:sp>
        <p:nvSpPr>
          <p:cNvPr id="6" name="Footer Placeholder 5">
            <a:extLst>
              <a:ext uri="{FF2B5EF4-FFF2-40B4-BE49-F238E27FC236}">
                <a16:creationId xmlns:a16="http://schemas.microsoft.com/office/drawing/2014/main" id="{B5DA3958-8137-44E6-884F-36A70F91309B}"/>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FB68A576-F6EA-42C6-82E7-CC0E1F4DE830}"/>
              </a:ext>
            </a:extLst>
          </p:cNvPr>
          <p:cNvSpPr>
            <a:spLocks noGrp="1"/>
          </p:cNvSpPr>
          <p:nvPr>
            <p:ph type="sldNum" sz="quarter" idx="12"/>
          </p:nvPr>
        </p:nvSpPr>
        <p:spPr/>
        <p:txBody>
          <a:bodyPr/>
          <a:lstStyle/>
          <a:p>
            <a:fld id="{7A8F9A27-DDBE-485C-B673-56C3082CFC74}" type="slidenum">
              <a:rPr lang="hr-HR" smtClean="0"/>
              <a:t>‹#›</a:t>
            </a:fld>
            <a:endParaRPr lang="hr-HR"/>
          </a:p>
        </p:txBody>
      </p:sp>
    </p:spTree>
    <p:extLst>
      <p:ext uri="{BB962C8B-B14F-4D97-AF65-F5344CB8AC3E}">
        <p14:creationId xmlns:p14="http://schemas.microsoft.com/office/powerpoint/2010/main" val="151795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BE95-8154-4E52-AE6A-00353864CF59}"/>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DFF6614F-C256-46FD-A9D2-5BCB2C67A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C4550E-0701-486A-B23E-4610D62531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25B309FA-CD8E-40F7-89A8-77C4B7AAA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62FB46-F8EC-4FEA-908A-D6479D9AC1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94868093-A13D-45B4-BB9B-463988F1186F}"/>
              </a:ext>
            </a:extLst>
          </p:cNvPr>
          <p:cNvSpPr>
            <a:spLocks noGrp="1"/>
          </p:cNvSpPr>
          <p:nvPr>
            <p:ph type="dt" sz="half" idx="10"/>
          </p:nvPr>
        </p:nvSpPr>
        <p:spPr/>
        <p:txBody>
          <a:bodyPr/>
          <a:lstStyle/>
          <a:p>
            <a:fld id="{4A327F72-4C3F-48AB-8A3C-55EB7B8E9D92}" type="datetimeFigureOut">
              <a:rPr lang="hr-HR" smtClean="0"/>
              <a:t>31.10.2020.</a:t>
            </a:fld>
            <a:endParaRPr lang="hr-HR"/>
          </a:p>
        </p:txBody>
      </p:sp>
      <p:sp>
        <p:nvSpPr>
          <p:cNvPr id="8" name="Footer Placeholder 7">
            <a:extLst>
              <a:ext uri="{FF2B5EF4-FFF2-40B4-BE49-F238E27FC236}">
                <a16:creationId xmlns:a16="http://schemas.microsoft.com/office/drawing/2014/main" id="{3EE4719A-E2BC-4601-A0F9-42AD3C2FBE20}"/>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15FCEE45-FB2F-4DDF-9909-15B0C8C55494}"/>
              </a:ext>
            </a:extLst>
          </p:cNvPr>
          <p:cNvSpPr>
            <a:spLocks noGrp="1"/>
          </p:cNvSpPr>
          <p:nvPr>
            <p:ph type="sldNum" sz="quarter" idx="12"/>
          </p:nvPr>
        </p:nvSpPr>
        <p:spPr/>
        <p:txBody>
          <a:bodyPr/>
          <a:lstStyle/>
          <a:p>
            <a:fld id="{7A8F9A27-DDBE-485C-B673-56C3082CFC74}" type="slidenum">
              <a:rPr lang="hr-HR" smtClean="0"/>
              <a:t>‹#›</a:t>
            </a:fld>
            <a:endParaRPr lang="hr-HR"/>
          </a:p>
        </p:txBody>
      </p:sp>
    </p:spTree>
    <p:extLst>
      <p:ext uri="{BB962C8B-B14F-4D97-AF65-F5344CB8AC3E}">
        <p14:creationId xmlns:p14="http://schemas.microsoft.com/office/powerpoint/2010/main" val="328396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BE957-C8A2-43CA-9D90-D713E10ECFF5}"/>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4CA837DC-1C8A-4747-9C12-B1E81BD3BB45}"/>
              </a:ext>
            </a:extLst>
          </p:cNvPr>
          <p:cNvSpPr>
            <a:spLocks noGrp="1"/>
          </p:cNvSpPr>
          <p:nvPr>
            <p:ph type="dt" sz="half" idx="10"/>
          </p:nvPr>
        </p:nvSpPr>
        <p:spPr/>
        <p:txBody>
          <a:bodyPr/>
          <a:lstStyle/>
          <a:p>
            <a:fld id="{4A327F72-4C3F-48AB-8A3C-55EB7B8E9D92}" type="datetimeFigureOut">
              <a:rPr lang="hr-HR" smtClean="0"/>
              <a:t>31.10.2020.</a:t>
            </a:fld>
            <a:endParaRPr lang="hr-HR"/>
          </a:p>
        </p:txBody>
      </p:sp>
      <p:sp>
        <p:nvSpPr>
          <p:cNvPr id="4" name="Footer Placeholder 3">
            <a:extLst>
              <a:ext uri="{FF2B5EF4-FFF2-40B4-BE49-F238E27FC236}">
                <a16:creationId xmlns:a16="http://schemas.microsoft.com/office/drawing/2014/main" id="{D7880A36-FCD8-4E06-B57F-D22D7CE5A7DF}"/>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3D5A1595-8FE2-461E-9AFA-081038979A5B}"/>
              </a:ext>
            </a:extLst>
          </p:cNvPr>
          <p:cNvSpPr>
            <a:spLocks noGrp="1"/>
          </p:cNvSpPr>
          <p:nvPr>
            <p:ph type="sldNum" sz="quarter" idx="12"/>
          </p:nvPr>
        </p:nvSpPr>
        <p:spPr/>
        <p:txBody>
          <a:bodyPr/>
          <a:lstStyle/>
          <a:p>
            <a:fld id="{7A8F9A27-DDBE-485C-B673-56C3082CFC74}" type="slidenum">
              <a:rPr lang="hr-HR" smtClean="0"/>
              <a:t>‹#›</a:t>
            </a:fld>
            <a:endParaRPr lang="hr-HR"/>
          </a:p>
        </p:txBody>
      </p:sp>
    </p:spTree>
    <p:extLst>
      <p:ext uri="{BB962C8B-B14F-4D97-AF65-F5344CB8AC3E}">
        <p14:creationId xmlns:p14="http://schemas.microsoft.com/office/powerpoint/2010/main" val="107859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829F46-4F2A-4796-94D7-61342E26754C}"/>
              </a:ext>
            </a:extLst>
          </p:cNvPr>
          <p:cNvSpPr>
            <a:spLocks noGrp="1"/>
          </p:cNvSpPr>
          <p:nvPr>
            <p:ph type="dt" sz="half" idx="10"/>
          </p:nvPr>
        </p:nvSpPr>
        <p:spPr/>
        <p:txBody>
          <a:bodyPr/>
          <a:lstStyle/>
          <a:p>
            <a:fld id="{4A327F72-4C3F-48AB-8A3C-55EB7B8E9D92}" type="datetimeFigureOut">
              <a:rPr lang="hr-HR" smtClean="0"/>
              <a:t>31.10.2020.</a:t>
            </a:fld>
            <a:endParaRPr lang="hr-HR"/>
          </a:p>
        </p:txBody>
      </p:sp>
      <p:sp>
        <p:nvSpPr>
          <p:cNvPr id="3" name="Footer Placeholder 2">
            <a:extLst>
              <a:ext uri="{FF2B5EF4-FFF2-40B4-BE49-F238E27FC236}">
                <a16:creationId xmlns:a16="http://schemas.microsoft.com/office/drawing/2014/main" id="{2506F443-902E-4AC3-852F-0B8655187F30}"/>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695198B7-4C50-4515-A5A2-18E3C4B90853}"/>
              </a:ext>
            </a:extLst>
          </p:cNvPr>
          <p:cNvSpPr>
            <a:spLocks noGrp="1"/>
          </p:cNvSpPr>
          <p:nvPr>
            <p:ph type="sldNum" sz="quarter" idx="12"/>
          </p:nvPr>
        </p:nvSpPr>
        <p:spPr/>
        <p:txBody>
          <a:bodyPr/>
          <a:lstStyle/>
          <a:p>
            <a:fld id="{7A8F9A27-DDBE-485C-B673-56C3082CFC74}" type="slidenum">
              <a:rPr lang="hr-HR" smtClean="0"/>
              <a:t>‹#›</a:t>
            </a:fld>
            <a:endParaRPr lang="hr-HR"/>
          </a:p>
        </p:txBody>
      </p:sp>
    </p:spTree>
    <p:extLst>
      <p:ext uri="{BB962C8B-B14F-4D97-AF65-F5344CB8AC3E}">
        <p14:creationId xmlns:p14="http://schemas.microsoft.com/office/powerpoint/2010/main" val="184237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F6074-157E-4994-BF4D-5BA04E0D6C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A011E8B3-7E2B-4715-A245-C093ABC05B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5CC927D2-765C-4EDD-A831-8FFB01B19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DE9080-19A8-47AD-8CA0-6084698D33FA}"/>
              </a:ext>
            </a:extLst>
          </p:cNvPr>
          <p:cNvSpPr>
            <a:spLocks noGrp="1"/>
          </p:cNvSpPr>
          <p:nvPr>
            <p:ph type="dt" sz="half" idx="10"/>
          </p:nvPr>
        </p:nvSpPr>
        <p:spPr/>
        <p:txBody>
          <a:bodyPr/>
          <a:lstStyle/>
          <a:p>
            <a:fld id="{4A327F72-4C3F-48AB-8A3C-55EB7B8E9D92}" type="datetimeFigureOut">
              <a:rPr lang="hr-HR" smtClean="0"/>
              <a:t>31.10.2020.</a:t>
            </a:fld>
            <a:endParaRPr lang="hr-HR"/>
          </a:p>
        </p:txBody>
      </p:sp>
      <p:sp>
        <p:nvSpPr>
          <p:cNvPr id="6" name="Footer Placeholder 5">
            <a:extLst>
              <a:ext uri="{FF2B5EF4-FFF2-40B4-BE49-F238E27FC236}">
                <a16:creationId xmlns:a16="http://schemas.microsoft.com/office/drawing/2014/main" id="{722E2969-A372-404A-9552-A03AED5A6AE4}"/>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306C77DD-5782-4A25-B285-0F2D1F4DECE4}"/>
              </a:ext>
            </a:extLst>
          </p:cNvPr>
          <p:cNvSpPr>
            <a:spLocks noGrp="1"/>
          </p:cNvSpPr>
          <p:nvPr>
            <p:ph type="sldNum" sz="quarter" idx="12"/>
          </p:nvPr>
        </p:nvSpPr>
        <p:spPr/>
        <p:txBody>
          <a:bodyPr/>
          <a:lstStyle/>
          <a:p>
            <a:fld id="{7A8F9A27-DDBE-485C-B673-56C3082CFC74}" type="slidenum">
              <a:rPr lang="hr-HR" smtClean="0"/>
              <a:t>‹#›</a:t>
            </a:fld>
            <a:endParaRPr lang="hr-HR"/>
          </a:p>
        </p:txBody>
      </p:sp>
    </p:spTree>
    <p:extLst>
      <p:ext uri="{BB962C8B-B14F-4D97-AF65-F5344CB8AC3E}">
        <p14:creationId xmlns:p14="http://schemas.microsoft.com/office/powerpoint/2010/main" val="116523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6DF01-F2E1-4119-9DA7-805108D4C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62BC856D-CE16-4376-970E-1EEC8A1A2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EDBF0E71-7C6F-4134-ACC5-83A457069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ECA54C-0EC0-40FA-9079-E18D3919A605}"/>
              </a:ext>
            </a:extLst>
          </p:cNvPr>
          <p:cNvSpPr>
            <a:spLocks noGrp="1"/>
          </p:cNvSpPr>
          <p:nvPr>
            <p:ph type="dt" sz="half" idx="10"/>
          </p:nvPr>
        </p:nvSpPr>
        <p:spPr/>
        <p:txBody>
          <a:bodyPr/>
          <a:lstStyle/>
          <a:p>
            <a:fld id="{4A327F72-4C3F-48AB-8A3C-55EB7B8E9D92}" type="datetimeFigureOut">
              <a:rPr lang="hr-HR" smtClean="0"/>
              <a:t>31.10.2020.</a:t>
            </a:fld>
            <a:endParaRPr lang="hr-HR"/>
          </a:p>
        </p:txBody>
      </p:sp>
      <p:sp>
        <p:nvSpPr>
          <p:cNvPr id="6" name="Footer Placeholder 5">
            <a:extLst>
              <a:ext uri="{FF2B5EF4-FFF2-40B4-BE49-F238E27FC236}">
                <a16:creationId xmlns:a16="http://schemas.microsoft.com/office/drawing/2014/main" id="{C80A0D8B-9FA1-422B-987C-5A2122BEBD83}"/>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5B3A8E98-2335-4120-B78C-224D9CE936E1}"/>
              </a:ext>
            </a:extLst>
          </p:cNvPr>
          <p:cNvSpPr>
            <a:spLocks noGrp="1"/>
          </p:cNvSpPr>
          <p:nvPr>
            <p:ph type="sldNum" sz="quarter" idx="12"/>
          </p:nvPr>
        </p:nvSpPr>
        <p:spPr/>
        <p:txBody>
          <a:bodyPr/>
          <a:lstStyle/>
          <a:p>
            <a:fld id="{7A8F9A27-DDBE-485C-B673-56C3082CFC74}" type="slidenum">
              <a:rPr lang="hr-HR" smtClean="0"/>
              <a:t>‹#›</a:t>
            </a:fld>
            <a:endParaRPr lang="hr-HR"/>
          </a:p>
        </p:txBody>
      </p:sp>
    </p:spTree>
    <p:extLst>
      <p:ext uri="{BB962C8B-B14F-4D97-AF65-F5344CB8AC3E}">
        <p14:creationId xmlns:p14="http://schemas.microsoft.com/office/powerpoint/2010/main" val="76515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38987-BA2D-438C-802B-591004D5E1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FD3A9FE1-1433-41BF-B252-D9E7A0D936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D0BE6417-BC8E-4346-98EB-2226C20DF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27F72-4C3F-48AB-8A3C-55EB7B8E9D92}" type="datetimeFigureOut">
              <a:rPr lang="hr-HR" smtClean="0"/>
              <a:t>31.10.2020.</a:t>
            </a:fld>
            <a:endParaRPr lang="hr-HR"/>
          </a:p>
        </p:txBody>
      </p:sp>
      <p:sp>
        <p:nvSpPr>
          <p:cNvPr id="5" name="Footer Placeholder 4">
            <a:extLst>
              <a:ext uri="{FF2B5EF4-FFF2-40B4-BE49-F238E27FC236}">
                <a16:creationId xmlns:a16="http://schemas.microsoft.com/office/drawing/2014/main" id="{F09209E1-1DF6-44AC-A1F9-E68EDDB43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4E5CDD6E-DF98-4AF6-9371-E4D8521DC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F9A27-DDBE-485C-B673-56C3082CFC74}" type="slidenum">
              <a:rPr lang="hr-HR" smtClean="0"/>
              <a:t>‹#›</a:t>
            </a:fld>
            <a:endParaRPr lang="hr-HR"/>
          </a:p>
        </p:txBody>
      </p:sp>
    </p:spTree>
    <p:extLst>
      <p:ext uri="{BB962C8B-B14F-4D97-AF65-F5344CB8AC3E}">
        <p14:creationId xmlns:p14="http://schemas.microsoft.com/office/powerpoint/2010/main" val="2962656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9C791-6B6D-44A7-9430-8DE4B2A0CECF}"/>
              </a:ext>
            </a:extLst>
          </p:cNvPr>
          <p:cNvSpPr>
            <a:spLocks noGrp="1"/>
          </p:cNvSpPr>
          <p:nvPr>
            <p:ph type="ctrTitle"/>
          </p:nvPr>
        </p:nvSpPr>
        <p:spPr/>
        <p:txBody>
          <a:bodyPr/>
          <a:lstStyle/>
          <a:p>
            <a:r>
              <a:rPr lang="hr-HR" dirty="0"/>
              <a:t>				</a:t>
            </a:r>
            <a:r>
              <a:rPr lang="hr-HR" b="1" dirty="0">
                <a:solidFill>
                  <a:srgbClr val="92D050"/>
                </a:solidFill>
              </a:rPr>
              <a:t>BAZIČNA </a:t>
            </a:r>
            <a:br>
              <a:rPr lang="hr-HR" b="1" dirty="0">
                <a:solidFill>
                  <a:srgbClr val="92D050"/>
                </a:solidFill>
              </a:rPr>
            </a:br>
            <a:r>
              <a:rPr lang="hr-HR" b="1" dirty="0">
                <a:solidFill>
                  <a:srgbClr val="92D050"/>
                </a:solidFill>
              </a:rPr>
              <a:t>				VJEROVANJA</a:t>
            </a:r>
          </a:p>
        </p:txBody>
      </p:sp>
      <p:sp>
        <p:nvSpPr>
          <p:cNvPr id="3" name="Subtitle 2">
            <a:extLst>
              <a:ext uri="{FF2B5EF4-FFF2-40B4-BE49-F238E27FC236}">
                <a16:creationId xmlns:a16="http://schemas.microsoft.com/office/drawing/2014/main" id="{CD457A10-2B6C-45D1-ACFD-F021F44A33DA}"/>
              </a:ext>
            </a:extLst>
          </p:cNvPr>
          <p:cNvSpPr>
            <a:spLocks noGrp="1"/>
          </p:cNvSpPr>
          <p:nvPr>
            <p:ph type="subTitle" idx="1"/>
          </p:nvPr>
        </p:nvSpPr>
        <p:spPr/>
        <p:txBody>
          <a:bodyPr/>
          <a:lstStyle/>
          <a:p>
            <a:endParaRPr lang="hr-HR" dirty="0"/>
          </a:p>
          <a:p>
            <a:r>
              <a:rPr lang="hr-HR" dirty="0"/>
              <a:t>					Maja Zubac, mag. psych.</a:t>
            </a:r>
          </a:p>
        </p:txBody>
      </p:sp>
      <p:pic>
        <p:nvPicPr>
          <p:cNvPr id="5" name="Picture 4">
            <a:extLst>
              <a:ext uri="{FF2B5EF4-FFF2-40B4-BE49-F238E27FC236}">
                <a16:creationId xmlns:a16="http://schemas.microsoft.com/office/drawing/2014/main" id="{94D430C5-83F9-44A9-99FC-F26051C64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19" y="390030"/>
            <a:ext cx="5273566" cy="6328279"/>
          </a:xfrm>
          <a:prstGeom prst="rect">
            <a:avLst/>
          </a:prstGeom>
        </p:spPr>
      </p:pic>
    </p:spTree>
    <p:extLst>
      <p:ext uri="{BB962C8B-B14F-4D97-AF65-F5344CB8AC3E}">
        <p14:creationId xmlns:p14="http://schemas.microsoft.com/office/powerpoint/2010/main" val="269071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A853C2-C709-4B21-AA2A-48EB59B2DE8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838200" y="1326523"/>
            <a:ext cx="10984606" cy="4940591"/>
          </a:xfrm>
          <a:prstGeom prst="rect">
            <a:avLst/>
          </a:prstGeom>
        </p:spPr>
      </p:pic>
      <p:sp>
        <p:nvSpPr>
          <p:cNvPr id="2" name="Title 1">
            <a:extLst>
              <a:ext uri="{FF2B5EF4-FFF2-40B4-BE49-F238E27FC236}">
                <a16:creationId xmlns:a16="http://schemas.microsoft.com/office/drawing/2014/main" id="{592EC061-9B2D-470C-AB32-0656A1B6965A}"/>
              </a:ext>
            </a:extLst>
          </p:cNvPr>
          <p:cNvSpPr>
            <a:spLocks noGrp="1"/>
          </p:cNvSpPr>
          <p:nvPr>
            <p:ph type="title"/>
          </p:nvPr>
        </p:nvSpPr>
        <p:spPr>
          <a:xfrm>
            <a:off x="838200" y="365125"/>
            <a:ext cx="10515600" cy="871247"/>
          </a:xfrm>
        </p:spPr>
        <p:txBody>
          <a:bodyPr>
            <a:normAutofit fontScale="90000"/>
          </a:bodyPr>
          <a:lstStyle/>
          <a:p>
            <a:pPr algn="ctr"/>
            <a:r>
              <a:rPr lang="hr-HR" b="1" dirty="0"/>
              <a:t>EDUCIRANJE K O BV I OPAŽANJE NJIHOVA DJELOVANJA</a:t>
            </a:r>
          </a:p>
        </p:txBody>
      </p:sp>
      <p:sp>
        <p:nvSpPr>
          <p:cNvPr id="3" name="Content Placeholder 2">
            <a:extLst>
              <a:ext uri="{FF2B5EF4-FFF2-40B4-BE49-F238E27FC236}">
                <a16:creationId xmlns:a16="http://schemas.microsoft.com/office/drawing/2014/main" id="{431AD87A-3D84-4255-A841-7A20FB35EF1E}"/>
              </a:ext>
            </a:extLst>
          </p:cNvPr>
          <p:cNvSpPr>
            <a:spLocks noGrp="1"/>
          </p:cNvSpPr>
          <p:nvPr>
            <p:ph idx="1"/>
          </p:nvPr>
        </p:nvSpPr>
        <p:spPr>
          <a:xfrm>
            <a:off x="838200" y="1326524"/>
            <a:ext cx="10515600" cy="4850439"/>
          </a:xfrm>
        </p:spPr>
        <p:txBody>
          <a:bodyPr>
            <a:normAutofit/>
          </a:bodyPr>
          <a:lstStyle/>
          <a:p>
            <a:r>
              <a:rPr lang="hr-HR" b="1" dirty="0"/>
              <a:t>O svojem BV K treba znati sljedeće</a:t>
            </a:r>
            <a:r>
              <a:rPr lang="hr-HR" dirty="0"/>
              <a:t>: </a:t>
            </a:r>
          </a:p>
          <a:p>
            <a:pPr marL="0" indent="0">
              <a:buNone/>
            </a:pPr>
            <a:r>
              <a:rPr lang="hr-HR" dirty="0"/>
              <a:t>-to je samo ideja, ne nužno i istinita</a:t>
            </a:r>
          </a:p>
          <a:p>
            <a:pPr marL="0" indent="0">
              <a:buNone/>
            </a:pPr>
            <a:r>
              <a:rPr lang="hr-HR" dirty="0"/>
              <a:t>-u nju može vjerovati snažno („osjećati“ ju točnom), a da ipak bude večinom ili potpuno netočna</a:t>
            </a:r>
          </a:p>
          <a:p>
            <a:pPr marL="0" indent="0">
              <a:buNone/>
            </a:pPr>
            <a:r>
              <a:rPr lang="hr-HR" dirty="0"/>
              <a:t>-kao ideja se može provjeriti</a:t>
            </a:r>
          </a:p>
          <a:p>
            <a:pPr marL="0" indent="0">
              <a:buNone/>
            </a:pPr>
            <a:r>
              <a:rPr lang="hr-HR" dirty="0"/>
              <a:t>-ima korijene u djetinjstvu (mogla je i nije morala biti istinita kada se    prvi put počelo u nju vjerovati)</a:t>
            </a:r>
          </a:p>
          <a:p>
            <a:pPr marL="0" indent="0">
              <a:buNone/>
            </a:pPr>
            <a:r>
              <a:rPr lang="hr-HR" dirty="0"/>
              <a:t>-nastavlja se održavati djelovanjem K sheme</a:t>
            </a:r>
          </a:p>
          <a:p>
            <a:pPr marL="0" indent="0">
              <a:buNone/>
            </a:pPr>
            <a:r>
              <a:rPr lang="hr-HR" dirty="0"/>
              <a:t>-mogu se koristiti različite strategije za mijenjanje te ideje (kako bi K mogao sebe vidjeti na realističniji način)</a:t>
            </a:r>
          </a:p>
          <a:p>
            <a:pPr marL="0" indent="0">
              <a:buNone/>
            </a:pPr>
            <a:endParaRPr lang="hr-HR" dirty="0"/>
          </a:p>
        </p:txBody>
      </p:sp>
    </p:spTree>
    <p:extLst>
      <p:ext uri="{BB962C8B-B14F-4D97-AF65-F5344CB8AC3E}">
        <p14:creationId xmlns:p14="http://schemas.microsoft.com/office/powerpoint/2010/main" val="2154106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B922C7-DF0D-4F90-8376-DED0808EF13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838200" y="270456"/>
            <a:ext cx="10804301" cy="6317087"/>
          </a:xfrm>
          <a:prstGeom prst="rect">
            <a:avLst/>
          </a:prstGeom>
        </p:spPr>
      </p:pic>
      <p:sp>
        <p:nvSpPr>
          <p:cNvPr id="3" name="Content Placeholder 2">
            <a:extLst>
              <a:ext uri="{FF2B5EF4-FFF2-40B4-BE49-F238E27FC236}">
                <a16:creationId xmlns:a16="http://schemas.microsoft.com/office/drawing/2014/main" id="{5A116F64-ACCE-4EF8-B628-587D657E37CC}"/>
              </a:ext>
            </a:extLst>
          </p:cNvPr>
          <p:cNvSpPr>
            <a:spLocks noGrp="1"/>
          </p:cNvSpPr>
          <p:nvPr>
            <p:ph idx="1"/>
          </p:nvPr>
        </p:nvSpPr>
        <p:spPr>
          <a:xfrm>
            <a:off x="321973" y="270456"/>
            <a:ext cx="11578106" cy="5906507"/>
          </a:xfrm>
        </p:spPr>
        <p:txBody>
          <a:bodyPr/>
          <a:lstStyle/>
          <a:p>
            <a:r>
              <a:rPr lang="hr-HR" b="1" dirty="0"/>
              <a:t>„Zaslon u glavi“- </a:t>
            </a:r>
            <a:r>
              <a:rPr lang="hr-HR" dirty="0"/>
              <a:t>kada osoba postane npr. depresivna, ta se ideja aktivira (sve što se uklapa u BV prolazi kroz zaslon; info koje proturječe BV neće proći kroz zaslon).</a:t>
            </a:r>
          </a:p>
          <a:p>
            <a:pPr marL="0" indent="0">
              <a:buNone/>
            </a:pPr>
            <a:endParaRPr lang="hr-HR" dirty="0"/>
          </a:p>
          <a:p>
            <a:r>
              <a:rPr lang="hr-HR" b="1" dirty="0"/>
              <a:t>Kako zaslon djeluje</a:t>
            </a:r>
            <a:r>
              <a:rPr lang="hr-HR" dirty="0">
                <a:sym typeface="Wingdings" panose="05000000000000000000" pitchFamily="2" charset="2"/>
              </a:rPr>
              <a:t></a:t>
            </a:r>
            <a:r>
              <a:rPr lang="hr-HR" dirty="0"/>
              <a:t>umanjuje info koje proturječe BV </a:t>
            </a:r>
          </a:p>
          <a:p>
            <a:pPr marL="0" indent="0">
              <a:buNone/>
            </a:pPr>
            <a:r>
              <a:rPr lang="hr-HR" sz="2400" dirty="0"/>
              <a:t>Npr. </a:t>
            </a:r>
            <a:r>
              <a:rPr lang="hr-HR" sz="2400" i="1" dirty="0"/>
              <a:t>„Ja sam neadekvatna.“ </a:t>
            </a:r>
            <a:r>
              <a:rPr lang="hr-HR" sz="2400" dirty="0">
                <a:sym typeface="Wingdings" panose="05000000000000000000" pitchFamily="2" charset="2"/>
              </a:rPr>
              <a:t> </a:t>
            </a:r>
            <a:r>
              <a:rPr lang="hr-HR" sz="2400" dirty="0"/>
              <a:t>„</a:t>
            </a:r>
            <a:r>
              <a:rPr lang="hr-HR" sz="2400" i="1" dirty="0"/>
              <a:t>Dobila sam 5 na ispitu iz statistike. Ispit je bio lagan. Neke sam od tih stvari učila prošle godine“. </a:t>
            </a:r>
            <a:r>
              <a:rPr lang="hr-HR" sz="2400" dirty="0">
                <a:sym typeface="Wingdings" panose="05000000000000000000" pitchFamily="2" charset="2"/>
              </a:rPr>
              <a:t> </a:t>
            </a:r>
            <a:r>
              <a:rPr lang="hr-HR" sz="2400" u="sng" dirty="0"/>
              <a:t>nepriznavanje zasluga</a:t>
            </a:r>
          </a:p>
          <a:p>
            <a:pPr marL="0" indent="0">
              <a:buNone/>
            </a:pPr>
            <a:endParaRPr lang="hr-HR" dirty="0"/>
          </a:p>
          <a:p>
            <a:r>
              <a:rPr lang="hr-HR" b="1" dirty="0"/>
              <a:t>Primjer DZ</a:t>
            </a:r>
            <a:r>
              <a:rPr lang="hr-HR" dirty="0">
                <a:sym typeface="Wingdings" panose="05000000000000000000" pitchFamily="2" charset="2"/>
              </a:rPr>
              <a:t> </a:t>
            </a:r>
            <a:r>
              <a:rPr lang="hr-HR" dirty="0"/>
              <a:t>svaki dan pratiti kako zaslon djeluje</a:t>
            </a:r>
            <a:endParaRPr lang="hr-HR" dirty="0">
              <a:sym typeface="Wingdings" panose="05000000000000000000" pitchFamily="2" charset="2"/>
            </a:endParaRPr>
          </a:p>
          <a:p>
            <a:pPr marL="0" indent="0">
              <a:buNone/>
            </a:pPr>
            <a:r>
              <a:rPr lang="hr-HR" dirty="0">
                <a:sym typeface="Wingdings" panose="05000000000000000000" pitchFamily="2" charset="2"/>
              </a:rPr>
              <a:t>   	(</a:t>
            </a:r>
            <a:r>
              <a:rPr lang="hr-HR" dirty="0"/>
              <a:t>zapisivati info. koje </a:t>
            </a:r>
            <a:r>
              <a:rPr lang="hr-HR" u="sng" dirty="0"/>
              <a:t>podržavaju</a:t>
            </a:r>
            <a:r>
              <a:rPr lang="hr-HR" dirty="0"/>
              <a:t> ideju o neadekvatnosti- </a:t>
            </a:r>
            <a:r>
              <a:rPr lang="hr-HR" u="sng" dirty="0"/>
              <a:t>lakši dio </a:t>
            </a:r>
          </a:p>
          <a:p>
            <a:pPr marL="0" indent="0">
              <a:buNone/>
            </a:pPr>
            <a:r>
              <a:rPr lang="hr-HR" dirty="0"/>
              <a:t>	te info. za koje bi druga osoba rekla da </a:t>
            </a:r>
            <a:r>
              <a:rPr lang="hr-HR" u="sng" dirty="0"/>
              <a:t>proturječe</a:t>
            </a:r>
            <a:r>
              <a:rPr lang="hr-HR" dirty="0"/>
              <a:t> vjerovanju- </a:t>
            </a:r>
            <a:r>
              <a:rPr lang="hr-HR" u="sng" dirty="0"/>
              <a:t>teži dio</a:t>
            </a:r>
            <a:r>
              <a:rPr lang="hr-HR" dirty="0"/>
              <a:t>)</a:t>
            </a:r>
          </a:p>
        </p:txBody>
      </p:sp>
    </p:spTree>
    <p:extLst>
      <p:ext uri="{BB962C8B-B14F-4D97-AF65-F5344CB8AC3E}">
        <p14:creationId xmlns:p14="http://schemas.microsoft.com/office/powerpoint/2010/main" val="1473440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99E33-DBD6-4852-A78B-B45E68353CF3}"/>
              </a:ext>
            </a:extLst>
          </p:cNvPr>
          <p:cNvSpPr>
            <a:spLocks noGrp="1"/>
          </p:cNvSpPr>
          <p:nvPr>
            <p:ph idx="1"/>
          </p:nvPr>
        </p:nvSpPr>
        <p:spPr>
          <a:xfrm>
            <a:off x="490471" y="514383"/>
            <a:ext cx="10515600" cy="5829233"/>
          </a:xfrm>
        </p:spPr>
        <p:txBody>
          <a:bodyPr/>
          <a:lstStyle/>
          <a:p>
            <a:r>
              <a:rPr lang="hr-HR" dirty="0"/>
              <a:t>Sljedećih nekoliko seansi </a:t>
            </a:r>
            <a:r>
              <a:rPr lang="hr-HR" dirty="0">
                <a:sym typeface="Wingdings" panose="05000000000000000000" pitchFamily="2" charset="2"/>
              </a:rPr>
              <a:t> </a:t>
            </a:r>
            <a:r>
              <a:rPr lang="hr-HR" dirty="0"/>
              <a:t>vrednovanje BV</a:t>
            </a:r>
          </a:p>
          <a:p>
            <a:pPr marL="0" indent="0">
              <a:buNone/>
            </a:pPr>
            <a:endParaRPr lang="hr-HR" dirty="0"/>
          </a:p>
          <a:p>
            <a:r>
              <a:rPr lang="hr-HR" dirty="0"/>
              <a:t>Zatim T zajedno s K radi na tome da </a:t>
            </a:r>
            <a:r>
              <a:rPr lang="hr-HR" u="sng" dirty="0"/>
              <a:t>racionalniji</a:t>
            </a:r>
            <a:r>
              <a:rPr lang="hr-HR" dirty="0"/>
              <a:t> dio K svijesti razgovara s </a:t>
            </a:r>
            <a:r>
              <a:rPr lang="hr-HR" u="sng" dirty="0"/>
              <a:t>emocionalnijom</a:t>
            </a:r>
            <a:r>
              <a:rPr lang="hr-HR" dirty="0"/>
              <a:t> stranom.</a:t>
            </a:r>
          </a:p>
          <a:p>
            <a:pPr marL="0" indent="0">
              <a:buNone/>
            </a:pPr>
            <a:endParaRPr lang="hr-HR" dirty="0"/>
          </a:p>
          <a:p>
            <a:r>
              <a:rPr lang="hr-HR" b="1" dirty="0"/>
              <a:t>Biblioterapija može pojačati rad na BV! </a:t>
            </a:r>
          </a:p>
          <a:p>
            <a:r>
              <a:rPr lang="hr-HR" u="sng" dirty="0"/>
              <a:t>2 knjige mogu pomoći u ovoj fazi terapije</a:t>
            </a:r>
            <a:r>
              <a:rPr lang="hr-HR" dirty="0"/>
              <a:t>: </a:t>
            </a:r>
          </a:p>
          <a:p>
            <a:pPr marL="0" indent="0">
              <a:buNone/>
            </a:pPr>
            <a:r>
              <a:rPr lang="hr-HR" dirty="0"/>
              <a:t>-Prisoners of Belief (McKay i Fanning, 1991.) </a:t>
            </a:r>
          </a:p>
          <a:p>
            <a:pPr marL="0" indent="0">
              <a:buNone/>
            </a:pPr>
            <a:r>
              <a:rPr lang="hr-HR" dirty="0"/>
              <a:t>-Reinventing Your Life (Young i Klosko, 1994.)</a:t>
            </a:r>
          </a:p>
          <a:p>
            <a:pPr marL="0" indent="0">
              <a:buNone/>
            </a:pPr>
            <a:endParaRPr lang="hr-HR" dirty="0"/>
          </a:p>
        </p:txBody>
      </p:sp>
      <p:pic>
        <p:nvPicPr>
          <p:cNvPr id="5" name="Picture 4">
            <a:extLst>
              <a:ext uri="{FF2B5EF4-FFF2-40B4-BE49-F238E27FC236}">
                <a16:creationId xmlns:a16="http://schemas.microsoft.com/office/drawing/2014/main" id="{DF0A9DEA-4D9A-48A5-B8D9-B93BB690E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0749" y="3558661"/>
            <a:ext cx="1990524" cy="2784955"/>
          </a:xfrm>
          <a:prstGeom prst="rect">
            <a:avLst/>
          </a:prstGeom>
        </p:spPr>
      </p:pic>
      <p:pic>
        <p:nvPicPr>
          <p:cNvPr id="7" name="Picture 6">
            <a:extLst>
              <a:ext uri="{FF2B5EF4-FFF2-40B4-BE49-F238E27FC236}">
                <a16:creationId xmlns:a16="http://schemas.microsoft.com/office/drawing/2014/main" id="{AFE7B488-ABA7-4529-9E65-E2B426775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005" y="3558661"/>
            <a:ext cx="1990524" cy="2784955"/>
          </a:xfrm>
          <a:prstGeom prst="rect">
            <a:avLst/>
          </a:prstGeom>
        </p:spPr>
      </p:pic>
    </p:spTree>
    <p:extLst>
      <p:ext uri="{BB962C8B-B14F-4D97-AF65-F5344CB8AC3E}">
        <p14:creationId xmlns:p14="http://schemas.microsoft.com/office/powerpoint/2010/main" val="835803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5681A-0880-4DDD-A36F-92B16A7CAEC8}"/>
              </a:ext>
            </a:extLst>
          </p:cNvPr>
          <p:cNvSpPr>
            <a:spLocks noGrp="1"/>
          </p:cNvSpPr>
          <p:nvPr>
            <p:ph type="title"/>
          </p:nvPr>
        </p:nvSpPr>
        <p:spPr>
          <a:xfrm>
            <a:off x="838200" y="365126"/>
            <a:ext cx="10515600" cy="793974"/>
          </a:xfrm>
        </p:spPr>
        <p:txBody>
          <a:bodyPr/>
          <a:lstStyle/>
          <a:p>
            <a:pPr algn="ctr"/>
            <a:r>
              <a:rPr lang="pt-BR" b="1" dirty="0"/>
              <a:t>MODIFICIRANJE BV I JAČANJE NOVIH</a:t>
            </a:r>
            <a:endParaRPr lang="hr-HR" b="1" dirty="0"/>
          </a:p>
        </p:txBody>
      </p:sp>
      <p:sp>
        <p:nvSpPr>
          <p:cNvPr id="3" name="Content Placeholder 2">
            <a:extLst>
              <a:ext uri="{FF2B5EF4-FFF2-40B4-BE49-F238E27FC236}">
                <a16:creationId xmlns:a16="http://schemas.microsoft.com/office/drawing/2014/main" id="{68107903-0386-4110-A80E-D9193AB5EDEB}"/>
              </a:ext>
            </a:extLst>
          </p:cNvPr>
          <p:cNvSpPr>
            <a:spLocks noGrp="1"/>
          </p:cNvSpPr>
          <p:nvPr>
            <p:ph idx="1"/>
          </p:nvPr>
        </p:nvSpPr>
        <p:spPr>
          <a:xfrm>
            <a:off x="709411" y="1159100"/>
            <a:ext cx="10515600" cy="5698900"/>
          </a:xfrm>
        </p:spPr>
        <p:txBody>
          <a:bodyPr/>
          <a:lstStyle/>
          <a:p>
            <a:r>
              <a:rPr lang="hr-HR" dirty="0"/>
              <a:t>Identificirajući NBV, T u sebi razvija novo, realističnije i funkcionalnije vjerovanje i vodi K prema njemu.</a:t>
            </a:r>
          </a:p>
          <a:p>
            <a:r>
              <a:rPr lang="hr-HR" dirty="0"/>
              <a:t>K je mnogo lakše usvojiti relativno pozitivno vjerovanje od onoga koje je ekstremno.</a:t>
            </a:r>
          </a:p>
          <a:p>
            <a:pPr marL="0" indent="0">
              <a:buNone/>
            </a:pPr>
            <a:r>
              <a:rPr lang="hr-HR" b="1" dirty="0"/>
              <a:t>  </a:t>
            </a:r>
            <a:r>
              <a:rPr lang="hr-HR" sz="2000" b="1" dirty="0"/>
              <a:t>Sally</a:t>
            </a:r>
            <a:r>
              <a:rPr lang="hr-HR" sz="2000" dirty="0"/>
              <a:t>-</a:t>
            </a:r>
            <a:r>
              <a:rPr lang="hr-HR" sz="2000" u="sng" dirty="0"/>
              <a:t>staro BV</a:t>
            </a:r>
            <a:r>
              <a:rPr lang="hr-HR" sz="2000" dirty="0"/>
              <a:t>: </a:t>
            </a:r>
            <a:r>
              <a:rPr lang="hr-HR" sz="2000" i="1" dirty="0"/>
              <a:t>„Ja sam neadekvatna.”</a:t>
            </a:r>
            <a:r>
              <a:rPr lang="hr-HR" sz="2000" dirty="0">
                <a:sym typeface="Wingdings" panose="05000000000000000000" pitchFamily="2" charset="2"/>
              </a:rPr>
              <a:t></a:t>
            </a:r>
            <a:r>
              <a:rPr lang="hr-HR" sz="2000" u="sng" dirty="0">
                <a:sym typeface="Wingdings" panose="05000000000000000000" pitchFamily="2" charset="2"/>
              </a:rPr>
              <a:t>novo BV</a:t>
            </a:r>
            <a:r>
              <a:rPr lang="hr-HR" sz="2000" dirty="0">
                <a:sym typeface="Wingdings" panose="05000000000000000000" pitchFamily="2" charset="2"/>
              </a:rPr>
              <a:t>:”</a:t>
            </a:r>
            <a:r>
              <a:rPr lang="hr-HR" sz="2000" i="1" dirty="0">
                <a:sym typeface="Wingdings" panose="05000000000000000000" pitchFamily="2" charset="2"/>
              </a:rPr>
              <a:t>Uglavnom sam adekvatna, ali samo sam čovjek.”</a:t>
            </a:r>
            <a:endParaRPr lang="hr-HR" sz="2000" i="1" dirty="0"/>
          </a:p>
          <a:p>
            <a:pPr marL="0" indent="0">
              <a:buNone/>
            </a:pPr>
            <a:endParaRPr lang="hr-HR" dirty="0"/>
          </a:p>
        </p:txBody>
      </p:sp>
      <p:graphicFrame>
        <p:nvGraphicFramePr>
          <p:cNvPr id="4" name="Table 4">
            <a:extLst>
              <a:ext uri="{FF2B5EF4-FFF2-40B4-BE49-F238E27FC236}">
                <a16:creationId xmlns:a16="http://schemas.microsoft.com/office/drawing/2014/main" id="{175F92ED-AAB5-4D88-9138-88ED22DE6E5A}"/>
              </a:ext>
            </a:extLst>
          </p:cNvPr>
          <p:cNvGraphicFramePr>
            <a:graphicFrameLocks noGrp="1"/>
          </p:cNvGraphicFramePr>
          <p:nvPr>
            <p:extLst>
              <p:ext uri="{D42A27DB-BD31-4B8C-83A1-F6EECF244321}">
                <p14:modId xmlns:p14="http://schemas.microsoft.com/office/powerpoint/2010/main" val="612067373"/>
              </p:ext>
            </p:extLst>
          </p:nvPr>
        </p:nvGraphicFramePr>
        <p:xfrm>
          <a:off x="2032000" y="3554569"/>
          <a:ext cx="8128000" cy="3155323"/>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79849093"/>
                    </a:ext>
                  </a:extLst>
                </a:gridCol>
                <a:gridCol w="4064000">
                  <a:extLst>
                    <a:ext uri="{9D8B030D-6E8A-4147-A177-3AD203B41FA5}">
                      <a16:colId xmlns:a16="http://schemas.microsoft.com/office/drawing/2014/main" val="519746159"/>
                    </a:ext>
                  </a:extLst>
                </a:gridCol>
              </a:tblGrid>
              <a:tr h="394415">
                <a:tc>
                  <a:txBody>
                    <a:bodyPr/>
                    <a:lstStyle/>
                    <a:p>
                      <a:pPr algn="ctr"/>
                      <a:r>
                        <a:rPr lang="hr-HR" dirty="0"/>
                        <a:t>STARO BV</a:t>
                      </a:r>
                    </a:p>
                  </a:txBody>
                  <a:tcPr/>
                </a:tc>
                <a:tc>
                  <a:txBody>
                    <a:bodyPr/>
                    <a:lstStyle/>
                    <a:p>
                      <a:pPr algn="ctr"/>
                      <a:r>
                        <a:rPr lang="hr-HR" dirty="0"/>
                        <a:t>NOVO BV</a:t>
                      </a:r>
                    </a:p>
                  </a:txBody>
                  <a:tcPr/>
                </a:tc>
                <a:extLst>
                  <a:ext uri="{0D108BD9-81ED-4DB2-BD59-A6C34878D82A}">
                    <a16:rowId xmlns:a16="http://schemas.microsoft.com/office/drawing/2014/main" val="194343219"/>
                  </a:ext>
                </a:extLst>
              </a:tr>
              <a:tr h="690227">
                <a:tc>
                  <a:txBody>
                    <a:bodyPr/>
                    <a:lstStyle/>
                    <a:p>
                      <a:pPr algn="ctr"/>
                      <a:r>
                        <a:rPr lang="hr-HR" dirty="0"/>
                        <a:t>            „Potpuno sam nevoljen.”			</a:t>
                      </a:r>
                    </a:p>
                  </a:txBody>
                  <a:tcPr/>
                </a:tc>
                <a:tc>
                  <a:txBody>
                    <a:bodyPr/>
                    <a:lstStyle/>
                    <a:p>
                      <a:pPr algn="ctr"/>
                      <a:r>
                        <a:rPr lang="hr-HR" dirty="0"/>
                        <a:t>„Općenito sam voljena osoba.”</a:t>
                      </a:r>
                    </a:p>
                  </a:txBody>
                  <a:tcPr/>
                </a:tc>
                <a:extLst>
                  <a:ext uri="{0D108BD9-81ED-4DB2-BD59-A6C34878D82A}">
                    <a16:rowId xmlns:a16="http://schemas.microsoft.com/office/drawing/2014/main" val="1916020925"/>
                  </a:ext>
                </a:extLst>
              </a:tr>
              <a:tr h="690227">
                <a:tc>
                  <a:txBody>
                    <a:bodyPr/>
                    <a:lstStyle/>
                    <a:p>
                      <a:pPr algn="ctr"/>
                      <a:r>
                        <a:rPr lang="pl-PL" dirty="0"/>
                        <a:t>                       „Ja sam loš.”				</a:t>
                      </a:r>
                      <a:endParaRPr lang="hr-HR" dirty="0"/>
                    </a:p>
                  </a:txBody>
                  <a:tcPr/>
                </a:tc>
                <a:tc>
                  <a:txBody>
                    <a:bodyPr/>
                    <a:lstStyle/>
                    <a:p>
                      <a:pPr algn="ctr"/>
                      <a:r>
                        <a:rPr lang="pl-PL" dirty="0"/>
                        <a:t>„Ja sam vrijedna osoba s pozitivnim i negativnim osobinama.”</a:t>
                      </a:r>
                      <a:endParaRPr lang="hr-HR" dirty="0"/>
                    </a:p>
                  </a:txBody>
                  <a:tcPr/>
                </a:tc>
                <a:extLst>
                  <a:ext uri="{0D108BD9-81ED-4DB2-BD59-A6C34878D82A}">
                    <a16:rowId xmlns:a16="http://schemas.microsoft.com/office/drawing/2014/main" val="2941934324"/>
                  </a:ext>
                </a:extLst>
              </a:tr>
              <a:tr h="690227">
                <a:tc>
                  <a:txBody>
                    <a:bodyPr/>
                    <a:lstStyle/>
                    <a:p>
                      <a:pPr algn="ctr"/>
                      <a:r>
                        <a:rPr lang="pl-PL" dirty="0"/>
                        <a:t>                „Ja sam nemoćan.”			</a:t>
                      </a:r>
                      <a:endParaRPr lang="hr-HR" dirty="0"/>
                    </a:p>
                  </a:txBody>
                  <a:tcPr/>
                </a:tc>
                <a:tc>
                  <a:txBody>
                    <a:bodyPr/>
                    <a:lstStyle/>
                    <a:p>
                      <a:pPr algn="ctr"/>
                      <a:r>
                        <a:rPr lang="pl-PL" dirty="0"/>
                        <a:t>„Imam kontrolu nad mnogim stvarima.”</a:t>
                      </a:r>
                      <a:endParaRPr lang="hr-HR" dirty="0"/>
                    </a:p>
                  </a:txBody>
                  <a:tcPr/>
                </a:tc>
                <a:extLst>
                  <a:ext uri="{0D108BD9-81ED-4DB2-BD59-A6C34878D82A}">
                    <a16:rowId xmlns:a16="http://schemas.microsoft.com/office/drawing/2014/main" val="2494570853"/>
                  </a:ext>
                </a:extLst>
              </a:tr>
              <a:tr h="690227">
                <a:tc>
                  <a:txBody>
                    <a:bodyPr/>
                    <a:lstStyle/>
                    <a:p>
                      <a:pPr algn="ctr"/>
                      <a:r>
                        <a:rPr lang="hr-HR" dirty="0"/>
                        <a:t>              „Ja sam nedostatan.”			</a:t>
                      </a:r>
                    </a:p>
                  </a:txBody>
                  <a:tcPr/>
                </a:tc>
                <a:tc>
                  <a:txBody>
                    <a:bodyPr/>
                    <a:lstStyle/>
                    <a:p>
                      <a:pPr algn="ctr"/>
                      <a:r>
                        <a:rPr lang="hr-HR" dirty="0"/>
                        <a:t>„Ja sam normalan, sa slabostima i s vrlinama.”</a:t>
                      </a:r>
                    </a:p>
                  </a:txBody>
                  <a:tcPr/>
                </a:tc>
                <a:extLst>
                  <a:ext uri="{0D108BD9-81ED-4DB2-BD59-A6C34878D82A}">
                    <a16:rowId xmlns:a16="http://schemas.microsoft.com/office/drawing/2014/main" val="2893548876"/>
                  </a:ext>
                </a:extLst>
              </a:tr>
            </a:tbl>
          </a:graphicData>
        </a:graphic>
      </p:graphicFrame>
    </p:spTree>
    <p:extLst>
      <p:ext uri="{BB962C8B-B14F-4D97-AF65-F5344CB8AC3E}">
        <p14:creationId xmlns:p14="http://schemas.microsoft.com/office/powerpoint/2010/main" val="3348694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EEF05A-232B-4876-A39B-B9D867F4D735}"/>
              </a:ext>
            </a:extLst>
          </p:cNvPr>
          <p:cNvSpPr>
            <a:spLocks noGrp="1"/>
          </p:cNvSpPr>
          <p:nvPr>
            <p:ph idx="1"/>
          </p:nvPr>
        </p:nvSpPr>
        <p:spPr>
          <a:xfrm>
            <a:off x="838200" y="141668"/>
            <a:ext cx="10515600" cy="6035295"/>
          </a:xfrm>
        </p:spPr>
        <p:txBody>
          <a:bodyPr/>
          <a:lstStyle/>
          <a:p>
            <a:r>
              <a:rPr lang="hr-HR" dirty="0"/>
              <a:t>K s </a:t>
            </a:r>
            <a:r>
              <a:rPr lang="hr-HR" b="1" dirty="0"/>
              <a:t>poremećajima na osi I </a:t>
            </a:r>
            <a:r>
              <a:rPr lang="hr-HR" dirty="0"/>
              <a:t>mogu vjerovati svojem „novom“ BV       većinu životnog vremena (relativno ga lako odrediti) </a:t>
            </a:r>
          </a:p>
          <a:p>
            <a:r>
              <a:rPr lang="hr-HR" dirty="0"/>
              <a:t>K s </a:t>
            </a:r>
            <a:r>
              <a:rPr lang="hr-HR" b="1" dirty="0"/>
              <a:t>poremećajem na osi II </a:t>
            </a:r>
            <a:r>
              <a:rPr lang="hr-HR" dirty="0"/>
              <a:t>ne moraju nikad imati PBV </a:t>
            </a:r>
            <a:r>
              <a:rPr lang="hr-HR" dirty="0">
                <a:sym typeface="Wingdings" panose="05000000000000000000" pitchFamily="2" charset="2"/>
              </a:rPr>
              <a:t></a:t>
            </a:r>
            <a:r>
              <a:rPr lang="hr-HR" dirty="0"/>
              <a:t>T pomaže u razvijanju alternativnog PV</a:t>
            </a:r>
          </a:p>
          <a:p>
            <a:r>
              <a:rPr lang="hr-HR" b="1" u="sng" dirty="0"/>
              <a:t>Tehnike za </a:t>
            </a:r>
          </a:p>
          <a:p>
            <a:pPr marL="0" indent="0">
              <a:buNone/>
            </a:pPr>
            <a:r>
              <a:rPr lang="hr-HR" b="1" dirty="0"/>
              <a:t>   </a:t>
            </a:r>
            <a:r>
              <a:rPr lang="hr-HR" b="1" u="sng" dirty="0"/>
              <a:t>slabljenje </a:t>
            </a:r>
          </a:p>
          <a:p>
            <a:pPr marL="0" indent="0">
              <a:buNone/>
            </a:pPr>
            <a:r>
              <a:rPr lang="hr-HR" b="1" dirty="0"/>
              <a:t>   </a:t>
            </a:r>
            <a:r>
              <a:rPr lang="hr-HR" b="1" u="sng" dirty="0"/>
              <a:t>starog </a:t>
            </a:r>
          </a:p>
          <a:p>
            <a:pPr marL="0" indent="0">
              <a:buNone/>
            </a:pPr>
            <a:r>
              <a:rPr lang="hr-HR" b="1" dirty="0"/>
              <a:t>   </a:t>
            </a:r>
            <a:r>
              <a:rPr lang="hr-HR" b="1" u="sng" dirty="0"/>
              <a:t>vjerovanja</a:t>
            </a:r>
          </a:p>
          <a:p>
            <a:pPr marL="0" indent="0">
              <a:buNone/>
            </a:pPr>
            <a:endParaRPr lang="hr-HR" dirty="0"/>
          </a:p>
        </p:txBody>
      </p:sp>
      <p:graphicFrame>
        <p:nvGraphicFramePr>
          <p:cNvPr id="2" name="Table 1">
            <a:extLst>
              <a:ext uri="{FF2B5EF4-FFF2-40B4-BE49-F238E27FC236}">
                <a16:creationId xmlns:a16="http://schemas.microsoft.com/office/drawing/2014/main" id="{CD23D112-14FF-4E28-B617-3F279F2EAA7D}"/>
              </a:ext>
            </a:extLst>
          </p:cNvPr>
          <p:cNvGraphicFramePr>
            <a:graphicFrameLocks noGrp="1"/>
          </p:cNvGraphicFramePr>
          <p:nvPr>
            <p:extLst>
              <p:ext uri="{D42A27DB-BD31-4B8C-83A1-F6EECF244321}">
                <p14:modId xmlns:p14="http://schemas.microsoft.com/office/powerpoint/2010/main" val="823282808"/>
              </p:ext>
            </p:extLst>
          </p:nvPr>
        </p:nvGraphicFramePr>
        <p:xfrm>
          <a:off x="3284113" y="2011677"/>
          <a:ext cx="7727324" cy="4846320"/>
        </p:xfrm>
        <a:graphic>
          <a:graphicData uri="http://schemas.openxmlformats.org/drawingml/2006/table">
            <a:tbl>
              <a:tblPr firstRow="1" bandRow="1">
                <a:tableStyleId>{5C22544A-7EE6-4342-B048-85BDC9FD1C3A}</a:tableStyleId>
              </a:tblPr>
              <a:tblGrid>
                <a:gridCol w="3863662">
                  <a:extLst>
                    <a:ext uri="{9D8B030D-6E8A-4147-A177-3AD203B41FA5}">
                      <a16:colId xmlns:a16="http://schemas.microsoft.com/office/drawing/2014/main" val="620914227"/>
                    </a:ext>
                  </a:extLst>
                </a:gridCol>
                <a:gridCol w="3863662">
                  <a:extLst>
                    <a:ext uri="{9D8B030D-6E8A-4147-A177-3AD203B41FA5}">
                      <a16:colId xmlns:a16="http://schemas.microsoft.com/office/drawing/2014/main" val="241476035"/>
                    </a:ext>
                  </a:extLst>
                </a:gridCol>
              </a:tblGrid>
              <a:tr h="611503">
                <a:tc>
                  <a:txBody>
                    <a:bodyPr/>
                    <a:lstStyle/>
                    <a:p>
                      <a:pPr algn="ctr"/>
                      <a:r>
                        <a:rPr lang="pl-PL" dirty="0"/>
                        <a:t>                VEĆ OPISANE TEHNIKE			</a:t>
                      </a:r>
                      <a:endParaRPr lang="hr-HR" dirty="0"/>
                    </a:p>
                  </a:txBody>
                  <a:tcPr/>
                </a:tc>
                <a:tc>
                  <a:txBody>
                    <a:bodyPr/>
                    <a:lstStyle/>
                    <a:p>
                      <a:pPr algn="ctr"/>
                      <a:r>
                        <a:rPr lang="pl-PL" dirty="0"/>
                        <a:t>DODATNE TEHNIKE</a:t>
                      </a:r>
                      <a:endParaRPr lang="hr-HR" dirty="0"/>
                    </a:p>
                  </a:txBody>
                  <a:tcPr/>
                </a:tc>
                <a:extLst>
                  <a:ext uri="{0D108BD9-81ED-4DB2-BD59-A6C34878D82A}">
                    <a16:rowId xmlns:a16="http://schemas.microsoft.com/office/drawing/2014/main" val="281230325"/>
                  </a:ext>
                </a:extLst>
              </a:tr>
              <a:tr h="611503">
                <a:tc>
                  <a:txBody>
                    <a:bodyPr/>
                    <a:lstStyle/>
                    <a:p>
                      <a:pPr algn="ctr"/>
                      <a:r>
                        <a:rPr lang="hr-HR" dirty="0"/>
                        <a:t>                   Sokratovski dijalog				</a:t>
                      </a:r>
                    </a:p>
                  </a:txBody>
                  <a:tcPr/>
                </a:tc>
                <a:tc>
                  <a:txBody>
                    <a:bodyPr/>
                    <a:lstStyle/>
                    <a:p>
                      <a:pPr algn="ctr"/>
                      <a:r>
                        <a:rPr lang="hr-HR" dirty="0"/>
                        <a:t>Obrazac BV</a:t>
                      </a:r>
                    </a:p>
                  </a:txBody>
                  <a:tcPr/>
                </a:tc>
                <a:extLst>
                  <a:ext uri="{0D108BD9-81ED-4DB2-BD59-A6C34878D82A}">
                    <a16:rowId xmlns:a16="http://schemas.microsoft.com/office/drawing/2014/main" val="820277103"/>
                  </a:ext>
                </a:extLst>
              </a:tr>
              <a:tr h="611503">
                <a:tc>
                  <a:txBody>
                    <a:bodyPr/>
                    <a:lstStyle/>
                    <a:p>
                      <a:pPr algn="ctr"/>
                      <a:r>
                        <a:rPr lang="hr-HR" dirty="0"/>
                        <a:t>   Istraživanje prednosti i nedostataka		</a:t>
                      </a:r>
                    </a:p>
                  </a:txBody>
                  <a:tcPr/>
                </a:tc>
                <a:tc>
                  <a:txBody>
                    <a:bodyPr/>
                    <a:lstStyle/>
                    <a:p>
                      <a:pPr algn="ctr"/>
                      <a:r>
                        <a:rPr lang="hr-HR" dirty="0"/>
                        <a:t>Ekstremni kontrast</a:t>
                      </a:r>
                    </a:p>
                  </a:txBody>
                  <a:tcPr/>
                </a:tc>
                <a:extLst>
                  <a:ext uri="{0D108BD9-81ED-4DB2-BD59-A6C34878D82A}">
                    <a16:rowId xmlns:a16="http://schemas.microsoft.com/office/drawing/2014/main" val="4278505342"/>
                  </a:ext>
                </a:extLst>
              </a:tr>
              <a:tr h="611503">
                <a:tc>
                  <a:txBody>
                    <a:bodyPr/>
                    <a:lstStyle/>
                    <a:p>
                      <a:pPr algn="ctr"/>
                      <a:r>
                        <a:rPr lang="hr-HR" dirty="0"/>
                        <a:t> </a:t>
                      </a:r>
                      <a:r>
                        <a:rPr lang="pt-BR" dirty="0"/>
                        <a:t>Racionalno-emocionalno igranje uloga		</a:t>
                      </a:r>
                      <a:endParaRPr lang="hr-HR" dirty="0"/>
                    </a:p>
                  </a:txBody>
                  <a:tcPr/>
                </a:tc>
                <a:tc>
                  <a:txBody>
                    <a:bodyPr/>
                    <a:lstStyle/>
                    <a:p>
                      <a:pPr algn="ctr"/>
                      <a:r>
                        <a:rPr lang="pt-BR" dirty="0"/>
                        <a:t>Razvijanje metafora</a:t>
                      </a:r>
                      <a:endParaRPr lang="hr-HR" dirty="0"/>
                    </a:p>
                  </a:txBody>
                  <a:tcPr/>
                </a:tc>
                <a:extLst>
                  <a:ext uri="{0D108BD9-81ED-4DB2-BD59-A6C34878D82A}">
                    <a16:rowId xmlns:a16="http://schemas.microsoft.com/office/drawing/2014/main" val="3891388244"/>
                  </a:ext>
                </a:extLst>
              </a:tr>
              <a:tr h="611503">
                <a:tc>
                  <a:txBody>
                    <a:bodyPr/>
                    <a:lstStyle/>
                    <a:p>
                      <a:pPr algn="ctr"/>
                      <a:r>
                        <a:rPr lang="hr-HR" dirty="0"/>
                        <a:t>                  Ponašanje „kao da“				</a:t>
                      </a:r>
                    </a:p>
                  </a:txBody>
                  <a:tcPr/>
                </a:tc>
                <a:tc>
                  <a:txBody>
                    <a:bodyPr/>
                    <a:lstStyle/>
                    <a:p>
                      <a:pPr algn="ctr"/>
                      <a:r>
                        <a:rPr lang="hr-HR" dirty="0"/>
                        <a:t>Povijesni testovi</a:t>
                      </a:r>
                    </a:p>
                  </a:txBody>
                  <a:tcPr/>
                </a:tc>
                <a:extLst>
                  <a:ext uri="{0D108BD9-81ED-4DB2-BD59-A6C34878D82A}">
                    <a16:rowId xmlns:a16="http://schemas.microsoft.com/office/drawing/2014/main" val="2961312623"/>
                  </a:ext>
                </a:extLst>
              </a:tr>
              <a:tr h="611503">
                <a:tc>
                  <a:txBody>
                    <a:bodyPr/>
                    <a:lstStyle/>
                    <a:p>
                      <a:pPr algn="ctr"/>
                      <a:r>
                        <a:rPr lang="hr-HR" dirty="0"/>
                        <a:t>                Ponašajni eksperiment				</a:t>
                      </a:r>
                    </a:p>
                  </a:txBody>
                  <a:tcPr/>
                </a:tc>
                <a:tc>
                  <a:txBody>
                    <a:bodyPr/>
                    <a:lstStyle/>
                    <a:p>
                      <a:pPr algn="ctr"/>
                      <a:r>
                        <a:rPr lang="hr-HR" dirty="0"/>
                        <a:t>Restrukturiranje ranih uspomena</a:t>
                      </a:r>
                    </a:p>
                  </a:txBody>
                  <a:tcPr/>
                </a:tc>
                <a:extLst>
                  <a:ext uri="{0D108BD9-81ED-4DB2-BD59-A6C34878D82A}">
                    <a16:rowId xmlns:a16="http://schemas.microsoft.com/office/drawing/2014/main" val="1873860170"/>
                  </a:ext>
                </a:extLst>
              </a:tr>
              <a:tr h="611503">
                <a:tc>
                  <a:txBody>
                    <a:bodyPr/>
                    <a:lstStyle/>
                    <a:p>
                      <a:pPr algn="ctr"/>
                      <a:r>
                        <a:rPr lang="hr-HR" dirty="0"/>
                        <a:t>                    Samootkrivanje					</a:t>
                      </a:r>
                    </a:p>
                  </a:txBody>
                  <a:tcPr/>
                </a:tc>
                <a:tc>
                  <a:txBody>
                    <a:bodyPr/>
                    <a:lstStyle/>
                    <a:p>
                      <a:pPr algn="ctr"/>
                      <a:r>
                        <a:rPr lang="hr-HR" dirty="0"/>
                        <a:t>Kartice za suočavanje</a:t>
                      </a:r>
                    </a:p>
                  </a:txBody>
                  <a:tcPr/>
                </a:tc>
                <a:extLst>
                  <a:ext uri="{0D108BD9-81ED-4DB2-BD59-A6C34878D82A}">
                    <a16:rowId xmlns:a16="http://schemas.microsoft.com/office/drawing/2014/main" val="88283958"/>
                  </a:ext>
                </a:extLst>
              </a:tr>
              <a:tr h="349431">
                <a:tc>
                  <a:txBody>
                    <a:bodyPr/>
                    <a:lstStyle/>
                    <a:p>
                      <a:pPr algn="ctr"/>
                      <a:r>
                        <a:rPr lang="hr-HR" dirty="0"/>
                        <a:t>Kognitivni kontinuum</a:t>
                      </a:r>
                    </a:p>
                  </a:txBody>
                  <a:tcPr/>
                </a:tc>
                <a:tc>
                  <a:txBody>
                    <a:bodyPr/>
                    <a:lstStyle/>
                    <a:p>
                      <a:endParaRPr lang="hr-HR" dirty="0"/>
                    </a:p>
                  </a:txBody>
                  <a:tcPr/>
                </a:tc>
                <a:extLst>
                  <a:ext uri="{0D108BD9-81ED-4DB2-BD59-A6C34878D82A}">
                    <a16:rowId xmlns:a16="http://schemas.microsoft.com/office/drawing/2014/main" val="1260294097"/>
                  </a:ext>
                </a:extLst>
              </a:tr>
            </a:tbl>
          </a:graphicData>
        </a:graphic>
      </p:graphicFrame>
    </p:spTree>
    <p:extLst>
      <p:ext uri="{BB962C8B-B14F-4D97-AF65-F5344CB8AC3E}">
        <p14:creationId xmlns:p14="http://schemas.microsoft.com/office/powerpoint/2010/main" val="3304693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50A9-6161-4514-9A66-AA4972CE610D}"/>
              </a:ext>
            </a:extLst>
          </p:cNvPr>
          <p:cNvSpPr>
            <a:spLocks noGrp="1"/>
          </p:cNvSpPr>
          <p:nvPr>
            <p:ph type="title"/>
          </p:nvPr>
        </p:nvSpPr>
        <p:spPr>
          <a:xfrm>
            <a:off x="838200" y="365125"/>
            <a:ext cx="10515600" cy="845489"/>
          </a:xfrm>
        </p:spPr>
        <p:txBody>
          <a:bodyPr/>
          <a:lstStyle/>
          <a:p>
            <a:pPr algn="ctr"/>
            <a:r>
              <a:rPr lang="hr-HR" b="1" dirty="0"/>
              <a:t>OBRAZAC BAZIČNOG VJEROVANJA</a:t>
            </a:r>
          </a:p>
        </p:txBody>
      </p:sp>
      <p:sp>
        <p:nvSpPr>
          <p:cNvPr id="3" name="Content Placeholder 2">
            <a:extLst>
              <a:ext uri="{FF2B5EF4-FFF2-40B4-BE49-F238E27FC236}">
                <a16:creationId xmlns:a16="http://schemas.microsoft.com/office/drawing/2014/main" id="{91931371-5F74-410D-98F4-0ABC33103695}"/>
              </a:ext>
            </a:extLst>
          </p:cNvPr>
          <p:cNvSpPr>
            <a:spLocks noGrp="1"/>
          </p:cNvSpPr>
          <p:nvPr>
            <p:ph idx="1"/>
          </p:nvPr>
        </p:nvSpPr>
        <p:spPr>
          <a:xfrm>
            <a:off x="838200" y="1120462"/>
            <a:ext cx="10515600" cy="5056501"/>
          </a:xfrm>
        </p:spPr>
        <p:txBody>
          <a:bodyPr>
            <a:normAutofit lnSpcReduction="10000"/>
          </a:bodyPr>
          <a:lstStyle/>
          <a:p>
            <a:r>
              <a:rPr lang="hr-HR" b="1" dirty="0"/>
              <a:t>OBV</a:t>
            </a:r>
            <a:r>
              <a:rPr lang="hr-HR" dirty="0"/>
              <a:t>- organizirani način rada na našim vjerovanjima.</a:t>
            </a:r>
          </a:p>
          <a:p>
            <a:pPr marL="0" indent="0">
              <a:buNone/>
            </a:pPr>
            <a:endParaRPr lang="hr-HR" dirty="0"/>
          </a:p>
          <a:p>
            <a:r>
              <a:rPr lang="hr-HR" b="1" dirty="0"/>
              <a:t>2 dijela</a:t>
            </a:r>
            <a:r>
              <a:rPr lang="hr-HR" dirty="0"/>
              <a:t>:</a:t>
            </a:r>
          </a:p>
          <a:p>
            <a:pPr marL="0" indent="0">
              <a:buNone/>
            </a:pPr>
            <a:r>
              <a:rPr lang="hr-HR" dirty="0"/>
              <a:t>-</a:t>
            </a:r>
            <a:r>
              <a:rPr lang="hr-HR" b="1" dirty="0"/>
              <a:t>Gornji dio</a:t>
            </a:r>
            <a:r>
              <a:rPr lang="hr-HR" dirty="0">
                <a:sym typeface="Wingdings" panose="05000000000000000000" pitchFamily="2" charset="2"/>
              </a:rPr>
              <a:t> </a:t>
            </a:r>
            <a:r>
              <a:rPr lang="hr-HR" dirty="0"/>
              <a:t>vodi K prema </a:t>
            </a:r>
            <a:r>
              <a:rPr lang="hr-HR" u="sng" dirty="0"/>
              <a:t>identifikaciji</a:t>
            </a:r>
            <a:r>
              <a:rPr lang="hr-HR" dirty="0"/>
              <a:t> i </a:t>
            </a:r>
            <a:r>
              <a:rPr lang="hr-HR" u="sng" dirty="0"/>
              <a:t>procjenjivanju</a:t>
            </a:r>
            <a:r>
              <a:rPr lang="hr-HR" dirty="0"/>
              <a:t> stupnja uvjerenosti u „staro“ disfunkcionalno vjerovanje i u „novo“ adaptivnije vjerovanje.</a:t>
            </a:r>
          </a:p>
          <a:p>
            <a:pPr marL="0" indent="0">
              <a:buNone/>
            </a:pPr>
            <a:endParaRPr lang="hr-HR" dirty="0"/>
          </a:p>
          <a:p>
            <a:pPr marL="0" indent="0">
              <a:buNone/>
            </a:pPr>
            <a:r>
              <a:rPr lang="hr-HR" dirty="0"/>
              <a:t>-</a:t>
            </a:r>
            <a:r>
              <a:rPr lang="hr-HR" b="1" dirty="0"/>
              <a:t>Donji dio</a:t>
            </a:r>
            <a:r>
              <a:rPr lang="hr-HR" dirty="0">
                <a:sym typeface="Wingdings" panose="05000000000000000000" pitchFamily="2" charset="2"/>
              </a:rPr>
              <a:t> </a:t>
            </a:r>
            <a:r>
              <a:rPr lang="hr-HR" i="1" u="sng" dirty="0"/>
              <a:t>Dokazi koji proturječe starom BV, podržavaju novo </a:t>
            </a:r>
            <a:r>
              <a:rPr lang="hr-HR" dirty="0"/>
              <a:t>+ </a:t>
            </a:r>
          </a:p>
          <a:p>
            <a:pPr marL="0" indent="0">
              <a:buNone/>
            </a:pPr>
            <a:r>
              <a:rPr lang="hr-HR" i="1" dirty="0"/>
              <a:t>		</a:t>
            </a:r>
            <a:r>
              <a:rPr lang="hr-HR" i="1" u="sng" dirty="0"/>
              <a:t>Dokazi koji podržavaju staro BV s alternativnim objašnj</a:t>
            </a:r>
            <a:r>
              <a:rPr lang="hr-HR" i="1" dirty="0"/>
              <a:t>. 			</a:t>
            </a:r>
            <a:r>
              <a:rPr lang="hr-HR" dirty="0"/>
              <a:t>(sadrže „ALI“ </a:t>
            </a:r>
            <a:r>
              <a:rPr lang="hr-HR" dirty="0">
                <a:sym typeface="Wingdings" panose="05000000000000000000" pitchFamily="2" charset="2"/>
              </a:rPr>
              <a:t></a:t>
            </a:r>
            <a:r>
              <a:rPr lang="hr-HR" dirty="0"/>
              <a:t>„preoblikovanje“-drugi adaptivniji način 			gledanja na dokaze)</a:t>
            </a:r>
          </a:p>
          <a:p>
            <a:pPr marL="0" indent="0">
              <a:buNone/>
            </a:pPr>
            <a:endParaRPr lang="hr-HR" dirty="0"/>
          </a:p>
        </p:txBody>
      </p:sp>
    </p:spTree>
    <p:extLst>
      <p:ext uri="{BB962C8B-B14F-4D97-AF65-F5344CB8AC3E}">
        <p14:creationId xmlns:p14="http://schemas.microsoft.com/office/powerpoint/2010/main" val="3364032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5C1E08-3E19-4E1D-ABD7-DCC1875C30A0}"/>
              </a:ext>
            </a:extLst>
          </p:cNvPr>
          <p:cNvSpPr>
            <a:spLocks noGrp="1"/>
          </p:cNvSpPr>
          <p:nvPr>
            <p:ph idx="1"/>
          </p:nvPr>
        </p:nvSpPr>
        <p:spPr>
          <a:xfrm>
            <a:off x="838200" y="218942"/>
            <a:ext cx="10515600" cy="6529588"/>
          </a:xfrm>
        </p:spPr>
        <p:txBody>
          <a:bodyPr>
            <a:normAutofit fontScale="85000" lnSpcReduction="20000"/>
          </a:bodyPr>
          <a:lstStyle/>
          <a:p>
            <a:r>
              <a:rPr lang="hr-HR" dirty="0"/>
              <a:t>Učenje ispunjavanja ovog obrasca zahtijeva vrijeme i vježbu. </a:t>
            </a:r>
          </a:p>
          <a:p>
            <a:r>
              <a:rPr lang="hr-HR" dirty="0"/>
              <a:t>Ispunjavanje </a:t>
            </a:r>
            <a:r>
              <a:rPr lang="hr-HR" u="sng" dirty="0"/>
              <a:t>L strane obrasca teško </a:t>
            </a:r>
            <a:r>
              <a:rPr lang="hr-HR" dirty="0"/>
              <a:t>u slučaju da zaslon K djeluje. </a:t>
            </a:r>
          </a:p>
          <a:p>
            <a:pPr marL="0" indent="0">
              <a:buNone/>
            </a:pPr>
            <a:r>
              <a:rPr lang="hr-HR" dirty="0"/>
              <a:t>	</a:t>
            </a:r>
            <a:r>
              <a:rPr lang="hr-HR" dirty="0">
                <a:sym typeface="Wingdings" panose="05000000000000000000" pitchFamily="2" charset="2"/>
              </a:rPr>
              <a:t></a:t>
            </a:r>
            <a:r>
              <a:rPr lang="hr-HR" dirty="0"/>
              <a:t>Možemo za primjer za L stranu pomoći K: </a:t>
            </a:r>
          </a:p>
          <a:p>
            <a:pPr marL="0" indent="0">
              <a:buNone/>
            </a:pPr>
            <a:r>
              <a:rPr lang="hr-HR" dirty="0"/>
              <a:t>	</a:t>
            </a:r>
            <a:r>
              <a:rPr lang="hr-HR" sz="2400" i="1" dirty="0"/>
              <a:t>„Što je sa činjenicom da ste shvatili kako raditi na ovom obrascu?”</a:t>
            </a:r>
          </a:p>
          <a:p>
            <a:pPr marL="0" indent="0">
              <a:buNone/>
            </a:pPr>
            <a:endParaRPr lang="hr-HR" dirty="0"/>
          </a:p>
          <a:p>
            <a:r>
              <a:rPr lang="hr-HR" dirty="0"/>
              <a:t>T će možda morati zajedno s K poradi na </a:t>
            </a:r>
            <a:r>
              <a:rPr lang="hr-HR" u="sng" dirty="0"/>
              <a:t>preoblikovanju</a:t>
            </a:r>
            <a:r>
              <a:rPr lang="hr-HR" dirty="0"/>
              <a:t> i </a:t>
            </a:r>
            <a:r>
              <a:rPr lang="hr-HR" u="sng" dirty="0"/>
              <a:t>traženju pozitivnih dokaza</a:t>
            </a:r>
            <a:r>
              <a:rPr lang="hr-HR" dirty="0"/>
              <a:t>. </a:t>
            </a:r>
          </a:p>
          <a:p>
            <a:pPr marL="0" indent="0">
              <a:buNone/>
            </a:pPr>
            <a:r>
              <a:rPr lang="hr-HR" dirty="0"/>
              <a:t>      Ukoliko K ima poteškoća s ova dva dijela T mu može reći:</a:t>
            </a:r>
          </a:p>
          <a:p>
            <a:pPr marL="457200" lvl="1" indent="0">
              <a:buNone/>
            </a:pPr>
            <a:r>
              <a:rPr lang="hr-HR" i="1" dirty="0"/>
              <a:t>„Zamislite kako je netko drugi, npr. vaša cimerica, napravila isto što i vi, i vidite kako biste razmotrili njene postupke“.</a:t>
            </a:r>
          </a:p>
          <a:p>
            <a:pPr marL="457200" lvl="1" indent="0">
              <a:buNone/>
            </a:pPr>
            <a:endParaRPr lang="hr-HR" dirty="0"/>
          </a:p>
          <a:p>
            <a:endParaRPr lang="hr-HR" b="1" dirty="0"/>
          </a:p>
          <a:p>
            <a:r>
              <a:rPr lang="hr-HR" b="1" dirty="0"/>
              <a:t>TEHNIKA KONTRASTA- </a:t>
            </a:r>
            <a:r>
              <a:rPr lang="hr-HR" dirty="0"/>
              <a:t>ukoliko K ima teškoće u identifikaciji bilo kojeg pozitivnog podatka (tvrdnje za L stranu).</a:t>
            </a:r>
          </a:p>
          <a:p>
            <a:r>
              <a:rPr lang="hr-HR" dirty="0"/>
              <a:t>Sve za što bi K kritizirao sebe zato što nije napravio i što bi onda stavio na D stranu, vjerojatno pripada L.</a:t>
            </a:r>
          </a:p>
          <a:p>
            <a:pPr marL="0" indent="0">
              <a:buNone/>
            </a:pPr>
            <a:r>
              <a:rPr lang="hr-HR" sz="2400" dirty="0"/>
              <a:t>	 T. </a:t>
            </a:r>
            <a:r>
              <a:rPr lang="hr-HR" sz="2400" i="1" dirty="0"/>
              <a:t>„Što je s činjenicom da ste se suprotstavili studentskom zdravstvenom sustavu kako biste   	mogli biti odmah primljeni? Zar to ne spada na lijevu stranu? Da niste branili sebe, biste li 	to stavili na desnu stranu, kao znak neadekvatnosti?”</a:t>
            </a:r>
          </a:p>
          <a:p>
            <a:pPr marL="0" indent="0">
              <a:buNone/>
            </a:pPr>
            <a:endParaRPr lang="hr-HR" dirty="0"/>
          </a:p>
        </p:txBody>
      </p:sp>
    </p:spTree>
    <p:extLst>
      <p:ext uri="{BB962C8B-B14F-4D97-AF65-F5344CB8AC3E}">
        <p14:creationId xmlns:p14="http://schemas.microsoft.com/office/powerpoint/2010/main" val="1542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F7B1E3-573D-4DBE-8434-282BFF270F78}"/>
              </a:ext>
            </a:extLst>
          </p:cNvPr>
          <p:cNvSpPr>
            <a:spLocks noGrp="1"/>
          </p:cNvSpPr>
          <p:nvPr>
            <p:ph idx="1"/>
          </p:nvPr>
        </p:nvSpPr>
        <p:spPr>
          <a:xfrm>
            <a:off x="838200" y="141668"/>
            <a:ext cx="10515600" cy="6542467"/>
          </a:xfrm>
        </p:spPr>
        <p:txBody>
          <a:bodyPr>
            <a:normAutofit/>
          </a:bodyPr>
          <a:lstStyle/>
          <a:p>
            <a:r>
              <a:rPr lang="hr-HR" dirty="0"/>
              <a:t>Ostali načini pomoću kojih K uspijevaju </a:t>
            </a:r>
            <a:r>
              <a:rPr lang="hr-HR" b="1" dirty="0"/>
              <a:t>prepoznati pozitivne podatke </a:t>
            </a:r>
            <a:r>
              <a:rPr lang="hr-HR" dirty="0"/>
              <a:t>koji pripadaju </a:t>
            </a:r>
            <a:r>
              <a:rPr lang="hr-HR" b="1" dirty="0"/>
              <a:t>lijevoj strani obrasca </a:t>
            </a:r>
            <a:r>
              <a:rPr lang="hr-HR" dirty="0"/>
              <a:t>uključuju:</a:t>
            </a:r>
          </a:p>
          <a:p>
            <a:pPr marL="0" indent="0">
              <a:buNone/>
            </a:pPr>
            <a:r>
              <a:rPr lang="hr-HR" b="1" dirty="0"/>
              <a:t>1.</a:t>
            </a:r>
            <a:r>
              <a:rPr lang="hr-HR" dirty="0"/>
              <a:t> Zahtijevati od K da razmišlja o podacima za koje bi rekao da su pozitivni </a:t>
            </a:r>
            <a:r>
              <a:rPr lang="hr-HR" u="sng" dirty="0"/>
              <a:t>ako se radi o drugoj osobi</a:t>
            </a:r>
            <a:r>
              <a:rPr lang="hr-HR" dirty="0"/>
              <a:t>.</a:t>
            </a:r>
          </a:p>
          <a:p>
            <a:pPr marL="0" indent="0">
              <a:buNone/>
            </a:pPr>
            <a:r>
              <a:rPr lang="hr-HR" b="1" dirty="0"/>
              <a:t>2.</a:t>
            </a:r>
            <a:r>
              <a:rPr lang="hr-HR" dirty="0"/>
              <a:t> Da razmišlja o podacima </a:t>
            </a:r>
            <a:r>
              <a:rPr lang="hr-HR" u="sng" dirty="0"/>
              <a:t>koje bi netko drugi naveo </a:t>
            </a:r>
            <a:r>
              <a:rPr lang="hr-HR" dirty="0"/>
              <a:t>kao pozitivne dokaze za K (osoba koju dobro poznaje i u čiju procjenu vjeruje, ili što je K danas napravio a što bi T smatrao adekvatnim).</a:t>
            </a:r>
          </a:p>
          <a:p>
            <a:pPr marL="0" indent="0">
              <a:buNone/>
            </a:pPr>
            <a:r>
              <a:rPr lang="hr-HR" b="1" dirty="0"/>
              <a:t>3.</a:t>
            </a:r>
            <a:r>
              <a:rPr lang="hr-HR" dirty="0"/>
              <a:t> Da razmišlja bi li zanemario određene pozitivne dokaze ako bi se </a:t>
            </a:r>
            <a:r>
              <a:rPr lang="hr-HR" u="sng" dirty="0"/>
              <a:t>usporedio s hipotetičkim negativnim modelom </a:t>
            </a:r>
            <a:r>
              <a:rPr lang="hr-HR" sz="2400" i="1" dirty="0"/>
              <a:t>(„Da li bi neadekvatna osoba uopće dospijela dotle dokle ste vi došli”</a:t>
            </a:r>
            <a:r>
              <a:rPr lang="hr-HR" dirty="0"/>
              <a:t>).</a:t>
            </a:r>
          </a:p>
          <a:p>
            <a:pPr marL="0" indent="0">
              <a:buNone/>
            </a:pPr>
            <a:r>
              <a:rPr lang="hr-HR" b="1" dirty="0"/>
              <a:t>4. </a:t>
            </a:r>
            <a:r>
              <a:rPr lang="hr-HR" dirty="0"/>
              <a:t>Ispunjavanje procjene na vrhu OBV na početku svake seanse, prije sastavljanja dnevnog reda. </a:t>
            </a:r>
            <a:r>
              <a:rPr lang="hr-HR" sz="2400" i="1" dirty="0"/>
              <a:t>(„Kada ste vjerovali najmanje snažno u svoju neadekvatnost, što se događalo?”)</a:t>
            </a:r>
            <a:r>
              <a:rPr lang="hr-HR" dirty="0"/>
              <a:t>- razgovor o </a:t>
            </a:r>
            <a:r>
              <a:rPr lang="hr-HR" u="sng" dirty="0"/>
              <a:t>pozitivnim situacijama </a:t>
            </a:r>
            <a:r>
              <a:rPr lang="hr-HR" dirty="0"/>
              <a:t>omogućava sakupljanje ili jačanje dokaza za lijevu stranu. </a:t>
            </a:r>
          </a:p>
          <a:p>
            <a:pPr marL="0" indent="0">
              <a:buNone/>
            </a:pPr>
            <a:r>
              <a:rPr lang="hr-HR" dirty="0"/>
              <a:t>(Na dnu OBV tiskano je to pitanje kao podsjetnik).</a:t>
            </a:r>
          </a:p>
          <a:p>
            <a:endParaRPr lang="hr-HR" dirty="0"/>
          </a:p>
        </p:txBody>
      </p:sp>
    </p:spTree>
    <p:extLst>
      <p:ext uri="{BB962C8B-B14F-4D97-AF65-F5344CB8AC3E}">
        <p14:creationId xmlns:p14="http://schemas.microsoft.com/office/powerpoint/2010/main" val="2154972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4CD547-6071-4F60-8D3B-436DC265C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1416676"/>
            <a:ext cx="2665927" cy="2356834"/>
          </a:xfrm>
          <a:prstGeom prst="rect">
            <a:avLst/>
          </a:prstGeom>
        </p:spPr>
      </p:pic>
      <p:sp>
        <p:nvSpPr>
          <p:cNvPr id="3" name="Content Placeholder 2">
            <a:extLst>
              <a:ext uri="{FF2B5EF4-FFF2-40B4-BE49-F238E27FC236}">
                <a16:creationId xmlns:a16="http://schemas.microsoft.com/office/drawing/2014/main" id="{C4CEE321-0825-487D-9536-A85BCF00466D}"/>
              </a:ext>
            </a:extLst>
          </p:cNvPr>
          <p:cNvSpPr>
            <a:spLocks noGrp="1"/>
          </p:cNvSpPr>
          <p:nvPr>
            <p:ph idx="1"/>
          </p:nvPr>
        </p:nvSpPr>
        <p:spPr>
          <a:xfrm>
            <a:off x="838200" y="257576"/>
            <a:ext cx="10515600" cy="6413679"/>
          </a:xfrm>
        </p:spPr>
        <p:txBody>
          <a:bodyPr>
            <a:normAutofit fontScale="77500" lnSpcReduction="20000"/>
          </a:bodyPr>
          <a:lstStyle/>
          <a:p>
            <a:pPr marL="0" indent="0">
              <a:buNone/>
            </a:pPr>
            <a:r>
              <a:rPr lang="hr-HR" b="1" dirty="0"/>
              <a:t>		</a:t>
            </a:r>
            <a:r>
              <a:rPr lang="hr-HR" b="1" u="sng" dirty="0"/>
              <a:t>KORIŠTENJE EKSTREMNOG KONTRASTA ZA MIJENJANJ BV</a:t>
            </a:r>
          </a:p>
          <a:p>
            <a:r>
              <a:rPr lang="hr-HR" dirty="0"/>
              <a:t>Ponekad je za K korisno uspoređivati sebe s nekom stvarnom ili zamišljenom osobom koja je na </a:t>
            </a:r>
            <a:r>
              <a:rPr lang="hr-HR" u="sng" dirty="0"/>
              <a:t>negativnom ekstremu kvalitete povezane s K BV</a:t>
            </a:r>
            <a:r>
              <a:rPr lang="hr-HR" dirty="0"/>
              <a:t>. </a:t>
            </a:r>
          </a:p>
          <a:p>
            <a:r>
              <a:rPr lang="hr-HR" dirty="0"/>
              <a:t>T predlaže K zamišljanje neke osobe </a:t>
            </a:r>
            <a:r>
              <a:rPr lang="hr-HR" u="sng" dirty="0"/>
              <a:t>unutar svog refereničnog okvira</a:t>
            </a:r>
            <a:r>
              <a:rPr lang="hr-HR" dirty="0"/>
              <a:t>. </a:t>
            </a:r>
          </a:p>
          <a:p>
            <a:endParaRPr lang="hr-HR" dirty="0"/>
          </a:p>
          <a:p>
            <a:pPr marL="0" indent="0">
              <a:buNone/>
            </a:pPr>
            <a:r>
              <a:rPr lang="hr-HR" b="1" dirty="0"/>
              <a:t>				</a:t>
            </a:r>
            <a:r>
              <a:rPr lang="hr-HR" b="1" u="sng" dirty="0"/>
              <a:t>STVARANJE METAFORA</a:t>
            </a:r>
          </a:p>
          <a:p>
            <a:r>
              <a:rPr lang="hr-HR" dirty="0"/>
              <a:t>K može vjerovati da mora biti loš jer ga je kao </a:t>
            </a:r>
          </a:p>
          <a:p>
            <a:pPr marL="0" indent="0">
              <a:buNone/>
            </a:pPr>
            <a:r>
              <a:rPr lang="hr-HR" dirty="0"/>
              <a:t>   dijete (i kao odraslog) majka loše tretirala. </a:t>
            </a:r>
          </a:p>
          <a:p>
            <a:r>
              <a:rPr lang="hr-HR" dirty="0"/>
              <a:t>Za njega bi bilo korisno razmišljati o priči „</a:t>
            </a:r>
            <a:r>
              <a:rPr lang="hr-HR" b="1" dirty="0"/>
              <a:t>Pepeljuga</a:t>
            </a:r>
            <a:r>
              <a:rPr lang="hr-HR" dirty="0"/>
              <a:t>”.</a:t>
            </a:r>
          </a:p>
          <a:p>
            <a:pPr marL="0" indent="0">
              <a:buNone/>
            </a:pPr>
            <a:r>
              <a:rPr lang="hr-HR" dirty="0"/>
              <a:t> </a:t>
            </a:r>
          </a:p>
          <a:p>
            <a:pPr marL="0" indent="0">
              <a:buNone/>
            </a:pPr>
            <a:r>
              <a:rPr lang="hr-HR" b="1" dirty="0"/>
              <a:t>			            </a:t>
            </a:r>
            <a:r>
              <a:rPr lang="hr-HR" b="1" u="sng" dirty="0"/>
              <a:t>POVIJESNO TESTIRANJE BV</a:t>
            </a:r>
          </a:p>
          <a:p>
            <a:r>
              <a:rPr lang="hr-HR" dirty="0"/>
              <a:t>Korisno istražiti na koji je način vjerovanje </a:t>
            </a:r>
            <a:r>
              <a:rPr lang="hr-HR" u="sng" dirty="0"/>
              <a:t>nastalo</a:t>
            </a:r>
            <a:r>
              <a:rPr lang="hr-HR" dirty="0"/>
              <a:t> i godinama se </a:t>
            </a:r>
            <a:r>
              <a:rPr lang="hr-HR" u="sng" dirty="0"/>
              <a:t>održavalo</a:t>
            </a:r>
            <a:r>
              <a:rPr lang="hr-HR" dirty="0"/>
              <a:t>. </a:t>
            </a:r>
          </a:p>
          <a:p>
            <a:r>
              <a:rPr lang="hr-HR" dirty="0"/>
              <a:t>T pomaže K u potrazi (i oblikovanju) dokaza koji su </a:t>
            </a:r>
            <a:r>
              <a:rPr lang="hr-HR" u="sng" dirty="0"/>
              <a:t>podržavali </a:t>
            </a:r>
            <a:r>
              <a:rPr lang="hr-HR" dirty="0"/>
              <a:t>BV od ranog djetinjstva i u otkrivanju dokaza koji mu </a:t>
            </a:r>
            <a:r>
              <a:rPr lang="hr-HR" u="sng" dirty="0"/>
              <a:t>proturječe</a:t>
            </a:r>
            <a:r>
              <a:rPr lang="hr-HR" dirty="0"/>
              <a:t>.</a:t>
            </a:r>
          </a:p>
          <a:p>
            <a:endParaRPr lang="hr-HR" dirty="0"/>
          </a:p>
          <a:p>
            <a:pPr lvl="1"/>
            <a:r>
              <a:rPr lang="hr-HR" b="1" dirty="0"/>
              <a:t>Taj proces započinje</a:t>
            </a:r>
            <a:r>
              <a:rPr lang="hr-HR" dirty="0"/>
              <a:t>:</a:t>
            </a:r>
          </a:p>
          <a:p>
            <a:pPr marL="0" indent="0">
              <a:buNone/>
            </a:pPr>
            <a:r>
              <a:rPr lang="hr-HR" dirty="0"/>
              <a:t> 	 - nakon što je K opažao djelovanje svog BV u </a:t>
            </a:r>
            <a:r>
              <a:rPr lang="hr-HR" u="sng" dirty="0"/>
              <a:t>sadašnjosti</a:t>
            </a:r>
          </a:p>
          <a:p>
            <a:pPr marL="0" indent="0">
              <a:buNone/>
            </a:pPr>
            <a:r>
              <a:rPr lang="hr-HR" dirty="0"/>
              <a:t>  	 -nakon što je </a:t>
            </a:r>
            <a:r>
              <a:rPr lang="hr-HR" u="sng" dirty="0"/>
              <a:t>započeo postupak njegova mijenjanja</a:t>
            </a:r>
          </a:p>
          <a:p>
            <a:endParaRPr lang="hr-HR" dirty="0"/>
          </a:p>
        </p:txBody>
      </p:sp>
    </p:spTree>
    <p:extLst>
      <p:ext uri="{BB962C8B-B14F-4D97-AF65-F5344CB8AC3E}">
        <p14:creationId xmlns:p14="http://schemas.microsoft.com/office/powerpoint/2010/main" val="127059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530FA9-E87D-48FA-B3EE-272ED9894CE9}"/>
              </a:ext>
            </a:extLst>
          </p:cNvPr>
          <p:cNvSpPr>
            <a:spLocks noGrp="1"/>
          </p:cNvSpPr>
          <p:nvPr>
            <p:ph idx="1"/>
          </p:nvPr>
        </p:nvSpPr>
        <p:spPr>
          <a:xfrm>
            <a:off x="838200" y="528033"/>
            <a:ext cx="10515600" cy="6156101"/>
          </a:xfrm>
        </p:spPr>
        <p:txBody>
          <a:bodyPr/>
          <a:lstStyle/>
          <a:p>
            <a:r>
              <a:rPr lang="hr-HR" b="1" dirty="0"/>
              <a:t>Koraci povijesnog pregleda:</a:t>
            </a:r>
          </a:p>
          <a:p>
            <a:pPr marL="0" indent="0">
              <a:buNone/>
            </a:pPr>
            <a:r>
              <a:rPr lang="hr-HR" b="1" dirty="0"/>
              <a:t>1.</a:t>
            </a:r>
            <a:r>
              <a:rPr lang="hr-HR" dirty="0"/>
              <a:t> K zapisuje </a:t>
            </a:r>
            <a:r>
              <a:rPr lang="hr-HR" u="sng" dirty="0"/>
              <a:t>uspomene koje su mogle doprinjeti BV </a:t>
            </a:r>
            <a:r>
              <a:rPr lang="hr-HR" dirty="0"/>
              <a:t>(u obzir se uzimaju sva životna razdoblja).</a:t>
            </a:r>
          </a:p>
          <a:p>
            <a:pPr marL="0" indent="0">
              <a:buNone/>
            </a:pPr>
            <a:r>
              <a:rPr lang="hr-HR" b="1" dirty="0"/>
              <a:t>2.</a:t>
            </a:r>
            <a:r>
              <a:rPr lang="hr-HR" dirty="0"/>
              <a:t> Traganje za </a:t>
            </a:r>
            <a:r>
              <a:rPr lang="hr-HR" u="sng" dirty="0"/>
              <a:t>dokazima koji podržavaju novo pozitivno vjerovanje </a:t>
            </a:r>
            <a:r>
              <a:rPr lang="hr-HR" dirty="0"/>
              <a:t>za svako razdoblje.</a:t>
            </a:r>
          </a:p>
          <a:p>
            <a:pPr marL="0" indent="0">
              <a:buNone/>
            </a:pPr>
            <a:r>
              <a:rPr lang="hr-HR" b="1" dirty="0"/>
              <a:t>3.</a:t>
            </a:r>
            <a:r>
              <a:rPr lang="hr-HR" dirty="0"/>
              <a:t> </a:t>
            </a:r>
            <a:r>
              <a:rPr lang="hr-HR" u="sng" dirty="0"/>
              <a:t>Preoblikovanje svakog negativnog dokaza </a:t>
            </a:r>
            <a:r>
              <a:rPr lang="hr-HR" dirty="0"/>
              <a:t>(K je spreman na njega evocirajući pozitivna sjećanja).</a:t>
            </a:r>
          </a:p>
          <a:p>
            <a:pPr marL="0" indent="0">
              <a:buNone/>
            </a:pPr>
            <a:r>
              <a:rPr lang="hr-HR" b="1" dirty="0"/>
              <a:t>4.</a:t>
            </a:r>
            <a:r>
              <a:rPr lang="hr-HR" dirty="0"/>
              <a:t> K </a:t>
            </a:r>
            <a:r>
              <a:rPr lang="hr-HR" u="sng" dirty="0"/>
              <a:t>sažimlje svako razdoblje</a:t>
            </a:r>
            <a:r>
              <a:rPr lang="hr-HR" dirty="0"/>
              <a:t>.</a:t>
            </a:r>
          </a:p>
          <a:p>
            <a:pPr marL="0" indent="0">
              <a:buNone/>
            </a:pPr>
            <a:r>
              <a:rPr lang="hr-HR" sz="2000" dirty="0"/>
              <a:t>Npr. godine srednje škole- </a:t>
            </a:r>
            <a:r>
              <a:rPr lang="hr-HR" sz="2000" i="1" dirty="0"/>
              <a:t>„Mnoge sam stvari radila kompetentno, od sporta, odgovornog ponašanja kod kuće, do dobrog uspjeha u školi. Istina je da nisam dobivala sve petice, da nisam bila dobra u svemu i zbog toga sam se ponekad osjećala neadekvatno, ali općenito sam bila adekvatna.” </a:t>
            </a:r>
          </a:p>
          <a:p>
            <a:pPr marL="0" indent="0">
              <a:buNone/>
            </a:pPr>
            <a:endParaRPr lang="hr-HR" dirty="0"/>
          </a:p>
        </p:txBody>
      </p:sp>
    </p:spTree>
    <p:extLst>
      <p:ext uri="{BB962C8B-B14F-4D97-AF65-F5344CB8AC3E}">
        <p14:creationId xmlns:p14="http://schemas.microsoft.com/office/powerpoint/2010/main" val="245531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2BA4-F79D-48F6-B5E4-14879FC5C381}"/>
              </a:ext>
            </a:extLst>
          </p:cNvPr>
          <p:cNvSpPr>
            <a:spLocks noGrp="1"/>
          </p:cNvSpPr>
          <p:nvPr>
            <p:ph type="title"/>
          </p:nvPr>
        </p:nvSpPr>
        <p:spPr/>
        <p:txBody>
          <a:bodyPr/>
          <a:lstStyle/>
          <a:p>
            <a:pPr algn="ctr"/>
            <a:r>
              <a:rPr lang="hr-HR" dirty="0"/>
              <a:t>BAZIČNA VJEROVANJA</a:t>
            </a:r>
          </a:p>
        </p:txBody>
      </p:sp>
      <p:sp>
        <p:nvSpPr>
          <p:cNvPr id="3" name="Content Placeholder 2">
            <a:extLst>
              <a:ext uri="{FF2B5EF4-FFF2-40B4-BE49-F238E27FC236}">
                <a16:creationId xmlns:a16="http://schemas.microsoft.com/office/drawing/2014/main" id="{DFA48237-3440-4EA1-9D0C-EA583EBEAA85}"/>
              </a:ext>
            </a:extLst>
          </p:cNvPr>
          <p:cNvSpPr>
            <a:spLocks noGrp="1"/>
          </p:cNvSpPr>
          <p:nvPr>
            <p:ph idx="1"/>
          </p:nvPr>
        </p:nvSpPr>
        <p:spPr/>
        <p:txBody>
          <a:bodyPr/>
          <a:lstStyle/>
          <a:p>
            <a:r>
              <a:rPr lang="hr-HR" dirty="0"/>
              <a:t>Centralne ideje o sebi</a:t>
            </a:r>
          </a:p>
          <a:p>
            <a:r>
              <a:rPr lang="hr-HR" dirty="0"/>
              <a:t>Sheme vs. Bazična vjerovanja</a:t>
            </a:r>
          </a:p>
          <a:p>
            <a:endParaRPr lang="hr-HR" dirty="0"/>
          </a:p>
          <a:p>
            <a:r>
              <a:rPr lang="hr-HR" b="1" dirty="0"/>
              <a:t>2 šire kategorije negativnih bazičnih vjerovanja</a:t>
            </a:r>
            <a:r>
              <a:rPr lang="hr-HR" dirty="0"/>
              <a:t>:</a:t>
            </a:r>
          </a:p>
          <a:p>
            <a:pPr marL="0" indent="0">
              <a:buNone/>
            </a:pPr>
            <a:r>
              <a:rPr lang="hr-HR" dirty="0"/>
              <a:t>	-one povezane s </a:t>
            </a:r>
            <a:r>
              <a:rPr lang="hr-HR" b="1" dirty="0"/>
              <a:t>bespomočnošću</a:t>
            </a:r>
          </a:p>
          <a:p>
            <a:pPr marL="0" indent="0">
              <a:buNone/>
            </a:pPr>
            <a:r>
              <a:rPr lang="hr-HR" dirty="0"/>
              <a:t>	- one povezane s </a:t>
            </a:r>
            <a:r>
              <a:rPr lang="hr-HR" b="1" dirty="0"/>
              <a:t>nevoljenošću</a:t>
            </a:r>
          </a:p>
          <a:p>
            <a:endParaRPr lang="hr-HR" dirty="0"/>
          </a:p>
        </p:txBody>
      </p:sp>
      <p:pic>
        <p:nvPicPr>
          <p:cNvPr id="7" name="Picture 6">
            <a:extLst>
              <a:ext uri="{FF2B5EF4-FFF2-40B4-BE49-F238E27FC236}">
                <a16:creationId xmlns:a16="http://schemas.microsoft.com/office/drawing/2014/main" id="{5E1FA358-3A8D-442E-9E90-17B41F95B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7865" y="1493949"/>
            <a:ext cx="3912518" cy="5241702"/>
          </a:xfrm>
          <a:prstGeom prst="rect">
            <a:avLst/>
          </a:prstGeom>
        </p:spPr>
      </p:pic>
    </p:spTree>
    <p:extLst>
      <p:ext uri="{BB962C8B-B14F-4D97-AF65-F5344CB8AC3E}">
        <p14:creationId xmlns:p14="http://schemas.microsoft.com/office/powerpoint/2010/main" val="1586996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4E438A-8286-46A3-972C-F2BFE9B4CDCA}"/>
              </a:ext>
            </a:extLst>
          </p:cNvPr>
          <p:cNvSpPr>
            <a:spLocks noGrp="1"/>
          </p:cNvSpPr>
          <p:nvPr>
            <p:ph idx="1"/>
          </p:nvPr>
        </p:nvSpPr>
        <p:spPr>
          <a:xfrm>
            <a:off x="218941" y="1120461"/>
            <a:ext cx="11134859" cy="5460643"/>
          </a:xfrm>
        </p:spPr>
        <p:txBody>
          <a:bodyPr>
            <a:normAutofit/>
          </a:bodyPr>
          <a:lstStyle/>
          <a:p>
            <a:pPr marL="0" indent="0">
              <a:buNone/>
            </a:pPr>
            <a:r>
              <a:rPr lang="hr-HR" b="1" dirty="0"/>
              <a:t>        </a:t>
            </a:r>
            <a:r>
              <a:rPr lang="hr-HR" b="1" u="sng" dirty="0"/>
              <a:t>RESTRUKTURIRANJE RANIH SJEĆANJA</a:t>
            </a:r>
          </a:p>
          <a:p>
            <a:r>
              <a:rPr lang="hr-HR" dirty="0"/>
              <a:t>Za mnoge K s </a:t>
            </a:r>
            <a:r>
              <a:rPr lang="hr-HR" u="sng" dirty="0"/>
              <a:t>poremećajima na osi I </a:t>
            </a:r>
            <a:r>
              <a:rPr lang="hr-HR" b="1" dirty="0"/>
              <a:t>„racionalne“ ili „intelektualne“ tehnike</a:t>
            </a:r>
            <a:r>
              <a:rPr lang="hr-HR" dirty="0"/>
              <a:t> dovoljne su za mijenjanje BV.</a:t>
            </a:r>
          </a:p>
          <a:p>
            <a:r>
              <a:rPr lang="hr-HR" dirty="0"/>
              <a:t>Za neke druge K potrebne su također i određene </a:t>
            </a:r>
            <a:r>
              <a:rPr lang="hr-HR" b="1" dirty="0"/>
              <a:t>„emocionalne“ ili „iskustvene” tehnike</a:t>
            </a:r>
            <a:r>
              <a:rPr lang="hr-HR" dirty="0"/>
              <a:t> u kojima je pobuđeno K čuvstveno stanje.</a:t>
            </a:r>
          </a:p>
          <a:p>
            <a:r>
              <a:rPr lang="hr-HR" dirty="0"/>
              <a:t>Npr. tehnika </a:t>
            </a:r>
            <a:r>
              <a:rPr lang="hr-HR" b="1" u="sng" dirty="0"/>
              <a:t>IGRANJE ULOGA</a:t>
            </a:r>
            <a:r>
              <a:rPr lang="hr-HR" dirty="0">
                <a:sym typeface="Wingdings" panose="05000000000000000000" pitchFamily="2" charset="2"/>
              </a:rPr>
              <a:t> </a:t>
            </a:r>
            <a:r>
              <a:rPr lang="hr-HR" dirty="0"/>
              <a:t>ponovno odigravanje događaja kako bi se K pomoglo reinterpretirati </a:t>
            </a:r>
            <a:r>
              <a:rPr lang="hr-HR" u="sng" dirty="0"/>
              <a:t>prijašnje</a:t>
            </a:r>
            <a:r>
              <a:rPr lang="hr-HR" dirty="0"/>
              <a:t> traumatsko iskustvo </a:t>
            </a:r>
            <a:r>
              <a:rPr lang="hr-HR" u="sng" dirty="0"/>
              <a:t>povezano s trenutnom </a:t>
            </a:r>
            <a:r>
              <a:rPr lang="hr-HR" dirty="0"/>
              <a:t>uznemiravajućom situacijom.</a:t>
            </a:r>
          </a:p>
          <a:p>
            <a:r>
              <a:rPr lang="hr-HR" b="1" dirty="0"/>
              <a:t>T pojačava K čuvstveno stanje da bi ubrzao poboljšanje sjećanja! </a:t>
            </a:r>
          </a:p>
          <a:p>
            <a:pPr marL="0" indent="0">
              <a:buNone/>
            </a:pPr>
            <a:r>
              <a:rPr lang="hr-HR" sz="2000" i="1" dirty="0"/>
              <a:t>„Osjećate li tu tugu i neadekvatnost negdje u svom tijelu? Kada ste se, kao dijete, prvi put osjećali ovako.“</a:t>
            </a:r>
          </a:p>
          <a:p>
            <a:r>
              <a:rPr lang="hr-HR" dirty="0"/>
              <a:t>Npr. T igra K sa 7g, a K igra svoju majku </a:t>
            </a:r>
            <a:r>
              <a:rPr lang="hr-HR" sz="2000" i="1" dirty="0"/>
              <a:t>(„Pokušajte što više gledati njenim očima.“</a:t>
            </a:r>
            <a:r>
              <a:rPr lang="hr-HR" dirty="0"/>
              <a:t>) </a:t>
            </a:r>
            <a:r>
              <a:rPr lang="hr-HR" dirty="0">
                <a:sym typeface="Wingdings" panose="05000000000000000000" pitchFamily="2" charset="2"/>
              </a:rPr>
              <a:t></a:t>
            </a:r>
            <a:r>
              <a:rPr lang="hr-HR" dirty="0"/>
              <a:t>zatim zamijene uloge</a:t>
            </a:r>
          </a:p>
          <a:p>
            <a:pPr marL="0" indent="0">
              <a:buNone/>
            </a:pPr>
            <a:endParaRPr lang="hr-HR" dirty="0"/>
          </a:p>
          <a:p>
            <a:pPr marL="0" indent="0">
              <a:buNone/>
            </a:pPr>
            <a:endParaRPr lang="hr-HR" dirty="0"/>
          </a:p>
        </p:txBody>
      </p:sp>
      <p:pic>
        <p:nvPicPr>
          <p:cNvPr id="7" name="Picture 6">
            <a:extLst>
              <a:ext uri="{FF2B5EF4-FFF2-40B4-BE49-F238E27FC236}">
                <a16:creationId xmlns:a16="http://schemas.microsoft.com/office/drawing/2014/main" id="{49230FBC-3A81-4ADB-92AC-6DD675A27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167425"/>
            <a:ext cx="4649274" cy="1352282"/>
          </a:xfrm>
          <a:prstGeom prst="rect">
            <a:avLst/>
          </a:prstGeom>
        </p:spPr>
      </p:pic>
    </p:spTree>
    <p:extLst>
      <p:ext uri="{BB962C8B-B14F-4D97-AF65-F5344CB8AC3E}">
        <p14:creationId xmlns:p14="http://schemas.microsoft.com/office/powerpoint/2010/main" val="4239443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56D69F-5DCD-4A63-8E2E-1D4119A0265B}"/>
              </a:ext>
            </a:extLst>
          </p:cNvPr>
          <p:cNvSpPr>
            <a:spLocks noGrp="1"/>
          </p:cNvSpPr>
          <p:nvPr>
            <p:ph idx="1"/>
          </p:nvPr>
        </p:nvSpPr>
        <p:spPr>
          <a:xfrm>
            <a:off x="838200" y="270456"/>
            <a:ext cx="10515600" cy="6362164"/>
          </a:xfrm>
        </p:spPr>
        <p:txBody>
          <a:bodyPr>
            <a:normAutofit fontScale="92500" lnSpcReduction="20000"/>
          </a:bodyPr>
          <a:lstStyle/>
          <a:p>
            <a:r>
              <a:rPr lang="hr-HR" dirty="0"/>
              <a:t>Još jedna tehnikaiz </a:t>
            </a:r>
            <a:r>
              <a:rPr lang="hr-HR" b="1" dirty="0"/>
              <a:t>Gestalt terapije </a:t>
            </a:r>
            <a:r>
              <a:rPr lang="hr-HR" dirty="0"/>
              <a:t>koristi </a:t>
            </a:r>
            <a:r>
              <a:rPr lang="hr-HR" b="1" dirty="0"/>
              <a:t>imaginaciju za restrukturiranje ranih sjećanja u prisutnosti emocija </a:t>
            </a:r>
            <a:r>
              <a:rPr lang="hr-HR" dirty="0"/>
              <a:t>(Edwards, 1989; Layden i sur., 1993).</a:t>
            </a:r>
          </a:p>
          <a:p>
            <a:pPr marL="0" indent="0">
              <a:buNone/>
            </a:pPr>
            <a:r>
              <a:rPr lang="hr-HR" dirty="0"/>
              <a:t>	-češće se upotrebljava sa K s </a:t>
            </a:r>
            <a:r>
              <a:rPr lang="hr-HR" u="sng" dirty="0"/>
              <a:t>poremećajem ličnosti </a:t>
            </a:r>
            <a:r>
              <a:rPr lang="hr-HR" dirty="0"/>
              <a:t>nego sa K s  	poremećajem na osi I.</a:t>
            </a:r>
          </a:p>
          <a:p>
            <a:endParaRPr lang="hr-HR" dirty="0"/>
          </a:p>
          <a:p>
            <a:r>
              <a:rPr lang="hr-HR" u="sng" dirty="0"/>
              <a:t>T od K traži ponovno proživljavanje raznih uznemirujućih događaja koji su pomogli u stvaranju i održavanju BV</a:t>
            </a:r>
            <a:r>
              <a:rPr lang="hr-HR" dirty="0"/>
              <a:t>.</a:t>
            </a:r>
          </a:p>
          <a:p>
            <a:r>
              <a:rPr lang="hr-HR" b="1" dirty="0"/>
              <a:t>T radi sljedeće</a:t>
            </a:r>
            <a:r>
              <a:rPr lang="hr-HR" dirty="0"/>
              <a:t>:</a:t>
            </a:r>
          </a:p>
          <a:p>
            <a:r>
              <a:rPr lang="hr-HR" b="1" dirty="0"/>
              <a:t>1</a:t>
            </a:r>
            <a:r>
              <a:rPr lang="hr-HR" dirty="0"/>
              <a:t>. Identificira situaciju koja je trenutno uznemirujuća za K, a čini se povezana s važnim BV.</a:t>
            </a:r>
          </a:p>
          <a:p>
            <a:r>
              <a:rPr lang="hr-HR" b="1" dirty="0"/>
              <a:t>2</a:t>
            </a:r>
            <a:r>
              <a:rPr lang="hr-HR" dirty="0"/>
              <a:t>. Pojačava K osjećaje usmjeravajući se na njegove AM, emocije i somatske senzacije.</a:t>
            </a:r>
          </a:p>
          <a:p>
            <a:r>
              <a:rPr lang="hr-HR" b="1" dirty="0"/>
              <a:t>3</a:t>
            </a:r>
            <a:r>
              <a:rPr lang="hr-HR" dirty="0"/>
              <a:t>. Pomaže K u identifikaciji i ponovnom proživljavanju relevantnog ranog iskustva.</a:t>
            </a:r>
          </a:p>
          <a:p>
            <a:r>
              <a:rPr lang="hr-HR" b="1" dirty="0"/>
              <a:t>4</a:t>
            </a:r>
            <a:r>
              <a:rPr lang="hr-HR" dirty="0"/>
              <a:t>. Razgovara s „mlađim” dijelom K radi identifikacije AM, emocija i vjerovanja.</a:t>
            </a:r>
          </a:p>
          <a:p>
            <a:r>
              <a:rPr lang="hr-HR" b="1" dirty="0"/>
              <a:t>5</a:t>
            </a:r>
            <a:r>
              <a:rPr lang="hr-HR" dirty="0"/>
              <a:t>. Pomaže K u razvijanju različitog razumijevanja tog iskustva pomoću vođene imaginacije, sokratovskog dijaloga, dijaloga i /ili igranja uloga.</a:t>
            </a:r>
          </a:p>
          <a:p>
            <a:endParaRPr lang="hr-HR" dirty="0"/>
          </a:p>
        </p:txBody>
      </p:sp>
    </p:spTree>
    <p:extLst>
      <p:ext uri="{BB962C8B-B14F-4D97-AF65-F5344CB8AC3E}">
        <p14:creationId xmlns:p14="http://schemas.microsoft.com/office/powerpoint/2010/main" val="1168420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38EE71-8E05-4DCF-8727-D1C9E9021048}"/>
              </a:ext>
            </a:extLst>
          </p:cNvPr>
          <p:cNvSpPr>
            <a:spLocks noGrp="1"/>
          </p:cNvSpPr>
          <p:nvPr>
            <p:ph idx="1"/>
          </p:nvPr>
        </p:nvSpPr>
        <p:spPr>
          <a:xfrm>
            <a:off x="838200" y="373487"/>
            <a:ext cx="10515600" cy="5803476"/>
          </a:xfrm>
        </p:spPr>
        <p:txBody>
          <a:bodyPr>
            <a:normAutofit fontScale="92500"/>
          </a:bodyPr>
          <a:lstStyle/>
          <a:p>
            <a:r>
              <a:rPr lang="hr-HR" dirty="0"/>
              <a:t>T traži </a:t>
            </a:r>
            <a:r>
              <a:rPr lang="hr-HR" u="sng" dirty="0"/>
              <a:t>što detaljnjiji opis </a:t>
            </a:r>
            <a:r>
              <a:rPr lang="hr-HR" dirty="0"/>
              <a:t>uznemirujućeg događaja.</a:t>
            </a:r>
          </a:p>
          <a:p>
            <a:pPr marL="0" indent="0">
              <a:buNone/>
            </a:pPr>
            <a:r>
              <a:rPr lang="hr-HR" sz="2200" i="1" dirty="0"/>
              <a:t>„Gdje </a:t>
            </a:r>
            <a:r>
              <a:rPr lang="hr-HR" sz="2200" i="1" u="sng" dirty="0"/>
              <a:t>u svom tijelu </a:t>
            </a:r>
            <a:r>
              <a:rPr lang="hr-HR" sz="2200" i="1" dirty="0"/>
              <a:t>osjećate tugu?“ Usmjerite se na svoje </a:t>
            </a:r>
            <a:r>
              <a:rPr lang="hr-HR" sz="2200" i="1" u="sng" dirty="0"/>
              <a:t>oči, trbuh, prsa</a:t>
            </a:r>
            <a:r>
              <a:rPr lang="hr-HR" sz="2200" i="1" dirty="0"/>
              <a:t>,... (Čeka se oko 10 sec). Sjećate li se kada ste </a:t>
            </a:r>
            <a:r>
              <a:rPr lang="hr-HR" sz="2200" i="1" u="sng" dirty="0"/>
              <a:t>kao dijete </a:t>
            </a:r>
            <a:r>
              <a:rPr lang="hr-HR" sz="2200" i="1" dirty="0"/>
              <a:t>osjetili ovakvu težinu? Kada ste se </a:t>
            </a:r>
            <a:r>
              <a:rPr lang="hr-HR" sz="2200" i="1" u="sng" dirty="0"/>
              <a:t>prvi puta </a:t>
            </a:r>
            <a:r>
              <a:rPr lang="hr-HR" sz="2200" i="1" dirty="0"/>
              <a:t>ovako osjećali?“</a:t>
            </a:r>
          </a:p>
          <a:p>
            <a:pPr marL="0" indent="0">
              <a:buNone/>
            </a:pPr>
            <a:endParaRPr lang="hr-HR" dirty="0"/>
          </a:p>
          <a:p>
            <a:r>
              <a:rPr lang="hr-HR" dirty="0"/>
              <a:t>T od K traži ponovno doživljavanje uznemirujućih, značajnijih sjećanja i intervjuira </a:t>
            </a:r>
            <a:r>
              <a:rPr lang="hr-HR" b="1" dirty="0"/>
              <a:t>„dječji“ dio K </a:t>
            </a:r>
            <a:r>
              <a:rPr lang="hr-HR" dirty="0"/>
              <a:t>da bi otkrio kako je K tada shvatio to rano iskustvo.</a:t>
            </a:r>
          </a:p>
          <a:p>
            <a:r>
              <a:rPr lang="hr-HR" b="1" dirty="0"/>
              <a:t>T stalno jača emocionalnu neposrednost tražeći od K korištenje </a:t>
            </a:r>
            <a:r>
              <a:rPr lang="hr-HR" b="1" u="sng" dirty="0"/>
              <a:t>sadašnjeg vremena!</a:t>
            </a:r>
            <a:r>
              <a:rPr lang="hr-HR" b="1" dirty="0"/>
              <a:t> </a:t>
            </a:r>
          </a:p>
          <a:p>
            <a:pPr marL="0" indent="0">
              <a:buNone/>
            </a:pPr>
            <a:r>
              <a:rPr lang="hr-HR" sz="2200" i="1" dirty="0"/>
              <a:t>„Možete li to ponovno zamisliti? Gdje ste sada? Mama dolazi u kuhinju? Kako izgleda? Gdje je? Kako znate da je ljuta? (</a:t>
            </a:r>
            <a:r>
              <a:rPr lang="hr-HR" sz="2200" i="1" u="sng" dirty="0"/>
              <a:t>opis lica i tijela</a:t>
            </a:r>
            <a:r>
              <a:rPr lang="hr-HR" sz="2200" i="1" dirty="0"/>
              <a:t>) </a:t>
            </a:r>
            <a:r>
              <a:rPr lang="hr-HR" sz="2200" b="1" i="1" dirty="0"/>
              <a:t>Šestogodišnja Sally</a:t>
            </a:r>
            <a:r>
              <a:rPr lang="hr-HR" sz="2200" i="1" dirty="0"/>
              <a:t>, kako se osjećaš? </a:t>
            </a:r>
            <a:r>
              <a:rPr lang="hr-HR" sz="2200" b="1" i="1" dirty="0"/>
              <a:t>Šestogodišnja Sally</a:t>
            </a:r>
            <a:r>
              <a:rPr lang="hr-HR" sz="2200" i="1" dirty="0"/>
              <a:t>, što ti prolazi kroz glavu upravo sada?“</a:t>
            </a:r>
          </a:p>
          <a:p>
            <a:pPr marL="0" indent="0">
              <a:buNone/>
            </a:pPr>
            <a:endParaRPr lang="hr-HR" dirty="0"/>
          </a:p>
          <a:p>
            <a:r>
              <a:rPr lang="hr-HR" b="1" u="sng" dirty="0"/>
              <a:t>Intenziviranje osjećaja </a:t>
            </a:r>
            <a:r>
              <a:rPr lang="hr-HR" b="1" dirty="0"/>
              <a:t>u proživljavanju nekog iskustva je ključ koji </a:t>
            </a:r>
            <a:r>
              <a:rPr lang="hr-HR" b="1" u="sng" dirty="0"/>
              <a:t>dokazuje kako se radi o vjerovanju bitnom za K</a:t>
            </a:r>
            <a:r>
              <a:rPr lang="hr-HR" b="1" dirty="0"/>
              <a:t>! </a:t>
            </a:r>
          </a:p>
          <a:p>
            <a:endParaRPr lang="hr-HR" dirty="0"/>
          </a:p>
        </p:txBody>
      </p:sp>
    </p:spTree>
    <p:extLst>
      <p:ext uri="{BB962C8B-B14F-4D97-AF65-F5344CB8AC3E}">
        <p14:creationId xmlns:p14="http://schemas.microsoft.com/office/powerpoint/2010/main" val="727234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DD82BF-4DCA-45DF-B9F9-8E0C69FC0318}"/>
              </a:ext>
            </a:extLst>
          </p:cNvPr>
          <p:cNvSpPr>
            <a:spLocks noGrp="1"/>
          </p:cNvSpPr>
          <p:nvPr>
            <p:ph idx="1"/>
          </p:nvPr>
        </p:nvSpPr>
        <p:spPr>
          <a:xfrm>
            <a:off x="838200" y="682580"/>
            <a:ext cx="10515600" cy="5911403"/>
          </a:xfrm>
        </p:spPr>
        <p:txBody>
          <a:bodyPr>
            <a:normAutofit fontScale="92500"/>
          </a:bodyPr>
          <a:lstStyle/>
          <a:p>
            <a:r>
              <a:rPr lang="hr-HR" dirty="0"/>
              <a:t>Potom T pomaže K u </a:t>
            </a:r>
            <a:r>
              <a:rPr lang="hr-HR" b="1" dirty="0"/>
              <a:t>reinterpretaciji tog iskustva</a:t>
            </a:r>
            <a:r>
              <a:rPr lang="hr-HR" dirty="0"/>
              <a:t>.</a:t>
            </a:r>
          </a:p>
          <a:p>
            <a:pPr marL="0" indent="0">
              <a:buNone/>
            </a:pPr>
            <a:r>
              <a:rPr lang="hr-HR" sz="2000" i="1" dirty="0"/>
              <a:t>„</a:t>
            </a:r>
            <a:r>
              <a:rPr lang="hr-HR" sz="2000" i="1" u="sng" dirty="0"/>
              <a:t>Šestogodišnja Sally</a:t>
            </a:r>
            <a:r>
              <a:rPr lang="hr-HR" sz="2000" i="1" dirty="0"/>
              <a:t>, želio bih ti pomoći kako bi ovo vidjela na drugačiji način. Što misliš što bi moglo pomoći? Bi li htjela razgovarati sa svojom </a:t>
            </a:r>
            <a:r>
              <a:rPr lang="hr-HR" sz="2000" i="1" u="sng" dirty="0"/>
              <a:t>mamom</a:t>
            </a:r>
            <a:r>
              <a:rPr lang="hr-HR" sz="2000" i="1" dirty="0"/>
              <a:t>, objasniti zašto ti je teško? Ili bi željela </a:t>
            </a:r>
            <a:r>
              <a:rPr lang="hr-HR" sz="2000" i="1" u="sng" dirty="0"/>
              <a:t>da ti netko objasni </a:t>
            </a:r>
            <a:r>
              <a:rPr lang="hr-HR" sz="2000" i="1" dirty="0"/>
              <a:t>što se događa... možda </a:t>
            </a:r>
            <a:r>
              <a:rPr lang="hr-HR" sz="2000" i="1" u="sng" dirty="0"/>
              <a:t>ti kao 18-godišnjakinja</a:t>
            </a:r>
            <a:r>
              <a:rPr lang="hr-HR" sz="2000" i="1" dirty="0"/>
              <a:t>?“</a:t>
            </a:r>
          </a:p>
          <a:p>
            <a:r>
              <a:rPr lang="hr-HR" dirty="0"/>
              <a:t>Kada K izvijesti kako se njegovo mlađe ja osjeća značajno manje tužno, T privodi kraju vježbu.</a:t>
            </a:r>
          </a:p>
          <a:p>
            <a:pPr marL="0" indent="0">
              <a:buNone/>
            </a:pPr>
            <a:endParaRPr lang="hr-HR" dirty="0"/>
          </a:p>
          <a:p>
            <a:endParaRPr lang="hr-HR" dirty="0"/>
          </a:p>
          <a:p>
            <a:endParaRPr lang="hr-HR" dirty="0"/>
          </a:p>
          <a:p>
            <a:endParaRPr lang="hr-HR" dirty="0"/>
          </a:p>
          <a:p>
            <a:r>
              <a:rPr lang="hr-HR" dirty="0"/>
              <a:t>Na kraju, T traži od K da </a:t>
            </a:r>
            <a:r>
              <a:rPr lang="hr-HR" u="sng" dirty="0"/>
              <a:t>zapiše</a:t>
            </a:r>
            <a:r>
              <a:rPr lang="hr-HR" dirty="0"/>
              <a:t> staro vjerovanje koje je bilo aktivirano u ovom sjećanju i novo vjerovanje, te da </a:t>
            </a:r>
            <a:r>
              <a:rPr lang="hr-HR" u="sng" dirty="0"/>
              <a:t>procijeni</a:t>
            </a:r>
            <a:r>
              <a:rPr lang="hr-HR" dirty="0"/>
              <a:t> koliko u svako sada vjeruje.</a:t>
            </a:r>
          </a:p>
          <a:p>
            <a:pPr marL="0" indent="0">
              <a:buNone/>
            </a:pPr>
            <a:r>
              <a:rPr lang="hr-HR" dirty="0">
                <a:sym typeface="Wingdings" panose="05000000000000000000" pitchFamily="2" charset="2"/>
              </a:rPr>
              <a:t></a:t>
            </a:r>
            <a:r>
              <a:rPr lang="hr-HR" dirty="0"/>
              <a:t> </a:t>
            </a:r>
            <a:r>
              <a:rPr lang="hr-HR" u="sng" dirty="0"/>
              <a:t>razgovaraju o sadašnjem uznemirujućem događaju </a:t>
            </a:r>
            <a:r>
              <a:rPr lang="hr-HR" dirty="0"/>
              <a:t>te T pomaže K u stvaranju </a:t>
            </a:r>
            <a:r>
              <a:rPr lang="hr-HR" u="sng" dirty="0"/>
              <a:t>stvarnijeg, adaptivnijeg zaključka</a:t>
            </a:r>
            <a:r>
              <a:rPr lang="hr-HR" dirty="0"/>
              <a:t>. </a:t>
            </a:r>
          </a:p>
          <a:p>
            <a:endParaRPr lang="hr-HR" dirty="0"/>
          </a:p>
        </p:txBody>
      </p:sp>
      <p:pic>
        <p:nvPicPr>
          <p:cNvPr id="5" name="Picture 4">
            <a:extLst>
              <a:ext uri="{FF2B5EF4-FFF2-40B4-BE49-F238E27FC236}">
                <a16:creationId xmlns:a16="http://schemas.microsoft.com/office/drawing/2014/main" id="{2540902E-8BC2-4BD3-9D6D-A94B4B23A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321" y="2794715"/>
            <a:ext cx="6671256" cy="1587321"/>
          </a:xfrm>
          <a:prstGeom prst="rect">
            <a:avLst/>
          </a:prstGeom>
        </p:spPr>
      </p:pic>
    </p:spTree>
    <p:extLst>
      <p:ext uri="{BB962C8B-B14F-4D97-AF65-F5344CB8AC3E}">
        <p14:creationId xmlns:p14="http://schemas.microsoft.com/office/powerpoint/2010/main" val="3635302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62ED3D-89B8-49E6-AD56-14412FF88996}"/>
              </a:ext>
            </a:extLst>
          </p:cNvPr>
          <p:cNvSpPr>
            <a:spLocks noGrp="1"/>
          </p:cNvSpPr>
          <p:nvPr>
            <p:ph idx="1"/>
          </p:nvPr>
        </p:nvSpPr>
        <p:spPr>
          <a:xfrm>
            <a:off x="838200" y="356617"/>
            <a:ext cx="10515600" cy="5829233"/>
          </a:xfrm>
        </p:spPr>
        <p:txBody>
          <a:bodyPr/>
          <a:lstStyle/>
          <a:p>
            <a:r>
              <a:rPr lang="hr-HR" b="1" dirty="0"/>
              <a:t>Zaključno: </a:t>
            </a:r>
          </a:p>
          <a:p>
            <a:pPr marL="0" indent="0">
              <a:buNone/>
            </a:pPr>
            <a:r>
              <a:rPr lang="hr-HR" dirty="0"/>
              <a:t>-BV zahtijevaju konzistentan, sustavni rad. </a:t>
            </a:r>
          </a:p>
          <a:p>
            <a:pPr marL="0" indent="0">
              <a:buNone/>
            </a:pPr>
            <a:r>
              <a:rPr lang="hr-HR" dirty="0"/>
              <a:t>-Brojne tehnike, primjenjive za restrukturiranje AM I PV mogu se, zajedno sa specijaliziranim tehnikma orijentiranim na BV, koristiti i za rad na BV.</a:t>
            </a:r>
          </a:p>
        </p:txBody>
      </p:sp>
      <p:pic>
        <p:nvPicPr>
          <p:cNvPr id="5" name="Picture 4">
            <a:extLst>
              <a:ext uri="{FF2B5EF4-FFF2-40B4-BE49-F238E27FC236}">
                <a16:creationId xmlns:a16="http://schemas.microsoft.com/office/drawing/2014/main" id="{FAEED1B9-642B-49FB-B474-CC1E2765B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6904" y="2537138"/>
            <a:ext cx="2228850" cy="3039414"/>
          </a:xfrm>
          <a:prstGeom prst="rect">
            <a:avLst/>
          </a:prstGeom>
        </p:spPr>
      </p:pic>
      <p:pic>
        <p:nvPicPr>
          <p:cNvPr id="7" name="Picture 6">
            <a:extLst>
              <a:ext uri="{FF2B5EF4-FFF2-40B4-BE49-F238E27FC236}">
                <a16:creationId xmlns:a16="http://schemas.microsoft.com/office/drawing/2014/main" id="{C3BE9E09-39D9-4333-8B16-13F389EF2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126" y="2958451"/>
            <a:ext cx="2695575" cy="1501328"/>
          </a:xfrm>
          <a:prstGeom prst="rect">
            <a:avLst/>
          </a:prstGeom>
        </p:spPr>
      </p:pic>
      <p:pic>
        <p:nvPicPr>
          <p:cNvPr id="9" name="Picture 8">
            <a:extLst>
              <a:ext uri="{FF2B5EF4-FFF2-40B4-BE49-F238E27FC236}">
                <a16:creationId xmlns:a16="http://schemas.microsoft.com/office/drawing/2014/main" id="{D2B976B9-F24D-4333-9333-F45FA1546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3733" y="3429000"/>
            <a:ext cx="1828800" cy="2756849"/>
          </a:xfrm>
          <a:prstGeom prst="rect">
            <a:avLst/>
          </a:prstGeom>
        </p:spPr>
      </p:pic>
      <p:pic>
        <p:nvPicPr>
          <p:cNvPr id="11" name="Picture 10">
            <a:extLst>
              <a:ext uri="{FF2B5EF4-FFF2-40B4-BE49-F238E27FC236}">
                <a16:creationId xmlns:a16="http://schemas.microsoft.com/office/drawing/2014/main" id="{0D1E16F7-B1FB-4EDC-B1E2-20D26549AA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07" y="3082090"/>
            <a:ext cx="2238375" cy="1486001"/>
          </a:xfrm>
          <a:prstGeom prst="rect">
            <a:avLst/>
          </a:prstGeom>
        </p:spPr>
      </p:pic>
    </p:spTree>
    <p:extLst>
      <p:ext uri="{BB962C8B-B14F-4D97-AF65-F5344CB8AC3E}">
        <p14:creationId xmlns:p14="http://schemas.microsoft.com/office/powerpoint/2010/main" val="4244115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7EF974-2BBF-4B33-B217-E1378E711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028" y="502276"/>
            <a:ext cx="8973944" cy="6355724"/>
          </a:xfrm>
          <a:prstGeom prst="rect">
            <a:avLst/>
          </a:prstGeom>
        </p:spPr>
      </p:pic>
      <p:sp>
        <p:nvSpPr>
          <p:cNvPr id="3" name="Content Placeholder 2">
            <a:extLst>
              <a:ext uri="{FF2B5EF4-FFF2-40B4-BE49-F238E27FC236}">
                <a16:creationId xmlns:a16="http://schemas.microsoft.com/office/drawing/2014/main" id="{995FA507-F28E-464F-BF24-0D953EC5906A}"/>
              </a:ext>
            </a:extLst>
          </p:cNvPr>
          <p:cNvSpPr>
            <a:spLocks noGrp="1"/>
          </p:cNvSpPr>
          <p:nvPr>
            <p:ph idx="1"/>
          </p:nvPr>
        </p:nvSpPr>
        <p:spPr>
          <a:xfrm>
            <a:off x="838200" y="502276"/>
            <a:ext cx="11113394" cy="5674687"/>
          </a:xfrm>
        </p:spPr>
        <p:txBody>
          <a:bodyPr/>
          <a:lstStyle/>
          <a:p>
            <a:endParaRPr lang="hr-HR" dirty="0"/>
          </a:p>
          <a:p>
            <a:endParaRPr lang="hr-HR" dirty="0"/>
          </a:p>
          <a:p>
            <a:endParaRPr lang="hr-HR" dirty="0"/>
          </a:p>
          <a:p>
            <a:r>
              <a:rPr lang="hr-HR" b="1" dirty="0"/>
              <a:t>Hvala na pažnji!!!</a:t>
            </a:r>
          </a:p>
          <a:p>
            <a:pPr marL="0" indent="0">
              <a:buNone/>
            </a:pPr>
            <a:endParaRPr lang="hr-HR" b="1" dirty="0"/>
          </a:p>
          <a:p>
            <a:pPr marL="0" indent="0">
              <a:buNone/>
            </a:pPr>
            <a:endParaRPr lang="hr-HR" b="1" dirty="0"/>
          </a:p>
          <a:p>
            <a:pPr marL="0" indent="0">
              <a:buNone/>
            </a:pPr>
            <a:r>
              <a:rPr lang="hr-HR" b="1" dirty="0"/>
              <a:t>							      </a:t>
            </a:r>
            <a:r>
              <a:rPr lang="hr-HR" dirty="0"/>
              <a:t>Literatura:</a:t>
            </a:r>
          </a:p>
          <a:p>
            <a:pPr marL="0" indent="0">
              <a:buNone/>
            </a:pPr>
            <a:r>
              <a:rPr lang="hr-HR" dirty="0"/>
              <a:t>							      Beck, J. (2011). </a:t>
            </a:r>
            <a:r>
              <a:rPr lang="hr-HR" i="1" dirty="0"/>
              <a:t>Kognitivna 							      terapija: osnove, educiranje 						                 i uvježbanje.</a:t>
            </a:r>
            <a:r>
              <a:rPr lang="hr-HR" dirty="0"/>
              <a:t> Jastrebarsko: 							      Naklada Slap</a:t>
            </a:r>
          </a:p>
        </p:txBody>
      </p:sp>
    </p:spTree>
    <p:extLst>
      <p:ext uri="{BB962C8B-B14F-4D97-AF65-F5344CB8AC3E}">
        <p14:creationId xmlns:p14="http://schemas.microsoft.com/office/powerpoint/2010/main" val="310552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F9D381-023F-4242-9B9A-C2760B51FF3F}"/>
              </a:ext>
            </a:extLst>
          </p:cNvPr>
          <p:cNvSpPr>
            <a:spLocks noGrp="1"/>
          </p:cNvSpPr>
          <p:nvPr>
            <p:ph idx="1"/>
          </p:nvPr>
        </p:nvSpPr>
        <p:spPr>
          <a:xfrm>
            <a:off x="838200" y="206062"/>
            <a:ext cx="10515600" cy="5897183"/>
          </a:xfrm>
        </p:spPr>
        <p:txBody>
          <a:bodyPr>
            <a:normAutofit lnSpcReduction="10000"/>
          </a:bodyPr>
          <a:lstStyle/>
          <a:p>
            <a:endParaRPr lang="hr-HR" dirty="0"/>
          </a:p>
          <a:p>
            <a:r>
              <a:rPr lang="hr-HR" dirty="0"/>
              <a:t>Vjerovanja se razvijaju u djetinjstvu </a:t>
            </a:r>
          </a:p>
          <a:p>
            <a:pPr marL="0" indent="0">
              <a:buNone/>
            </a:pPr>
            <a:r>
              <a:rPr lang="hr-HR" dirty="0"/>
              <a:t>   u nizu situacija.</a:t>
            </a:r>
          </a:p>
          <a:p>
            <a:r>
              <a:rPr lang="hr-HR" dirty="0"/>
              <a:t>Većina ljudi tijekom svog života </a:t>
            </a:r>
          </a:p>
          <a:p>
            <a:pPr marL="0" indent="0">
              <a:buNone/>
            </a:pPr>
            <a:r>
              <a:rPr lang="hr-HR" dirty="0"/>
              <a:t>   zadržava relativno PBV.</a:t>
            </a:r>
          </a:p>
          <a:p>
            <a:pPr marL="0" indent="0">
              <a:buNone/>
            </a:pPr>
            <a:endParaRPr lang="hr-HR" dirty="0"/>
          </a:p>
          <a:p>
            <a:r>
              <a:rPr lang="hr-HR" dirty="0"/>
              <a:t>NBV mogu isplivati na površinu samo </a:t>
            </a:r>
          </a:p>
          <a:p>
            <a:pPr marL="0" indent="0">
              <a:buNone/>
            </a:pPr>
            <a:r>
              <a:rPr lang="hr-HR" dirty="0"/>
              <a:t>   </a:t>
            </a:r>
            <a:r>
              <a:rPr lang="hr-HR" u="sng" dirty="0"/>
              <a:t>za vrijeme psihičkog stresa</a:t>
            </a:r>
            <a:r>
              <a:rPr lang="hr-HR" dirty="0"/>
              <a:t>.</a:t>
            </a:r>
          </a:p>
          <a:p>
            <a:pPr marL="0" indent="0">
              <a:buNone/>
            </a:pPr>
            <a:endParaRPr lang="hr-HR" dirty="0"/>
          </a:p>
          <a:p>
            <a:pPr marL="0" indent="0">
              <a:buNone/>
            </a:pPr>
            <a:r>
              <a:rPr lang="hr-HR" sz="2000" dirty="0"/>
              <a:t>-</a:t>
            </a:r>
            <a:r>
              <a:rPr lang="hr-HR" sz="2000" u="sng" dirty="0"/>
              <a:t>Sally</a:t>
            </a:r>
            <a:r>
              <a:rPr lang="hr-HR" sz="2000" dirty="0"/>
              <a:t> je sebe vidjele kao kompetentnu i voljenu većinu vremena, a kada je postala depresivna, aktivirano je latentno vjerovanje: </a:t>
            </a:r>
            <a:r>
              <a:rPr lang="hr-HR" sz="2000" i="1" u="sng" dirty="0"/>
              <a:t>„Ja sam neadekvatna.“</a:t>
            </a:r>
          </a:p>
          <a:p>
            <a:pPr marL="0" indent="0">
              <a:buNone/>
            </a:pPr>
            <a:r>
              <a:rPr lang="hr-HR" sz="2000" dirty="0">
                <a:sym typeface="Wingdings" panose="05000000000000000000" pitchFamily="2" charset="2"/>
              </a:rPr>
              <a:t>misli o napornom radu, nesposobnosti koncentriranja, strahu od neuspjehaaktivirano BV u </a:t>
            </a:r>
            <a:r>
              <a:rPr lang="hr-HR" sz="2000" u="sng" dirty="0">
                <a:sym typeface="Wingdings" panose="05000000000000000000" pitchFamily="2" charset="2"/>
              </a:rPr>
              <a:t>kategoriji bespomoćnosti</a:t>
            </a:r>
            <a:endParaRPr lang="hr-HR" sz="2000" u="sng" dirty="0"/>
          </a:p>
        </p:txBody>
      </p:sp>
      <p:pic>
        <p:nvPicPr>
          <p:cNvPr id="9" name="Picture 8">
            <a:extLst>
              <a:ext uri="{FF2B5EF4-FFF2-40B4-BE49-F238E27FC236}">
                <a16:creationId xmlns:a16="http://schemas.microsoft.com/office/drawing/2014/main" id="{FE2900F8-03EA-45C5-ADD6-D45EB0AD9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418" y="206062"/>
            <a:ext cx="4428656" cy="2948591"/>
          </a:xfrm>
          <a:prstGeom prst="rect">
            <a:avLst/>
          </a:prstGeom>
        </p:spPr>
      </p:pic>
    </p:spTree>
    <p:extLst>
      <p:ext uri="{BB962C8B-B14F-4D97-AF65-F5344CB8AC3E}">
        <p14:creationId xmlns:p14="http://schemas.microsoft.com/office/powerpoint/2010/main" val="284678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F5B582-91C1-4870-A2C1-6B6FC26E04A6}"/>
              </a:ext>
            </a:extLst>
          </p:cNvPr>
          <p:cNvSpPr>
            <a:spLocks noGrp="1"/>
          </p:cNvSpPr>
          <p:nvPr>
            <p:ph idx="1"/>
          </p:nvPr>
        </p:nvSpPr>
        <p:spPr>
          <a:xfrm>
            <a:off x="838200" y="167425"/>
            <a:ext cx="10515600" cy="6009538"/>
          </a:xfrm>
        </p:spPr>
        <p:txBody>
          <a:bodyPr/>
          <a:lstStyle/>
          <a:p>
            <a:endParaRPr lang="hr-HR" dirty="0"/>
          </a:p>
          <a:p>
            <a:r>
              <a:rPr lang="hr-HR" dirty="0"/>
              <a:t>Često za razliku od AM, BV za koje K „zna“ da je točno nije potpuno artikulirano  dok terapeut ne skine „slojeve“ </a:t>
            </a:r>
            <a:r>
              <a:rPr lang="hr-HR" dirty="0">
                <a:sym typeface="Wingdings" panose="05000000000000000000" pitchFamily="2" charset="2"/>
              </a:rPr>
              <a:t></a:t>
            </a:r>
            <a:r>
              <a:rPr lang="hr-HR" dirty="0"/>
              <a:t> tehnika silazne strelice</a:t>
            </a:r>
          </a:p>
          <a:p>
            <a:r>
              <a:rPr lang="hr-HR" dirty="0"/>
              <a:t>NBV mogu biti i o drugim ljudima i svijetu </a:t>
            </a:r>
          </a:p>
          <a:p>
            <a:r>
              <a:rPr lang="hr-HR" dirty="0"/>
              <a:t>NBV- opća, pregeneralizirana i apsolutna</a:t>
            </a:r>
          </a:p>
          <a:p>
            <a:endParaRPr lang="hr-HR" dirty="0"/>
          </a:p>
          <a:p>
            <a:r>
              <a:rPr lang="hr-HR" b="1" dirty="0"/>
              <a:t>Kada je BV aktivirano</a:t>
            </a:r>
            <a:r>
              <a:rPr lang="hr-HR" dirty="0"/>
              <a:t>:</a:t>
            </a:r>
          </a:p>
          <a:p>
            <a:pPr marL="0" indent="0">
              <a:buNone/>
            </a:pPr>
            <a:r>
              <a:rPr lang="hr-HR" dirty="0"/>
              <a:t>	-lako procesiranje info. koje ga podržavaju</a:t>
            </a:r>
          </a:p>
          <a:p>
            <a:pPr marL="0" indent="0">
              <a:buNone/>
            </a:pPr>
            <a:r>
              <a:rPr lang="hr-HR" dirty="0"/>
              <a:t>	-ne prepoznaje se ili iskrivljuje info. koje proturječe vjerovanju</a:t>
            </a:r>
          </a:p>
          <a:p>
            <a:pPr marL="0" indent="0">
              <a:buNone/>
            </a:pPr>
            <a:endParaRPr lang="hr-HR" dirty="0"/>
          </a:p>
        </p:txBody>
      </p:sp>
      <p:pic>
        <p:nvPicPr>
          <p:cNvPr id="7" name="Picture 6">
            <a:extLst>
              <a:ext uri="{FF2B5EF4-FFF2-40B4-BE49-F238E27FC236}">
                <a16:creationId xmlns:a16="http://schemas.microsoft.com/office/drawing/2014/main" id="{3E2DDDB7-FD13-4663-BFF3-1F38E5FDA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778" y="1707222"/>
            <a:ext cx="3374264" cy="1721778"/>
          </a:xfrm>
          <a:prstGeom prst="rect">
            <a:avLst/>
          </a:prstGeom>
        </p:spPr>
      </p:pic>
      <p:pic>
        <p:nvPicPr>
          <p:cNvPr id="4" name="Picture 3">
            <a:extLst>
              <a:ext uri="{FF2B5EF4-FFF2-40B4-BE49-F238E27FC236}">
                <a16:creationId xmlns:a16="http://schemas.microsoft.com/office/drawing/2014/main" id="{6584E400-800B-44DB-9274-3EEE3CBA43A7}"/>
              </a:ext>
            </a:extLst>
          </p:cNvPr>
          <p:cNvPicPr>
            <a:picLocks noChangeAspect="1"/>
          </p:cNvPicPr>
          <p:nvPr/>
        </p:nvPicPr>
        <p:blipFill>
          <a:blip r:embed="rId3"/>
          <a:stretch>
            <a:fillRect/>
          </a:stretch>
        </p:blipFill>
        <p:spPr>
          <a:xfrm>
            <a:off x="3206245" y="4597758"/>
            <a:ext cx="5779509" cy="2056745"/>
          </a:xfrm>
          <a:prstGeom prst="rect">
            <a:avLst/>
          </a:prstGeom>
        </p:spPr>
      </p:pic>
    </p:spTree>
    <p:extLst>
      <p:ext uri="{BB962C8B-B14F-4D97-AF65-F5344CB8AC3E}">
        <p14:creationId xmlns:p14="http://schemas.microsoft.com/office/powerpoint/2010/main" val="2868686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5A09D8-F07F-4F4E-A62F-5F18CF60D7FC}"/>
              </a:ext>
            </a:extLst>
          </p:cNvPr>
          <p:cNvSpPr>
            <a:spLocks noGrp="1"/>
          </p:cNvSpPr>
          <p:nvPr>
            <p:ph idx="1"/>
          </p:nvPr>
        </p:nvSpPr>
        <p:spPr>
          <a:xfrm>
            <a:off x="838200" y="386366"/>
            <a:ext cx="10515600" cy="5790597"/>
          </a:xfrm>
        </p:spPr>
        <p:txBody>
          <a:bodyPr/>
          <a:lstStyle/>
          <a:p>
            <a:r>
              <a:rPr lang="hr-HR" dirty="0"/>
              <a:t>T počinje oblikovati konceptualizaciju još od početka terapije.</a:t>
            </a:r>
          </a:p>
          <a:p>
            <a:r>
              <a:rPr lang="hr-HR" dirty="0"/>
              <a:t>U određenom trenutku terapije pokazuje svoju konceptualizaciju K predstavljajući je kao pretpostavku i pitajući K „zvuči“ li mu poznato.</a:t>
            </a:r>
          </a:p>
          <a:p>
            <a:r>
              <a:rPr lang="hr-HR" b="1" dirty="0"/>
              <a:t>Kada i koliko konceptualizacije će pokazati K ovisi o :</a:t>
            </a:r>
          </a:p>
          <a:p>
            <a:pPr marL="0" indent="0">
              <a:buNone/>
            </a:pPr>
            <a:r>
              <a:rPr lang="hr-HR" dirty="0"/>
              <a:t>	-koliko je jak terapijski savez s K</a:t>
            </a:r>
          </a:p>
          <a:p>
            <a:pPr marL="0" indent="0">
              <a:buNone/>
            </a:pPr>
            <a:r>
              <a:rPr lang="hr-HR" dirty="0"/>
              <a:t>	-koliko snažno K vjeruje u kognitivni model</a:t>
            </a:r>
          </a:p>
          <a:p>
            <a:pPr marL="0" indent="0">
              <a:buNone/>
            </a:pPr>
            <a:r>
              <a:rPr lang="hr-HR" dirty="0"/>
              <a:t>	-koliko je aktivirano K BV na seansi </a:t>
            </a:r>
          </a:p>
          <a:p>
            <a:pPr marL="0" indent="0">
              <a:buNone/>
            </a:pPr>
            <a:r>
              <a:rPr lang="hr-HR" dirty="0"/>
              <a:t>	-koliko je konkretno K mišljenje itd.</a:t>
            </a:r>
          </a:p>
          <a:p>
            <a:endParaRPr lang="hr-HR" dirty="0"/>
          </a:p>
        </p:txBody>
      </p:sp>
      <p:pic>
        <p:nvPicPr>
          <p:cNvPr id="5" name="Picture 4">
            <a:extLst>
              <a:ext uri="{FF2B5EF4-FFF2-40B4-BE49-F238E27FC236}">
                <a16:creationId xmlns:a16="http://schemas.microsoft.com/office/drawing/2014/main" id="{F11449D2-52A4-425E-819C-23ACDD5AD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341" y="4842456"/>
            <a:ext cx="9684913" cy="1506829"/>
          </a:xfrm>
          <a:prstGeom prst="rect">
            <a:avLst/>
          </a:prstGeom>
        </p:spPr>
      </p:pic>
    </p:spTree>
    <p:extLst>
      <p:ext uri="{BB962C8B-B14F-4D97-AF65-F5344CB8AC3E}">
        <p14:creationId xmlns:p14="http://schemas.microsoft.com/office/powerpoint/2010/main" val="429451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1CFECE-493E-4A1C-8965-7B9F488840C2}"/>
              </a:ext>
            </a:extLst>
          </p:cNvPr>
          <p:cNvSpPr>
            <a:spLocks noGrp="1"/>
          </p:cNvSpPr>
          <p:nvPr>
            <p:ph idx="1"/>
          </p:nvPr>
        </p:nvSpPr>
        <p:spPr>
          <a:xfrm>
            <a:off x="592428" y="321972"/>
            <a:ext cx="10761372" cy="5854991"/>
          </a:xfrm>
        </p:spPr>
        <p:txBody>
          <a:bodyPr>
            <a:normAutofit fontScale="92500" lnSpcReduction="10000"/>
          </a:bodyPr>
          <a:lstStyle/>
          <a:p>
            <a:r>
              <a:rPr lang="hr-HR" dirty="0"/>
              <a:t>T uči K kako će identificirati, vrednovati i adaptivno odgovoriti na AM i PV prije nego što iste metode upotrijebi i za BV.</a:t>
            </a:r>
          </a:p>
          <a:p>
            <a:r>
              <a:rPr lang="hr-HR" dirty="0"/>
              <a:t>Ponekad T i K nesvjesno pokušavaju vrednovati BV u ranoj fazi terapije jer je bilo </a:t>
            </a:r>
            <a:r>
              <a:rPr lang="hr-HR" u="sng" dirty="0"/>
              <a:t>izraženo kao AM </a:t>
            </a:r>
            <a:r>
              <a:rPr lang="hr-HR" dirty="0"/>
              <a:t>(takva evaluacija često ne daje dobre rezultate).</a:t>
            </a:r>
          </a:p>
          <a:p>
            <a:pPr marL="0" indent="0">
              <a:buNone/>
            </a:pPr>
            <a:endParaRPr lang="hr-HR" dirty="0"/>
          </a:p>
          <a:p>
            <a:r>
              <a:rPr lang="hr-HR" dirty="0"/>
              <a:t>T može namjerno </a:t>
            </a:r>
            <a:r>
              <a:rPr lang="hr-HR" u="sng" dirty="0"/>
              <a:t>testirati promjenjivost </a:t>
            </a:r>
            <a:r>
              <a:rPr lang="hr-HR" dirty="0"/>
              <a:t>BV čak i prije dovršenog posla na nivou AM i PV.</a:t>
            </a:r>
          </a:p>
          <a:p>
            <a:r>
              <a:rPr lang="hr-HR" dirty="0"/>
              <a:t>K koji su u </a:t>
            </a:r>
            <a:r>
              <a:rPr lang="hr-HR" u="sng" dirty="0"/>
              <a:t>značajnoj emocionalnoj neugodi</a:t>
            </a:r>
            <a:r>
              <a:rPr lang="hr-HR" dirty="0"/>
              <a:t> mnogo lakše izražavaju svoja BV.</a:t>
            </a:r>
          </a:p>
          <a:p>
            <a:pPr marL="0" indent="0">
              <a:buNone/>
            </a:pPr>
            <a:endParaRPr lang="hr-HR" dirty="0"/>
          </a:p>
          <a:p>
            <a:endParaRPr lang="hr-HR" dirty="0"/>
          </a:p>
          <a:p>
            <a:r>
              <a:rPr lang="hr-HR" dirty="0"/>
              <a:t>Lakše modificirati NBV K s </a:t>
            </a:r>
            <a:r>
              <a:rPr lang="hr-HR" b="1" dirty="0"/>
              <a:t>poremećajima na osi I </a:t>
            </a:r>
            <a:r>
              <a:rPr lang="hr-HR" b="1" dirty="0">
                <a:sym typeface="Wingdings" panose="05000000000000000000" pitchFamily="2" charset="2"/>
              </a:rPr>
              <a:t></a:t>
            </a:r>
            <a:r>
              <a:rPr lang="hr-HR" dirty="0"/>
              <a:t> uravnotežena PBV aktivirana većim djelom njihova života</a:t>
            </a:r>
          </a:p>
          <a:p>
            <a:r>
              <a:rPr lang="hr-HR" dirty="0"/>
              <a:t>NBV K s </a:t>
            </a:r>
            <a:r>
              <a:rPr lang="hr-HR" b="1" dirty="0"/>
              <a:t>poremećajem ličnosti </a:t>
            </a:r>
            <a:r>
              <a:rPr lang="hr-HR" dirty="0"/>
              <a:t>su obično teža za mijenjanje </a:t>
            </a:r>
            <a:r>
              <a:rPr lang="hr-HR" dirty="0">
                <a:sym typeface="Wingdings" panose="05000000000000000000" pitchFamily="2" charset="2"/>
              </a:rPr>
              <a:t></a:t>
            </a:r>
            <a:r>
              <a:rPr lang="hr-HR" dirty="0"/>
              <a:t> malo PBV + mnoštvo NBV koja su povezana</a:t>
            </a:r>
          </a:p>
          <a:p>
            <a:endParaRPr lang="hr-HR" dirty="0"/>
          </a:p>
          <a:p>
            <a:endParaRPr lang="hr-HR" dirty="0"/>
          </a:p>
        </p:txBody>
      </p:sp>
    </p:spTree>
    <p:extLst>
      <p:ext uri="{BB962C8B-B14F-4D97-AF65-F5344CB8AC3E}">
        <p14:creationId xmlns:p14="http://schemas.microsoft.com/office/powerpoint/2010/main" val="85514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99A608-36B7-40AF-ACAA-EAA2A0F3D68C}"/>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4096" y="1249249"/>
            <a:ext cx="10805374" cy="5243625"/>
          </a:xfrm>
          <a:prstGeom prst="rect">
            <a:avLst/>
          </a:prstGeom>
        </p:spPr>
      </p:pic>
      <p:sp>
        <p:nvSpPr>
          <p:cNvPr id="2" name="Title 1">
            <a:extLst>
              <a:ext uri="{FF2B5EF4-FFF2-40B4-BE49-F238E27FC236}">
                <a16:creationId xmlns:a16="http://schemas.microsoft.com/office/drawing/2014/main" id="{D3E86826-14FA-4CBC-B9DC-254EC6AB79D4}"/>
              </a:ext>
            </a:extLst>
          </p:cNvPr>
          <p:cNvSpPr>
            <a:spLocks noGrp="1"/>
          </p:cNvSpPr>
          <p:nvPr>
            <p:ph type="title"/>
          </p:nvPr>
        </p:nvSpPr>
        <p:spPr>
          <a:xfrm>
            <a:off x="838200" y="365125"/>
            <a:ext cx="10515600" cy="575033"/>
          </a:xfrm>
        </p:spPr>
        <p:txBody>
          <a:bodyPr>
            <a:normAutofit fontScale="90000"/>
          </a:bodyPr>
          <a:lstStyle/>
          <a:p>
            <a:r>
              <a:rPr lang="hr-HR" b="1" dirty="0"/>
              <a:t>U otkrivanju i mijenjanju BV za vrijeme terapije, T radi sljedeće</a:t>
            </a:r>
            <a:r>
              <a:rPr lang="hr-HR" dirty="0"/>
              <a:t>:</a:t>
            </a:r>
          </a:p>
        </p:txBody>
      </p:sp>
      <p:sp>
        <p:nvSpPr>
          <p:cNvPr id="3" name="Content Placeholder 2">
            <a:extLst>
              <a:ext uri="{FF2B5EF4-FFF2-40B4-BE49-F238E27FC236}">
                <a16:creationId xmlns:a16="http://schemas.microsoft.com/office/drawing/2014/main" id="{1549EB37-85D9-4406-966B-C5EB501B8306}"/>
              </a:ext>
            </a:extLst>
          </p:cNvPr>
          <p:cNvSpPr>
            <a:spLocks noGrp="1"/>
          </p:cNvSpPr>
          <p:nvPr>
            <p:ph idx="1"/>
          </p:nvPr>
        </p:nvSpPr>
        <p:spPr>
          <a:xfrm>
            <a:off x="838200" y="1249250"/>
            <a:ext cx="10515600" cy="5473521"/>
          </a:xfrm>
        </p:spPr>
        <p:txBody>
          <a:bodyPr>
            <a:normAutofit fontScale="92500"/>
          </a:bodyPr>
          <a:lstStyle/>
          <a:p>
            <a:pPr marL="0" indent="0">
              <a:buNone/>
            </a:pPr>
            <a:r>
              <a:rPr lang="hr-HR" b="1" dirty="0"/>
              <a:t>1</a:t>
            </a:r>
            <a:r>
              <a:rPr lang="hr-HR" dirty="0"/>
              <a:t>. U mislima postavlja pretpostavke </a:t>
            </a:r>
            <a:r>
              <a:rPr lang="hr-HR" u="sng" dirty="0"/>
              <a:t>u kojoj se kategoriji </a:t>
            </a:r>
            <a:r>
              <a:rPr lang="hr-HR" dirty="0"/>
              <a:t>BV                pojavljuju specifične AM.</a:t>
            </a:r>
          </a:p>
          <a:p>
            <a:pPr marL="0" indent="0">
              <a:buNone/>
            </a:pPr>
            <a:r>
              <a:rPr lang="hr-HR" b="1" dirty="0"/>
              <a:t>2.</a:t>
            </a:r>
            <a:r>
              <a:rPr lang="hr-HR" dirty="0"/>
              <a:t> Određuje BV (za sebe) koristeći </a:t>
            </a:r>
            <a:r>
              <a:rPr lang="hr-HR" u="sng" dirty="0"/>
              <a:t>iste tehnike </a:t>
            </a:r>
            <a:r>
              <a:rPr lang="hr-HR" dirty="0"/>
              <a:t>za identifikaciju K PV.</a:t>
            </a:r>
          </a:p>
          <a:p>
            <a:pPr marL="0" indent="0">
              <a:buNone/>
            </a:pPr>
            <a:r>
              <a:rPr lang="hr-HR" b="1" dirty="0"/>
              <a:t>3.</a:t>
            </a:r>
            <a:r>
              <a:rPr lang="hr-HR" dirty="0"/>
              <a:t> </a:t>
            </a:r>
            <a:r>
              <a:rPr lang="hr-HR" u="sng" dirty="0"/>
              <a:t>Pokazuje svoje pretpostavke </a:t>
            </a:r>
            <a:r>
              <a:rPr lang="hr-HR" dirty="0"/>
              <a:t>o BV K tražeći od njega potvrdu ili neslaganje. </a:t>
            </a:r>
          </a:p>
          <a:p>
            <a:pPr marL="0" indent="0">
              <a:buNone/>
            </a:pPr>
            <a:r>
              <a:rPr lang="hr-HR" b="1" dirty="0"/>
              <a:t>4.</a:t>
            </a:r>
            <a:r>
              <a:rPr lang="hr-HR" dirty="0"/>
              <a:t> </a:t>
            </a:r>
            <a:r>
              <a:rPr lang="hr-HR" u="sng" dirty="0"/>
              <a:t>Educira K</a:t>
            </a:r>
            <a:r>
              <a:rPr lang="hr-HR" dirty="0"/>
              <a:t> općenito o BV i o njegovim vlastitim specifičnim BV; </a:t>
            </a:r>
            <a:r>
              <a:rPr lang="hr-HR" u="sng" dirty="0"/>
              <a:t>vodi K u opažanju i bilježenju djelovanja BV </a:t>
            </a:r>
            <a:r>
              <a:rPr lang="hr-HR" dirty="0"/>
              <a:t>u sadašnjosti.</a:t>
            </a:r>
          </a:p>
          <a:p>
            <a:pPr marL="0" indent="0">
              <a:buNone/>
            </a:pPr>
            <a:r>
              <a:rPr lang="hr-HR" b="1" dirty="0"/>
              <a:t>5.</a:t>
            </a:r>
            <a:r>
              <a:rPr lang="hr-HR" dirty="0"/>
              <a:t> Počinje </a:t>
            </a:r>
            <a:r>
              <a:rPr lang="hr-HR" u="sng" dirty="0"/>
              <a:t>vrednovati i modificirati </a:t>
            </a:r>
            <a:r>
              <a:rPr lang="hr-HR" dirty="0"/>
              <a:t>BV s K; pomaže K u određivanju novog, </a:t>
            </a:r>
            <a:r>
              <a:rPr lang="hr-HR" u="sng" dirty="0"/>
              <a:t>adaptivnijeg </a:t>
            </a:r>
            <a:r>
              <a:rPr lang="hr-HR" dirty="0"/>
              <a:t>BV; </a:t>
            </a:r>
            <a:r>
              <a:rPr lang="hr-HR" u="sng" dirty="0"/>
              <a:t>istražuje porijeklo </a:t>
            </a:r>
            <a:r>
              <a:rPr lang="hr-HR" dirty="0"/>
              <a:t>BV iz djetinjstva, njegovo </a:t>
            </a:r>
            <a:r>
              <a:rPr lang="hr-HR" u="sng" dirty="0"/>
              <a:t>održavanje </a:t>
            </a:r>
            <a:r>
              <a:rPr lang="hr-HR" dirty="0"/>
              <a:t>tijekom godina i njegov </a:t>
            </a:r>
            <a:r>
              <a:rPr lang="hr-HR" u="sng" dirty="0"/>
              <a:t>doprinos K trenutnim teškoćama</a:t>
            </a:r>
            <a:r>
              <a:rPr lang="hr-HR" dirty="0"/>
              <a:t>; nastavlja </a:t>
            </a:r>
            <a:r>
              <a:rPr lang="hr-HR" u="sng" dirty="0"/>
              <a:t>motriti djelovanje </a:t>
            </a:r>
            <a:r>
              <a:rPr lang="hr-HR" dirty="0"/>
              <a:t>BV; koristi </a:t>
            </a:r>
            <a:r>
              <a:rPr lang="hr-HR" b="1" dirty="0"/>
              <a:t>„racionalne“</a:t>
            </a:r>
            <a:r>
              <a:rPr lang="hr-HR" dirty="0"/>
              <a:t>metode u smanjivanju snage starog vjerovanja i povećanju snage novog; koristi </a:t>
            </a:r>
            <a:r>
              <a:rPr lang="hr-HR" b="1" dirty="0"/>
              <a:t>iskustvene ili „emocionalne“ </a:t>
            </a:r>
            <a:r>
              <a:rPr lang="hr-HR" dirty="0"/>
              <a:t>tehnike s pojačanim učinkom (K intelektualno više ne vjeruje tako snažno u vjerovanje, ali još uvije vjeruje „emocionalno“).</a:t>
            </a:r>
          </a:p>
          <a:p>
            <a:endParaRPr lang="hr-HR" dirty="0"/>
          </a:p>
        </p:txBody>
      </p:sp>
    </p:spTree>
    <p:extLst>
      <p:ext uri="{BB962C8B-B14F-4D97-AF65-F5344CB8AC3E}">
        <p14:creationId xmlns:p14="http://schemas.microsoft.com/office/powerpoint/2010/main" val="45590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E0E4-95C1-4588-8E17-52E05FF71007}"/>
              </a:ext>
            </a:extLst>
          </p:cNvPr>
          <p:cNvSpPr>
            <a:spLocks noGrp="1"/>
          </p:cNvSpPr>
          <p:nvPr>
            <p:ph type="title"/>
          </p:nvPr>
        </p:nvSpPr>
        <p:spPr>
          <a:xfrm>
            <a:off x="838200" y="365125"/>
            <a:ext cx="10515600" cy="484881"/>
          </a:xfrm>
        </p:spPr>
        <p:txBody>
          <a:bodyPr>
            <a:normAutofit fontScale="90000"/>
          </a:bodyPr>
          <a:lstStyle/>
          <a:p>
            <a:pPr algn="ctr"/>
            <a:r>
              <a:rPr lang="hr-HR" b="1" dirty="0"/>
              <a:t>KATEGORIZIRANJE BV</a:t>
            </a:r>
          </a:p>
        </p:txBody>
      </p:sp>
      <p:sp>
        <p:nvSpPr>
          <p:cNvPr id="3" name="Content Placeholder 2">
            <a:extLst>
              <a:ext uri="{FF2B5EF4-FFF2-40B4-BE49-F238E27FC236}">
                <a16:creationId xmlns:a16="http://schemas.microsoft.com/office/drawing/2014/main" id="{474E4219-0962-4FAE-817D-78B97654E789}"/>
              </a:ext>
            </a:extLst>
          </p:cNvPr>
          <p:cNvSpPr>
            <a:spLocks noGrp="1"/>
          </p:cNvSpPr>
          <p:nvPr>
            <p:ph idx="1"/>
          </p:nvPr>
        </p:nvSpPr>
        <p:spPr>
          <a:xfrm>
            <a:off x="838200" y="953037"/>
            <a:ext cx="10636876" cy="5731098"/>
          </a:xfrm>
        </p:spPr>
        <p:txBody>
          <a:bodyPr>
            <a:normAutofit/>
          </a:bodyPr>
          <a:lstStyle/>
          <a:p>
            <a:r>
              <a:rPr lang="pl-PL" b="1" dirty="0"/>
              <a:t>2 kategorije</a:t>
            </a:r>
            <a:r>
              <a:rPr lang="pl-PL" dirty="0"/>
              <a:t>: </a:t>
            </a:r>
          </a:p>
          <a:p>
            <a:pPr marL="0" indent="0">
              <a:buNone/>
            </a:pPr>
            <a:r>
              <a:rPr lang="pl-PL" dirty="0"/>
              <a:t>	-</a:t>
            </a:r>
            <a:r>
              <a:rPr lang="pl-PL" b="1" dirty="0"/>
              <a:t>bespomoćnost</a:t>
            </a:r>
            <a:r>
              <a:rPr lang="pl-PL" dirty="0"/>
              <a:t> </a:t>
            </a:r>
            <a:r>
              <a:rPr lang="hr-HR" dirty="0"/>
              <a:t>-teme uključuju </a:t>
            </a:r>
            <a:r>
              <a:rPr lang="hr-HR" u="sng" dirty="0"/>
              <a:t>osobnu nemoć </a:t>
            </a:r>
            <a:r>
              <a:rPr lang="hr-HR" dirty="0"/>
              <a:t>(nemoć, ranjivost, nemogućnost kontrole, slabost, potrebu) i </a:t>
            </a:r>
            <a:r>
              <a:rPr lang="hr-HR" u="sng" dirty="0"/>
              <a:t>nemoć u postizanju uspjeha</a:t>
            </a:r>
            <a:r>
              <a:rPr lang="hr-HR" dirty="0"/>
              <a:t> (neuspješan, inferioran, nedovoljno dobar, gubitnik, nepoštivan)</a:t>
            </a:r>
            <a:endParaRPr lang="pl-PL" dirty="0"/>
          </a:p>
          <a:p>
            <a:pPr marL="0" indent="0">
              <a:buNone/>
            </a:pPr>
            <a:r>
              <a:rPr lang="pl-PL" dirty="0"/>
              <a:t>	-</a:t>
            </a:r>
            <a:r>
              <a:rPr lang="pl-PL" b="1" dirty="0"/>
              <a:t>nevoljenost</a:t>
            </a:r>
            <a:r>
              <a:rPr lang="pl-PL" dirty="0"/>
              <a:t> -teme uključuju </a:t>
            </a:r>
            <a:r>
              <a:rPr lang="pl-PL" u="sng" dirty="0"/>
              <a:t>bezvrijednost</a:t>
            </a:r>
            <a:r>
              <a:rPr lang="pl-PL" dirty="0"/>
              <a:t>, </a:t>
            </a:r>
            <a:r>
              <a:rPr lang="pl-PL" u="sng" dirty="0"/>
              <a:t>nepoželjnost</a:t>
            </a:r>
            <a:r>
              <a:rPr lang="pl-PL" dirty="0"/>
              <a:t>, </a:t>
            </a:r>
            <a:r>
              <a:rPr lang="pl-PL" u="sng" dirty="0"/>
              <a:t>neusporedivost s drugima </a:t>
            </a:r>
            <a:r>
              <a:rPr lang="pl-PL" dirty="0"/>
              <a:t>(ne u postignuću koliko u osjećaju da su oštećeni na način da ne mogu dobiti podržavajuću ljubav i brigu od drugih ljudi)</a:t>
            </a:r>
          </a:p>
          <a:p>
            <a:pPr marL="0" indent="0">
              <a:buNone/>
            </a:pPr>
            <a:r>
              <a:rPr lang="pl-PL" dirty="0"/>
              <a:t>	- </a:t>
            </a:r>
            <a:r>
              <a:rPr lang="pl-PL" b="1" dirty="0"/>
              <a:t>ili obje</a:t>
            </a:r>
          </a:p>
          <a:p>
            <a:pPr marL="0" indent="0">
              <a:buNone/>
            </a:pPr>
            <a:endParaRPr lang="pl-PL" b="1" dirty="0"/>
          </a:p>
          <a:p>
            <a:r>
              <a:rPr lang="pl-PL" dirty="0"/>
              <a:t>Za</a:t>
            </a:r>
            <a:r>
              <a:rPr lang="pl-PL" b="1" dirty="0"/>
              <a:t> IDENTIFICIRANJE BV </a:t>
            </a:r>
            <a:r>
              <a:rPr lang="pl-PL" dirty="0"/>
              <a:t>T se služi istim tehnikama koje koristi i za otkrivanje PV (u ranoj fazi terapije neučinkovito </a:t>
            </a:r>
            <a:r>
              <a:rPr lang="pl-PL" b="1" dirty="0"/>
              <a:t>ALI</a:t>
            </a:r>
            <a:r>
              <a:rPr lang="pl-PL" dirty="0"/>
              <a:t> može pomoći testirati snagu, širinu i vjerojatnost mijenjanja BV).</a:t>
            </a:r>
          </a:p>
          <a:p>
            <a:pPr marL="0" indent="0">
              <a:buNone/>
            </a:pPr>
            <a:endParaRPr lang="pl-PL" b="1" dirty="0"/>
          </a:p>
          <a:p>
            <a:pPr marL="0" indent="0">
              <a:buNone/>
            </a:pPr>
            <a:endParaRPr lang="pl-PL" b="1" dirty="0"/>
          </a:p>
          <a:p>
            <a:pPr marL="0" indent="0">
              <a:buNone/>
            </a:pPr>
            <a:endParaRPr lang="hr-HR" dirty="0"/>
          </a:p>
          <a:p>
            <a:endParaRPr lang="hr-HR" dirty="0"/>
          </a:p>
        </p:txBody>
      </p:sp>
    </p:spTree>
    <p:extLst>
      <p:ext uri="{BB962C8B-B14F-4D97-AF65-F5344CB8AC3E}">
        <p14:creationId xmlns:p14="http://schemas.microsoft.com/office/powerpoint/2010/main" val="76998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B408-B91B-4B36-84D9-7037605BB945}"/>
              </a:ext>
            </a:extLst>
          </p:cNvPr>
          <p:cNvSpPr>
            <a:spLocks noGrp="1"/>
          </p:cNvSpPr>
          <p:nvPr>
            <p:ph type="title"/>
          </p:nvPr>
        </p:nvSpPr>
        <p:spPr>
          <a:xfrm>
            <a:off x="838200" y="365125"/>
            <a:ext cx="10515600" cy="690943"/>
          </a:xfrm>
        </p:spPr>
        <p:txBody>
          <a:bodyPr>
            <a:normAutofit fontScale="90000"/>
          </a:bodyPr>
          <a:lstStyle/>
          <a:p>
            <a:pPr algn="ctr"/>
            <a:r>
              <a:rPr lang="hr-HR" b="1" dirty="0"/>
              <a:t>PREDSTAVLJANJE BAZIČNIH VJEROVANJA</a:t>
            </a:r>
          </a:p>
        </p:txBody>
      </p:sp>
      <p:sp>
        <p:nvSpPr>
          <p:cNvPr id="3" name="Content Placeholder 2">
            <a:extLst>
              <a:ext uri="{FF2B5EF4-FFF2-40B4-BE49-F238E27FC236}">
                <a16:creationId xmlns:a16="http://schemas.microsoft.com/office/drawing/2014/main" id="{B6124743-B493-4F98-BF65-1FD97C1A2A8E}"/>
              </a:ext>
            </a:extLst>
          </p:cNvPr>
          <p:cNvSpPr>
            <a:spLocks noGrp="1"/>
          </p:cNvSpPr>
          <p:nvPr>
            <p:ph idx="1"/>
          </p:nvPr>
        </p:nvSpPr>
        <p:spPr>
          <a:xfrm>
            <a:off x="838200" y="1056068"/>
            <a:ext cx="10515600" cy="5436807"/>
          </a:xfrm>
        </p:spPr>
        <p:txBody>
          <a:bodyPr>
            <a:normAutofit lnSpcReduction="10000"/>
          </a:bodyPr>
          <a:lstStyle/>
          <a:p>
            <a:r>
              <a:rPr lang="hr-HR" dirty="0"/>
              <a:t>T </a:t>
            </a:r>
            <a:r>
              <a:rPr lang="hr-HR" u="sng" dirty="0"/>
              <a:t>iznosi svoju konceptualizaciju </a:t>
            </a:r>
            <a:r>
              <a:rPr lang="hr-HR" dirty="0"/>
              <a:t>nakon što prikupi dovoljno podataka za postavljanje pretpostavke o BV i procijeni kako je K dovoljno prijemljiv.</a:t>
            </a:r>
          </a:p>
          <a:p>
            <a:endParaRPr lang="hr-HR" dirty="0"/>
          </a:p>
          <a:p>
            <a:pPr marL="0" indent="0">
              <a:buNone/>
            </a:pPr>
            <a:endParaRPr lang="hr-HR" dirty="0"/>
          </a:p>
          <a:p>
            <a:pPr marL="0" indent="0">
              <a:buNone/>
            </a:pPr>
            <a:endParaRPr lang="hr-HR" dirty="0"/>
          </a:p>
          <a:p>
            <a:endParaRPr lang="hr-HR" dirty="0"/>
          </a:p>
          <a:p>
            <a:endParaRPr lang="hr-HR" dirty="0"/>
          </a:p>
          <a:p>
            <a:r>
              <a:rPr lang="hr-HR" dirty="0"/>
              <a:t>Može s K pregledati brojne povezane AM koje je imao u različitim situacijama </a:t>
            </a:r>
            <a:r>
              <a:rPr lang="hr-HR" dirty="0">
                <a:sym typeface="Wingdings" panose="05000000000000000000" pitchFamily="2" charset="2"/>
              </a:rPr>
              <a:t> </a:t>
            </a:r>
            <a:r>
              <a:rPr lang="hr-HR" dirty="0"/>
              <a:t>pitati </a:t>
            </a:r>
            <a:r>
              <a:rPr lang="hr-HR" u="sng" dirty="0"/>
              <a:t>što je tim mislima zajedničko</a:t>
            </a:r>
            <a:r>
              <a:rPr lang="hr-HR" dirty="0"/>
              <a:t>.</a:t>
            </a:r>
          </a:p>
          <a:p>
            <a:r>
              <a:rPr lang="hr-HR" dirty="0"/>
              <a:t>Ranije u terapiji može koristiti </a:t>
            </a:r>
            <a:r>
              <a:rPr lang="hr-HR" u="sng" dirty="0"/>
              <a:t>dijagram kognitivne konceptualizacije</a:t>
            </a:r>
            <a:r>
              <a:rPr lang="hr-HR" dirty="0">
                <a:sym typeface="Wingdings" panose="05000000000000000000" pitchFamily="2" charset="2"/>
              </a:rPr>
              <a:t></a:t>
            </a:r>
            <a:r>
              <a:rPr lang="hr-HR" dirty="0"/>
              <a:t> podaci iz djetinjstva. </a:t>
            </a:r>
          </a:p>
        </p:txBody>
      </p:sp>
      <p:pic>
        <p:nvPicPr>
          <p:cNvPr id="5" name="Picture 4">
            <a:extLst>
              <a:ext uri="{FF2B5EF4-FFF2-40B4-BE49-F238E27FC236}">
                <a16:creationId xmlns:a16="http://schemas.microsoft.com/office/drawing/2014/main" id="{8560C1ED-CEB6-448B-B37E-035783BED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856" y="2141114"/>
            <a:ext cx="5848350" cy="2085080"/>
          </a:xfrm>
          <a:prstGeom prst="rect">
            <a:avLst/>
          </a:prstGeom>
        </p:spPr>
      </p:pic>
    </p:spTree>
    <p:extLst>
      <p:ext uri="{BB962C8B-B14F-4D97-AF65-F5344CB8AC3E}">
        <p14:creationId xmlns:p14="http://schemas.microsoft.com/office/powerpoint/2010/main" val="2894346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2677</Words>
  <Application>Microsoft Office PowerPoint</Application>
  <PresentationFormat>Widescreen</PresentationFormat>
  <Paragraphs>222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    BAZIČNA      VJEROVANJA</vt:lpstr>
      <vt:lpstr>BAZIČNA VJEROVANJA</vt:lpstr>
      <vt:lpstr>PowerPoint Presentation</vt:lpstr>
      <vt:lpstr>PowerPoint Presentation</vt:lpstr>
      <vt:lpstr>PowerPoint Presentation</vt:lpstr>
      <vt:lpstr>PowerPoint Presentation</vt:lpstr>
      <vt:lpstr>U otkrivanju i mijenjanju BV za vrijeme terapije, T radi sljedeće:</vt:lpstr>
      <vt:lpstr>KATEGORIZIRANJE BV</vt:lpstr>
      <vt:lpstr>PREDSTAVLJANJE BAZIČNIH VJEROVANJA</vt:lpstr>
      <vt:lpstr>EDUCIRANJE K O BV I OPAŽANJE NJIHOVA DJELOVANJA</vt:lpstr>
      <vt:lpstr>PowerPoint Presentation</vt:lpstr>
      <vt:lpstr>PowerPoint Presentation</vt:lpstr>
      <vt:lpstr>MODIFICIRANJE BV I JAČANJE NOVIH</vt:lpstr>
      <vt:lpstr>PowerPoint Presentation</vt:lpstr>
      <vt:lpstr>OBRAZAC BAZIČNOG VJEROVANJA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BAZIČNA      VJEROVANJA</dc:title>
  <dc:creator>Maja</dc:creator>
  <cp:lastModifiedBy>Maja</cp:lastModifiedBy>
  <cp:revision>165</cp:revision>
  <dcterms:created xsi:type="dcterms:W3CDTF">2020-10-18T10:30:21Z</dcterms:created>
  <dcterms:modified xsi:type="dcterms:W3CDTF">2020-10-31T18:50:21Z</dcterms:modified>
</cp:coreProperties>
</file>