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26"/>
  </p:notesMasterIdLst>
  <p:handoutMasterIdLst>
    <p:handoutMasterId r:id="rId27"/>
  </p:handoutMasterIdLst>
  <p:sldIdLst>
    <p:sldId id="265" r:id="rId5"/>
    <p:sldId id="269" r:id="rId6"/>
    <p:sldId id="266" r:id="rId7"/>
    <p:sldId id="271" r:id="rId8"/>
    <p:sldId id="288" r:id="rId9"/>
    <p:sldId id="270" r:id="rId10"/>
    <p:sldId id="272" r:id="rId11"/>
    <p:sldId id="275" r:id="rId12"/>
    <p:sldId id="276" r:id="rId13"/>
    <p:sldId id="277" r:id="rId14"/>
    <p:sldId id="278" r:id="rId15"/>
    <p:sldId id="287" r:id="rId16"/>
    <p:sldId id="289" r:id="rId17"/>
    <p:sldId id="273" r:id="rId18"/>
    <p:sldId id="279" r:id="rId19"/>
    <p:sldId id="280" r:id="rId20"/>
    <p:sldId id="281" r:id="rId21"/>
    <p:sldId id="282" r:id="rId22"/>
    <p:sldId id="283" r:id="rId23"/>
    <p:sldId id="284" r:id="rId24"/>
    <p:sldId id="286" r:id="rId25"/>
  </p:sldIdLst>
  <p:sldSz cx="12192000" cy="6858000"/>
  <p:notesSz cx="6858000" cy="9144000"/>
  <p:defaultTextStyle>
    <a:defPPr rtl="0">
      <a:defRPr lang="hr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Goleš" initials="AG" lastIdx="1" clrIdx="0">
    <p:extLst>
      <p:ext uri="{19B8F6BF-5375-455C-9EA6-DF929625EA0E}">
        <p15:presenceInfo xmlns:p15="http://schemas.microsoft.com/office/powerpoint/2012/main" userId="Ana Gole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58" y="10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0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442EA2-39BA-4C9A-AD59-755D4917D532}" type="doc">
      <dgm:prSet loTypeId="urn:microsoft.com/office/officeart/2005/8/layout/target1" loCatId="relationship" qsTypeId="urn:microsoft.com/office/officeart/2005/8/quickstyle/simple4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4DF9FE7B-F642-4898-A360-D4E3814E1A3D}">
      <dgm:prSet phldrT="[Text]"/>
      <dgm:spPr/>
      <dgm:t>
        <a:bodyPr rtlCol="0"/>
        <a:lstStyle/>
        <a:p>
          <a:pPr algn="ctr" rtl="0"/>
          <a:r>
            <a:rPr lang="hr-HR" noProof="0" dirty="0"/>
            <a:t>Bazična vjerovanja</a:t>
          </a:r>
        </a:p>
      </dgm:t>
      <dgm:extLst>
        <a:ext uri="{E40237B7-FDA0-4F09-8148-C483321AD2D9}">
          <dgm14:cNvPr xmlns:dgm14="http://schemas.microsoft.com/office/drawing/2010/diagram" id="0" name="" title="Group A heading and tasks"/>
        </a:ext>
      </dgm:extLst>
    </dgm:pt>
    <dgm:pt modelId="{1C10F06D-860A-4604-A7AD-02E614FE3976}" type="parTrans" cxnId="{EBD8BE8D-6018-43E2-B081-034BB5656EB6}">
      <dgm:prSet/>
      <dgm:spPr/>
      <dgm:t>
        <a:bodyPr rtlCol="0"/>
        <a:lstStyle/>
        <a:p>
          <a:pPr rtl="0"/>
          <a:endParaRPr lang="en-US"/>
        </a:p>
      </dgm:t>
    </dgm:pt>
    <dgm:pt modelId="{43C18EFF-81FC-4D70-8C6B-E95FF3730413}" type="sibTrans" cxnId="{EBD8BE8D-6018-43E2-B081-034BB5656EB6}">
      <dgm:prSet/>
      <dgm:spPr/>
      <dgm:t>
        <a:bodyPr rtlCol="0"/>
        <a:lstStyle/>
        <a:p>
          <a:pPr rtl="0"/>
          <a:endParaRPr lang="en-US"/>
        </a:p>
      </dgm:t>
    </dgm:pt>
    <dgm:pt modelId="{3929B1E1-4BC4-4C73-ABE8-27CEF96A3652}">
      <dgm:prSet phldrT="[Text]"/>
      <dgm:spPr/>
      <dgm:t>
        <a:bodyPr rtlCol="0"/>
        <a:lstStyle/>
        <a:p>
          <a:pPr algn="ctr" rtl="0"/>
          <a:r>
            <a:rPr lang="hr-HR" noProof="0" dirty="0"/>
            <a:t>Posredujuća vjerovanja</a:t>
          </a:r>
        </a:p>
      </dgm:t>
      <dgm:extLst>
        <a:ext uri="{E40237B7-FDA0-4F09-8148-C483321AD2D9}">
          <dgm14:cNvPr xmlns:dgm14="http://schemas.microsoft.com/office/drawing/2010/diagram" id="0" name="" title="Group B heading and tasks"/>
        </a:ext>
      </dgm:extLst>
    </dgm:pt>
    <dgm:pt modelId="{F356CC76-9117-4B79-A270-BBBAFD3E9C79}" type="parTrans" cxnId="{1339090C-9A95-4C05-841C-FA3AF987601B}">
      <dgm:prSet/>
      <dgm:spPr/>
      <dgm:t>
        <a:bodyPr rtlCol="0"/>
        <a:lstStyle/>
        <a:p>
          <a:pPr rtl="0"/>
          <a:endParaRPr lang="en-US"/>
        </a:p>
      </dgm:t>
    </dgm:pt>
    <dgm:pt modelId="{19BA0C22-38BB-4E9F-89D5-0FF5FF9F12CE}" type="sibTrans" cxnId="{1339090C-9A95-4C05-841C-FA3AF987601B}">
      <dgm:prSet/>
      <dgm:spPr/>
      <dgm:t>
        <a:bodyPr rtlCol="0"/>
        <a:lstStyle/>
        <a:p>
          <a:pPr rtl="0"/>
          <a:endParaRPr lang="en-US"/>
        </a:p>
      </dgm:t>
    </dgm:pt>
    <dgm:pt modelId="{60CDF8D0-D4FC-4467-A51E-79C5A58B0B2C}">
      <dgm:prSet phldrT="[Text]"/>
      <dgm:spPr/>
      <dgm:t>
        <a:bodyPr rtlCol="0"/>
        <a:lstStyle/>
        <a:p>
          <a:pPr algn="ctr" rtl="0"/>
          <a:r>
            <a:rPr lang="hr-HR" noProof="0" dirty="0"/>
            <a:t>Automatske misli</a:t>
          </a:r>
        </a:p>
      </dgm:t>
      <dgm:extLst>
        <a:ext uri="{E40237B7-FDA0-4F09-8148-C483321AD2D9}">
          <dgm14:cNvPr xmlns:dgm14="http://schemas.microsoft.com/office/drawing/2010/diagram" id="0" name="" title="Group C heading and tasks"/>
        </a:ext>
      </dgm:extLst>
    </dgm:pt>
    <dgm:pt modelId="{E12A269F-AB82-486A-9077-80F2BBBE48C2}" type="parTrans" cxnId="{2BA65DEC-E719-4ED3-8135-48349D42DD04}">
      <dgm:prSet/>
      <dgm:spPr/>
      <dgm:t>
        <a:bodyPr rtlCol="0"/>
        <a:lstStyle/>
        <a:p>
          <a:pPr rtl="0"/>
          <a:endParaRPr lang="en-US"/>
        </a:p>
      </dgm:t>
    </dgm:pt>
    <dgm:pt modelId="{3F7FD59D-A716-4310-A89A-AB6F740D9FFF}" type="sibTrans" cxnId="{2BA65DEC-E719-4ED3-8135-48349D42DD04}">
      <dgm:prSet/>
      <dgm:spPr/>
      <dgm:t>
        <a:bodyPr rtlCol="0"/>
        <a:lstStyle/>
        <a:p>
          <a:pPr rtl="0"/>
          <a:endParaRPr lang="en-US"/>
        </a:p>
      </dgm:t>
    </dgm:pt>
    <dgm:pt modelId="{AA67F66C-F4E3-4AE3-9C55-A9DF49CFA6B2}" type="pres">
      <dgm:prSet presAssocID="{3F442EA2-39BA-4C9A-AD59-755D4917D532}" presName="composite" presStyleCnt="0">
        <dgm:presLayoutVars>
          <dgm:chMax val="5"/>
          <dgm:dir/>
          <dgm:resizeHandles val="exact"/>
        </dgm:presLayoutVars>
      </dgm:prSet>
      <dgm:spPr/>
    </dgm:pt>
    <dgm:pt modelId="{CBC7FCC3-4508-4A2C-A699-80B56AC4DB56}" type="pres">
      <dgm:prSet presAssocID="{4DF9FE7B-F642-4898-A360-D4E3814E1A3D}" presName="circle1" presStyleLbl="lnNode1" presStyleIdx="0" presStyleCnt="3" custLinFactNeighborY="68288"/>
      <dgm:spPr>
        <a:solidFill>
          <a:schemeClr val="tx1">
            <a:lumMod val="75000"/>
            <a:lumOff val="25000"/>
          </a:schemeClr>
        </a:solidFill>
      </dgm:spPr>
      <dgm:extLst>
        <a:ext uri="{E40237B7-FDA0-4F09-8148-C483321AD2D9}">
          <dgm14:cNvPr xmlns:dgm14="http://schemas.microsoft.com/office/drawing/2010/diagram" id="0" name="" title="Inside ring of target representing Group A"/>
        </a:ext>
      </dgm:extLst>
    </dgm:pt>
    <dgm:pt modelId="{721C4484-2C4E-47CE-9E3D-C44F02A7E166}" type="pres">
      <dgm:prSet presAssocID="{4DF9FE7B-F642-4898-A360-D4E3814E1A3D}" presName="text1" presStyleLbl="revTx" presStyleIdx="0" presStyleCnt="3">
        <dgm:presLayoutVars>
          <dgm:bulletEnabled val="1"/>
        </dgm:presLayoutVars>
      </dgm:prSet>
      <dgm:spPr/>
    </dgm:pt>
    <dgm:pt modelId="{BD57CE74-1890-43D3-8AF8-CC63CCCAD27B}" type="pres">
      <dgm:prSet presAssocID="{4DF9FE7B-F642-4898-A360-D4E3814E1A3D}" presName="line1" presStyleLbl="callout" presStyleIdx="0" presStyleCnt="6" custLinFactY="350956" custLinFactNeighborX="11242" custLinFactNeighborY="400000"/>
      <dgm:spPr/>
    </dgm:pt>
    <dgm:pt modelId="{47E073D5-28F9-48F7-9EE3-CD1ABC58D94E}" type="pres">
      <dgm:prSet presAssocID="{4DF9FE7B-F642-4898-A360-D4E3814E1A3D}" presName="d1" presStyleLbl="callout" presStyleIdx="1" presStyleCnt="6" custLinFactNeighborX="1545" custLinFactNeighborY="14193"/>
      <dgm:spPr/>
    </dgm:pt>
    <dgm:pt modelId="{B736C755-26C8-4FEA-91D7-F8104FF77E82}" type="pres">
      <dgm:prSet presAssocID="{3929B1E1-4BC4-4C73-ABE8-27CEF96A3652}" presName="circle2" presStyleLbl="lnNode1" presStyleIdx="1" presStyleCnt="3" custLinFactNeighborX="465" custLinFactNeighborY="22222"/>
      <dgm:spPr>
        <a:solidFill>
          <a:schemeClr val="accent1">
            <a:lumMod val="60000"/>
            <a:lumOff val="40000"/>
          </a:schemeClr>
        </a:solidFill>
      </dgm:spPr>
      <dgm:extLst>
        <a:ext uri="{E40237B7-FDA0-4F09-8148-C483321AD2D9}">
          <dgm14:cNvPr xmlns:dgm14="http://schemas.microsoft.com/office/drawing/2010/diagram" id="0" name="" title="Middle ring of target representing Group B"/>
        </a:ext>
      </dgm:extLst>
    </dgm:pt>
    <dgm:pt modelId="{CEA4BEA9-01EB-4151-A2FD-98FDADE4D4C5}" type="pres">
      <dgm:prSet presAssocID="{3929B1E1-4BC4-4C73-ABE8-27CEF96A3652}" presName="text2" presStyleLbl="revTx" presStyleIdx="1" presStyleCnt="3">
        <dgm:presLayoutVars>
          <dgm:bulletEnabled val="1"/>
        </dgm:presLayoutVars>
      </dgm:prSet>
      <dgm:spPr/>
    </dgm:pt>
    <dgm:pt modelId="{ED3D34C2-9BDC-4865-B076-019F361ABD54}" type="pres">
      <dgm:prSet presAssocID="{3929B1E1-4BC4-4C73-ABE8-27CEF96A3652}" presName="line2" presStyleLbl="callout" presStyleIdx="2" presStyleCnt="6" custLinFactY="-109217" custLinFactNeighborX="30239" custLinFactNeighborY="-200000"/>
      <dgm:spPr/>
    </dgm:pt>
    <dgm:pt modelId="{6EAB163B-9BDD-4B30-AF27-57BCEF47A7CE}" type="pres">
      <dgm:prSet presAssocID="{3929B1E1-4BC4-4C73-ABE8-27CEF96A3652}" presName="d2" presStyleLbl="callout" presStyleIdx="3" presStyleCnt="6" custLinFactNeighborX="9108" custLinFactNeighborY="-6245"/>
      <dgm:spPr/>
    </dgm:pt>
    <dgm:pt modelId="{62624312-B6AB-4491-B341-2BB3F078D684}" type="pres">
      <dgm:prSet presAssocID="{60CDF8D0-D4FC-4467-A51E-79C5A58B0B2C}" presName="circle3" presStyleLbl="lnNode1" presStyleIdx="2" presStyleCnt="3" custLinFactNeighborX="-279" custLinFactNeighborY="9599"/>
      <dgm:spPr>
        <a:solidFill>
          <a:schemeClr val="accent2">
            <a:lumMod val="40000"/>
            <a:lumOff val="60000"/>
          </a:schemeClr>
        </a:solidFill>
      </dgm:spPr>
      <dgm:extLst>
        <a:ext uri="{E40237B7-FDA0-4F09-8148-C483321AD2D9}">
          <dgm14:cNvPr xmlns:dgm14="http://schemas.microsoft.com/office/drawing/2010/diagram" id="0" name="" title="Outside ring of target representing Group C"/>
        </a:ext>
      </dgm:extLst>
    </dgm:pt>
    <dgm:pt modelId="{F4B3DB09-8D8A-4833-A3A0-C8C2FB6EE995}" type="pres">
      <dgm:prSet presAssocID="{60CDF8D0-D4FC-4467-A51E-79C5A58B0B2C}" presName="text3" presStyleLbl="revTx" presStyleIdx="2" presStyleCnt="3">
        <dgm:presLayoutVars>
          <dgm:bulletEnabled val="1"/>
        </dgm:presLayoutVars>
      </dgm:prSet>
      <dgm:spPr/>
    </dgm:pt>
    <dgm:pt modelId="{A0324D28-E700-487E-A5A5-E2FB1D5914A7}" type="pres">
      <dgm:prSet presAssocID="{60CDF8D0-D4FC-4467-A51E-79C5A58B0B2C}" presName="line3" presStyleLbl="callout" presStyleIdx="4" presStyleCnt="6" custLinFactY="-131306" custLinFactNeighborX="54767" custLinFactNeighborY="-200000"/>
      <dgm:spPr/>
    </dgm:pt>
    <dgm:pt modelId="{822C1557-A7EF-4D85-AEDD-F484CC850E49}" type="pres">
      <dgm:prSet presAssocID="{60CDF8D0-D4FC-4467-A51E-79C5A58B0B2C}" presName="d3" presStyleLbl="callout" presStyleIdx="5" presStyleCnt="6" custLinFactNeighborX="24094" custLinFactNeighborY="-10197"/>
      <dgm:spPr/>
    </dgm:pt>
  </dgm:ptLst>
  <dgm:cxnLst>
    <dgm:cxn modelId="{1339090C-9A95-4C05-841C-FA3AF987601B}" srcId="{3F442EA2-39BA-4C9A-AD59-755D4917D532}" destId="{3929B1E1-4BC4-4C73-ABE8-27CEF96A3652}" srcOrd="1" destOrd="0" parTransId="{F356CC76-9117-4B79-A270-BBBAFD3E9C79}" sibTransId="{19BA0C22-38BB-4E9F-89D5-0FF5FF9F12CE}"/>
    <dgm:cxn modelId="{21A6251B-C0F9-4719-8ECF-31915EFD814C}" type="presOf" srcId="{4DF9FE7B-F642-4898-A360-D4E3814E1A3D}" destId="{721C4484-2C4E-47CE-9E3D-C44F02A7E166}" srcOrd="0" destOrd="0" presId="urn:microsoft.com/office/officeart/2005/8/layout/target1"/>
    <dgm:cxn modelId="{5A70FA4A-195D-4B31-AA86-3DC5D1C2EC98}" type="presOf" srcId="{60CDF8D0-D4FC-4467-A51E-79C5A58B0B2C}" destId="{F4B3DB09-8D8A-4833-A3A0-C8C2FB6EE995}" srcOrd="0" destOrd="0" presId="urn:microsoft.com/office/officeart/2005/8/layout/target1"/>
    <dgm:cxn modelId="{7A4B474F-94DE-4C9D-BBC3-D696C78BEEF1}" type="presOf" srcId="{3929B1E1-4BC4-4C73-ABE8-27CEF96A3652}" destId="{CEA4BEA9-01EB-4151-A2FD-98FDADE4D4C5}" srcOrd="0" destOrd="0" presId="urn:microsoft.com/office/officeart/2005/8/layout/target1"/>
    <dgm:cxn modelId="{EBD8BE8D-6018-43E2-B081-034BB5656EB6}" srcId="{3F442EA2-39BA-4C9A-AD59-755D4917D532}" destId="{4DF9FE7B-F642-4898-A360-D4E3814E1A3D}" srcOrd="0" destOrd="0" parTransId="{1C10F06D-860A-4604-A7AD-02E614FE3976}" sibTransId="{43C18EFF-81FC-4D70-8C6B-E95FF3730413}"/>
    <dgm:cxn modelId="{7540B0A9-79C0-422C-9A30-1FFC79A03107}" type="presOf" srcId="{3F442EA2-39BA-4C9A-AD59-755D4917D532}" destId="{AA67F66C-F4E3-4AE3-9C55-A9DF49CFA6B2}" srcOrd="0" destOrd="0" presId="urn:microsoft.com/office/officeart/2005/8/layout/target1"/>
    <dgm:cxn modelId="{2BA65DEC-E719-4ED3-8135-48349D42DD04}" srcId="{3F442EA2-39BA-4C9A-AD59-755D4917D532}" destId="{60CDF8D0-D4FC-4467-A51E-79C5A58B0B2C}" srcOrd="2" destOrd="0" parTransId="{E12A269F-AB82-486A-9077-80F2BBBE48C2}" sibTransId="{3F7FD59D-A716-4310-A89A-AB6F740D9FFF}"/>
    <dgm:cxn modelId="{6B8A0600-2F3C-4C1C-BB0C-35E13595CB36}" type="presParOf" srcId="{AA67F66C-F4E3-4AE3-9C55-A9DF49CFA6B2}" destId="{CBC7FCC3-4508-4A2C-A699-80B56AC4DB56}" srcOrd="0" destOrd="0" presId="urn:microsoft.com/office/officeart/2005/8/layout/target1"/>
    <dgm:cxn modelId="{CD986D54-F397-4C00-B589-80D8AA5D9D7E}" type="presParOf" srcId="{AA67F66C-F4E3-4AE3-9C55-A9DF49CFA6B2}" destId="{721C4484-2C4E-47CE-9E3D-C44F02A7E166}" srcOrd="1" destOrd="0" presId="urn:microsoft.com/office/officeart/2005/8/layout/target1"/>
    <dgm:cxn modelId="{310C3318-566D-4605-B45E-C9F096662669}" type="presParOf" srcId="{AA67F66C-F4E3-4AE3-9C55-A9DF49CFA6B2}" destId="{BD57CE74-1890-43D3-8AF8-CC63CCCAD27B}" srcOrd="2" destOrd="0" presId="urn:microsoft.com/office/officeart/2005/8/layout/target1"/>
    <dgm:cxn modelId="{E7FD8EA0-A4C2-4C81-9E17-2C0723092A0D}" type="presParOf" srcId="{AA67F66C-F4E3-4AE3-9C55-A9DF49CFA6B2}" destId="{47E073D5-28F9-48F7-9EE3-CD1ABC58D94E}" srcOrd="3" destOrd="0" presId="urn:microsoft.com/office/officeart/2005/8/layout/target1"/>
    <dgm:cxn modelId="{FB3B2AFE-BD25-46C2-8C5E-1C20603FF4D3}" type="presParOf" srcId="{AA67F66C-F4E3-4AE3-9C55-A9DF49CFA6B2}" destId="{B736C755-26C8-4FEA-91D7-F8104FF77E82}" srcOrd="4" destOrd="0" presId="urn:microsoft.com/office/officeart/2005/8/layout/target1"/>
    <dgm:cxn modelId="{A386DEDE-2E7A-4C9B-9576-C13AA320E81B}" type="presParOf" srcId="{AA67F66C-F4E3-4AE3-9C55-A9DF49CFA6B2}" destId="{CEA4BEA9-01EB-4151-A2FD-98FDADE4D4C5}" srcOrd="5" destOrd="0" presId="urn:microsoft.com/office/officeart/2005/8/layout/target1"/>
    <dgm:cxn modelId="{53EC1AED-3FAE-42A4-BE82-3ECC9A7A79CF}" type="presParOf" srcId="{AA67F66C-F4E3-4AE3-9C55-A9DF49CFA6B2}" destId="{ED3D34C2-9BDC-4865-B076-019F361ABD54}" srcOrd="6" destOrd="0" presId="urn:microsoft.com/office/officeart/2005/8/layout/target1"/>
    <dgm:cxn modelId="{CB12964F-A01A-4221-AB86-1CAE99A1765B}" type="presParOf" srcId="{AA67F66C-F4E3-4AE3-9C55-A9DF49CFA6B2}" destId="{6EAB163B-9BDD-4B30-AF27-57BCEF47A7CE}" srcOrd="7" destOrd="0" presId="urn:microsoft.com/office/officeart/2005/8/layout/target1"/>
    <dgm:cxn modelId="{F347D77B-7F1F-4238-B49A-011DDC75B3CA}" type="presParOf" srcId="{AA67F66C-F4E3-4AE3-9C55-A9DF49CFA6B2}" destId="{62624312-B6AB-4491-B341-2BB3F078D684}" srcOrd="8" destOrd="0" presId="urn:microsoft.com/office/officeart/2005/8/layout/target1"/>
    <dgm:cxn modelId="{12BC6203-E603-464F-87A0-3436395E77CA}" type="presParOf" srcId="{AA67F66C-F4E3-4AE3-9C55-A9DF49CFA6B2}" destId="{F4B3DB09-8D8A-4833-A3A0-C8C2FB6EE995}" srcOrd="9" destOrd="0" presId="urn:microsoft.com/office/officeart/2005/8/layout/target1"/>
    <dgm:cxn modelId="{8CC0E9D2-8B9C-4FDD-BE56-8191C6630AC1}" type="presParOf" srcId="{AA67F66C-F4E3-4AE3-9C55-A9DF49CFA6B2}" destId="{A0324D28-E700-487E-A5A5-E2FB1D5914A7}" srcOrd="10" destOrd="0" presId="urn:microsoft.com/office/officeart/2005/8/layout/target1"/>
    <dgm:cxn modelId="{F88FD1D1-8324-4685-ABE8-1B294BBEA0EB}" type="presParOf" srcId="{AA67F66C-F4E3-4AE3-9C55-A9DF49CFA6B2}" destId="{822C1557-A7EF-4D85-AEDD-F484CC850E49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24312-B6AB-4491-B341-2BB3F078D684}">
      <dsp:nvSpPr>
        <dsp:cNvPr id="0" name=""/>
        <dsp:cNvSpPr/>
      </dsp:nvSpPr>
      <dsp:spPr>
        <a:xfrm>
          <a:off x="0" y="1498590"/>
          <a:ext cx="2852737" cy="2852737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36C755-26C8-4FEA-91D7-F8104FF77E82}">
      <dsp:nvSpPr>
        <dsp:cNvPr id="0" name=""/>
        <dsp:cNvSpPr/>
      </dsp:nvSpPr>
      <dsp:spPr>
        <a:xfrm>
          <a:off x="578506" y="2175665"/>
          <a:ext cx="1711642" cy="1711642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C7FCC3-4508-4A2C-A699-80B56AC4DB56}">
      <dsp:nvSpPr>
        <dsp:cNvPr id="0" name=""/>
        <dsp:cNvSpPr/>
      </dsp:nvSpPr>
      <dsp:spPr>
        <a:xfrm>
          <a:off x="1141094" y="2755466"/>
          <a:ext cx="570547" cy="570547"/>
        </a:xfrm>
        <a:prstGeom prst="ellipse">
          <a:avLst/>
        </a:prstGeom>
        <a:solidFill>
          <a:schemeClr val="tx1">
            <a:lumMod val="75000"/>
            <a:lumOff val="2500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1C4484-2C4E-47CE-9E3D-C44F02A7E166}">
      <dsp:nvSpPr>
        <dsp:cNvPr id="0" name=""/>
        <dsp:cNvSpPr/>
      </dsp:nvSpPr>
      <dsp:spPr>
        <a:xfrm>
          <a:off x="3328193" y="273844"/>
          <a:ext cx="1426368" cy="832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rtlCol="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noProof="0" dirty="0"/>
            <a:t>Bazična vjerovanja</a:t>
          </a:r>
        </a:p>
      </dsp:txBody>
      <dsp:txXfrm>
        <a:off x="3328193" y="273844"/>
        <a:ext cx="1426368" cy="832048"/>
      </dsp:txXfrm>
    </dsp:sp>
    <dsp:sp modelId="{BD57CE74-1890-43D3-8AF8-CC63CCCAD27B}">
      <dsp:nvSpPr>
        <dsp:cNvPr id="0" name=""/>
        <dsp:cNvSpPr/>
      </dsp:nvSpPr>
      <dsp:spPr>
        <a:xfrm>
          <a:off x="3011689" y="960212"/>
          <a:ext cx="35659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7E073D5-28F9-48F7-9EE3-CD1ABC58D94E}">
      <dsp:nvSpPr>
        <dsp:cNvPr id="0" name=""/>
        <dsp:cNvSpPr/>
      </dsp:nvSpPr>
      <dsp:spPr>
        <a:xfrm rot="5400000">
          <a:off x="1241732" y="1177125"/>
          <a:ext cx="1960781" cy="1543806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EA4BEA9-01EB-4151-A2FD-98FDADE4D4C5}">
      <dsp:nvSpPr>
        <dsp:cNvPr id="0" name=""/>
        <dsp:cNvSpPr/>
      </dsp:nvSpPr>
      <dsp:spPr>
        <a:xfrm>
          <a:off x="3328193" y="1105892"/>
          <a:ext cx="1426368" cy="832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rtlCol="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noProof="0" dirty="0"/>
            <a:t>Posredujuća vjerovanja</a:t>
          </a:r>
        </a:p>
      </dsp:txBody>
      <dsp:txXfrm>
        <a:off x="3328193" y="1105892"/>
        <a:ext cx="1426368" cy="832048"/>
      </dsp:txXfrm>
    </dsp:sp>
    <dsp:sp modelId="{ED3D34C2-9BDC-4865-B076-019F361ABD54}">
      <dsp:nvSpPr>
        <dsp:cNvPr id="0" name=""/>
        <dsp:cNvSpPr/>
      </dsp:nvSpPr>
      <dsp:spPr>
        <a:xfrm>
          <a:off x="3079431" y="1410598"/>
          <a:ext cx="35659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EAB163B-9BDD-4B30-AF27-57BCEF47A7CE}">
      <dsp:nvSpPr>
        <dsp:cNvPr id="0" name=""/>
        <dsp:cNvSpPr/>
      </dsp:nvSpPr>
      <dsp:spPr>
        <a:xfrm rot="5400000">
          <a:off x="1742122" y="1622480"/>
          <a:ext cx="1527926" cy="1134913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4B3DB09-8D8A-4833-A3A0-C8C2FB6EE995}">
      <dsp:nvSpPr>
        <dsp:cNvPr id="0" name=""/>
        <dsp:cNvSpPr/>
      </dsp:nvSpPr>
      <dsp:spPr>
        <a:xfrm>
          <a:off x="3328193" y="1937940"/>
          <a:ext cx="1426368" cy="832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rtlCol="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noProof="0" dirty="0"/>
            <a:t>Automatske misli</a:t>
          </a:r>
        </a:p>
      </dsp:txBody>
      <dsp:txXfrm>
        <a:off x="3328193" y="1937940"/>
        <a:ext cx="1426368" cy="832048"/>
      </dsp:txXfrm>
    </dsp:sp>
    <dsp:sp modelId="{A0324D28-E700-487E-A5A5-E2FB1D5914A7}">
      <dsp:nvSpPr>
        <dsp:cNvPr id="0" name=""/>
        <dsp:cNvSpPr/>
      </dsp:nvSpPr>
      <dsp:spPr>
        <a:xfrm>
          <a:off x="3166896" y="2234694"/>
          <a:ext cx="35659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22C1557-A7EF-4D85-AEDD-F484CC850E49}">
      <dsp:nvSpPr>
        <dsp:cNvPr id="0" name=""/>
        <dsp:cNvSpPr/>
      </dsp:nvSpPr>
      <dsp:spPr>
        <a:xfrm rot="5400000">
          <a:off x="2235079" y="2424987"/>
          <a:ext cx="1091647" cy="726021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9FCFD55-9B53-4322-AFA6-FD69E8CFF051}" type="datetime1">
              <a:rPr lang="hr-HR" smtClean="0"/>
              <a:t>10.10.2020.</a:t>
            </a:fld>
            <a:endParaRPr lang="hr-HR" dirty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r-HR" noProof="0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18C4D46-274C-48E3-950B-887C3ED8DBB7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r-HR" noProof="0" dirty="0"/>
          </a:p>
        </p:txBody>
      </p:sp>
      <p:sp>
        <p:nvSpPr>
          <p:cNvPr id="5" name="Rezervirano mjesto za bilješk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r-HR" noProof="0" dirty="0"/>
              <a:t>Kliknite da biste uredili stilove teksta matrice</a:t>
            </a:r>
          </a:p>
          <a:p>
            <a:pPr lvl="1" rtl="0"/>
            <a:r>
              <a:rPr lang="hr-HR" noProof="0" dirty="0"/>
              <a:t>Druga razina</a:t>
            </a:r>
          </a:p>
          <a:p>
            <a:pPr lvl="2" rtl="0"/>
            <a:r>
              <a:rPr lang="hr-HR" noProof="0" dirty="0"/>
              <a:t>Treća razina</a:t>
            </a:r>
          </a:p>
          <a:p>
            <a:pPr lvl="3" rtl="0"/>
            <a:r>
              <a:rPr lang="hr-HR" noProof="0" dirty="0"/>
              <a:t>Četvrta razina</a:t>
            </a:r>
          </a:p>
          <a:p>
            <a:pPr lvl="4" rtl="0"/>
            <a:r>
              <a:rPr lang="hr-HR" noProof="0" dirty="0"/>
              <a:t>Peta razina</a:t>
            </a:r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r-HR" noProof="0" dirty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za bilješk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hr-HR" smtClean="0"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87475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za bilješk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hr-HR" smtClean="0"/>
              <a:t>2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19249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za bilješk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hr-HR" smtClean="0"/>
              <a:t>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88722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za bilješk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hr-HR" smtClean="0"/>
              <a:t>4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37111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hr-HR" noProof="0"/>
              <a:t>Kliknite da biste uredili stil podnaslova matrice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B90404-1263-4491-83EB-43A40DDE904D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09D796-711A-4715-B3BA-07E2E8A28E2D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888223-69A1-4DE7-ADC2-40B8DDE9B4E3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sliku 2" descr="Prazno rezervirano mjesto za dodavanje slike. Kliknite rezervirano mjesto i odaberite sliku koju želite dodati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  <p:sp>
        <p:nvSpPr>
          <p:cNvPr id="8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99D3D6-FE27-4B4A-9D85-037F0CA0904D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36D19C8-DF2E-4035-BD7F-1415CF0A58B1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C24081-80ED-407B-A78E-EC31DAA5D6FC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EBBD97-20D2-4A44-8FB1-0D180164325B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5" name="Rezervirano mjesto za tekst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  <p:sp>
        <p:nvSpPr>
          <p:cNvPr id="6" name="Rezervirano mjesto za sadržaj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B36646-1186-483B-A01C-C060EFD7572C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9" name="Rezervirano mjesto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E74F88-CDFB-4010-B8F4-3013FA9715D4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981ED5-BA94-4C16-B65E-1E3691EDDFD9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3" name="Rezervirano mjesto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E925659-362C-4033-B3FA-4C43566F6AA1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sliku 2" descr="Prazno rezervirano mjesto za dodavanje slike. Kliknite rezervirano mjesto i odaberite sliku koju želite dodati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  <p:sp>
        <p:nvSpPr>
          <p:cNvPr id="8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0C64A9-4776-45E3-BFEF-CB973000A83A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naslov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hr-HR" noProof="0" dirty="0"/>
              <a:t>Kliknite da biste uredili stil naslova matrice</a:t>
            </a:r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r-HR" noProof="0" dirty="0"/>
              <a:t>Kliknite da biste uredili stilove teksta matrice</a:t>
            </a:r>
          </a:p>
          <a:p>
            <a:pPr lvl="1" rtl="0"/>
            <a:r>
              <a:rPr lang="hr-HR" noProof="0" dirty="0"/>
              <a:t>Druga razina</a:t>
            </a:r>
          </a:p>
          <a:p>
            <a:pPr lvl="2" rtl="0"/>
            <a:r>
              <a:rPr lang="hr-HR" noProof="0" dirty="0"/>
              <a:t>Treća razina</a:t>
            </a:r>
          </a:p>
          <a:p>
            <a:pPr lvl="3" rtl="0"/>
            <a:r>
              <a:rPr lang="hr-HR" noProof="0" dirty="0"/>
              <a:t>Četvrta razina</a:t>
            </a:r>
          </a:p>
          <a:p>
            <a:pPr lvl="4" rtl="0"/>
            <a:r>
              <a:rPr lang="hr-HR" noProof="0" dirty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B8A8679D-01E6-4F47-BE02-5A7A4AA62DAE}" type="datetime1">
              <a:rPr lang="hr-HR" noProof="0" smtClean="0"/>
              <a:t>10.10.2020.</a:t>
            </a:fld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hr-HR" noProof="0" smtClean="0"/>
              <a:pPr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hr-HR" dirty="0"/>
              <a:t>Identificiranje i mijenjanje posredujućih vjerovanja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3000781"/>
          </a:xfrm>
        </p:spPr>
        <p:txBody>
          <a:bodyPr rtlCol="0">
            <a:normAutofit fontScale="70000" lnSpcReduction="20000"/>
          </a:bodyPr>
          <a:lstStyle/>
          <a:p>
            <a:r>
              <a:rPr lang="hr-HR" sz="3800" dirty="0"/>
              <a:t>HUBIKOT</a:t>
            </a:r>
          </a:p>
          <a:p>
            <a:r>
              <a:rPr lang="hr-HR" sz="3800" dirty="0"/>
              <a:t>Praktikum 2</a:t>
            </a:r>
          </a:p>
          <a:p>
            <a:endParaRPr lang="hr-HR" sz="3800" dirty="0"/>
          </a:p>
          <a:p>
            <a:endParaRPr lang="hr-HR" sz="3800" dirty="0"/>
          </a:p>
          <a:p>
            <a:endParaRPr lang="hr-HR" sz="3800" dirty="0"/>
          </a:p>
          <a:p>
            <a:r>
              <a:rPr lang="hr-HR" sz="3800" dirty="0"/>
              <a:t>Ana Goleš, </a:t>
            </a:r>
            <a:r>
              <a:rPr lang="hr-HR" sz="3800" dirty="0" err="1"/>
              <a:t>mag.psych</a:t>
            </a:r>
            <a:r>
              <a:rPr lang="hr-HR" sz="3800" dirty="0"/>
              <a:t>.</a:t>
            </a:r>
          </a:p>
          <a:p>
            <a:r>
              <a:rPr lang="hr-HR" sz="3800" dirty="0"/>
              <a:t>Rijeka, 24.10.2020.</a:t>
            </a:r>
          </a:p>
          <a:p>
            <a:pPr rtl="0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40CF18-D594-4984-9777-589B5F122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Identifikacija posredujućih vjerovanja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F55C2CC-008F-41EC-B90B-A8941304F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6550" y="1781092"/>
            <a:ext cx="10137250" cy="4395870"/>
          </a:xfrm>
        </p:spPr>
        <p:txBody>
          <a:bodyPr/>
          <a:lstStyle/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5) </a:t>
            </a:r>
            <a:r>
              <a:rPr lang="hr-HR" dirty="0"/>
              <a:t>Prepoznati uobičajene teme u AM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T: Čini se kako u brojnim situacijama pomislite: „Ne mogu to napraviti” ili „Neću to moći napraviti”. Zanima me vjerujete li kako ste možda nekompetentni ili neadekvatni?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P: Da, mislim da vjerujem. Stvarno vjerujem kako sam neadekvatna.</a:t>
            </a:r>
          </a:p>
        </p:txBody>
      </p:sp>
    </p:spTree>
    <p:extLst>
      <p:ext uri="{BB962C8B-B14F-4D97-AF65-F5344CB8AC3E}">
        <p14:creationId xmlns:p14="http://schemas.microsoft.com/office/powerpoint/2010/main" val="113787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40CF18-D594-4984-9777-589B5F122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Identifikacija posredujućih vjerovanja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F55C2CC-008F-41EC-B90B-A8941304F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817" y="1757238"/>
            <a:ext cx="11182184" cy="4666215"/>
          </a:xfrm>
        </p:spPr>
        <p:txBody>
          <a:bodyPr/>
          <a:lstStyle/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6) </a:t>
            </a:r>
            <a:r>
              <a:rPr lang="hr-HR" dirty="0"/>
              <a:t>Direktan upit pacijentu</a:t>
            </a:r>
          </a:p>
          <a:p>
            <a:pPr marL="0" indent="0">
              <a:buNone/>
            </a:pP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T: Što je Vaše vjerovanje glede traženja pomoći’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P: Pa, traženje pomoći je znak slabosti.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7) </a:t>
            </a:r>
            <a:r>
              <a:rPr lang="hr-HR" dirty="0"/>
              <a:t>Upitnik vjerovanja poput Skale disfunkcionalnih stavova 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(dodatak spomenutim tehnikama)</a:t>
            </a:r>
          </a:p>
        </p:txBody>
      </p:sp>
    </p:spTree>
    <p:extLst>
      <p:ext uri="{BB962C8B-B14F-4D97-AF65-F5344CB8AC3E}">
        <p14:creationId xmlns:p14="http://schemas.microsoft.com/office/powerpoint/2010/main" val="179767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D4836F-036F-463C-94E3-0842984A7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1193" y="294199"/>
            <a:ext cx="7402664" cy="1089328"/>
          </a:xfrm>
        </p:spPr>
        <p:txBody>
          <a:bodyPr>
            <a:normAutofit/>
          </a:bodyPr>
          <a:lstStyle/>
          <a:p>
            <a:pPr algn="ctr"/>
            <a:r>
              <a:rPr lang="hr-HR" sz="4000" dirty="0"/>
              <a:t>Identifikacija </a:t>
            </a:r>
            <a:r>
              <a:rPr lang="hr-HR" sz="4000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hr-HR" sz="4000" dirty="0">
                <a:sym typeface="Wingdings" panose="05000000000000000000" pitchFamily="2" charset="2"/>
              </a:rPr>
              <a:t>modifikacija</a:t>
            </a:r>
            <a:endParaRPr lang="hr-HR" sz="4000" dirty="0"/>
          </a:p>
        </p:txBody>
      </p:sp>
      <p:pic>
        <p:nvPicPr>
          <p:cNvPr id="9" name="Rezervirano mjesto sadržaja 8">
            <a:extLst>
              <a:ext uri="{FF2B5EF4-FFF2-40B4-BE49-F238E27FC236}">
                <a16:creationId xmlns:a16="http://schemas.microsoft.com/office/drawing/2014/main" id="{2AC7EB19-E62C-40AC-981C-A674F98B5646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11143" r="11143"/>
          <a:stretch/>
        </p:blipFill>
        <p:spPr>
          <a:xfrm>
            <a:off x="6489132" y="1248354"/>
            <a:ext cx="5241907" cy="4498975"/>
          </a:xfrm>
          <a:effectLst>
            <a:softEdge rad="635000"/>
          </a:effectLst>
        </p:spPr>
      </p:pic>
      <p:sp>
        <p:nvSpPr>
          <p:cNvPr id="10" name="Rezervirano mjesto teksta 9">
            <a:extLst>
              <a:ext uri="{FF2B5EF4-FFF2-40B4-BE49-F238E27FC236}">
                <a16:creationId xmlns:a16="http://schemas.microsoft.com/office/drawing/2014/main" id="{16FCE9BF-3B73-48B4-9B31-AF7737EFE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8871" y="1705555"/>
            <a:ext cx="5542274" cy="515244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000" dirty="0"/>
              <a:t>Periferno ≠ centralno vjerovanje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000" dirty="0"/>
              <a:t>Rad odmah vs. Rad u budućnosti</a:t>
            </a:r>
          </a:p>
          <a:p>
            <a:endParaRPr lang="hr-HR" sz="2000" dirty="0"/>
          </a:p>
          <a:p>
            <a:r>
              <a:rPr lang="hr-HR" sz="2000" dirty="0">
                <a:solidFill>
                  <a:schemeClr val="accent3">
                    <a:lumMod val="50000"/>
                  </a:schemeClr>
                </a:solidFill>
              </a:rPr>
              <a:t>Koje je vjerovanje?</a:t>
            </a:r>
          </a:p>
          <a:p>
            <a:r>
              <a:rPr lang="hr-HR" sz="2000" dirty="0">
                <a:solidFill>
                  <a:schemeClr val="accent3">
                    <a:lumMod val="50000"/>
                  </a:schemeClr>
                </a:solidFill>
              </a:rPr>
              <a:t>Koliko snažno </a:t>
            </a:r>
            <a:r>
              <a:rPr lang="hr-HR" sz="2000" dirty="0" err="1">
                <a:solidFill>
                  <a:schemeClr val="accent3">
                    <a:lumMod val="50000"/>
                  </a:schemeClr>
                </a:solidFill>
              </a:rPr>
              <a:t>pz</a:t>
            </a:r>
            <a:r>
              <a:rPr lang="hr-HR" sz="2000" dirty="0">
                <a:solidFill>
                  <a:schemeClr val="accent3">
                    <a:lumMod val="50000"/>
                  </a:schemeClr>
                </a:solidFill>
              </a:rPr>
              <a:t>. u njega vjeruje?</a:t>
            </a:r>
          </a:p>
          <a:p>
            <a:r>
              <a:rPr lang="hr-HR" sz="2000" dirty="0">
                <a:solidFill>
                  <a:schemeClr val="accent3">
                    <a:lumMod val="50000"/>
                  </a:schemeClr>
                </a:solidFill>
              </a:rPr>
              <a:t>Ako je snažno, u kojoj mjeri utječe na njegov život?</a:t>
            </a:r>
          </a:p>
          <a:p>
            <a:r>
              <a:rPr lang="hr-HR" sz="2000" dirty="0">
                <a:solidFill>
                  <a:schemeClr val="accent3">
                    <a:lumMod val="50000"/>
                  </a:schemeClr>
                </a:solidFill>
              </a:rPr>
              <a:t>Ako je snažno, trebam li na njemu raditi sada?</a:t>
            </a:r>
          </a:p>
          <a:p>
            <a:r>
              <a:rPr lang="hr-HR" sz="2000" dirty="0">
                <a:solidFill>
                  <a:schemeClr val="accent3">
                    <a:lumMod val="50000"/>
                  </a:schemeClr>
                </a:solidFill>
              </a:rPr>
              <a:t>Je li </a:t>
            </a:r>
            <a:r>
              <a:rPr lang="hr-HR" sz="2000" dirty="0" err="1">
                <a:solidFill>
                  <a:schemeClr val="accent3">
                    <a:lumMod val="50000"/>
                  </a:schemeClr>
                </a:solidFill>
              </a:rPr>
              <a:t>pz</a:t>
            </a:r>
            <a:r>
              <a:rPr lang="hr-HR" sz="2000" dirty="0">
                <a:solidFill>
                  <a:schemeClr val="accent3">
                    <a:lumMod val="50000"/>
                  </a:schemeClr>
                </a:solidFill>
              </a:rPr>
              <a:t>. spreman raditi na njemu? Imamo li dovoljno vremena na seansi za početak rada na njemu? Uklapa li se u točke dnevnog reda ili će </a:t>
            </a:r>
            <a:r>
              <a:rPr lang="hr-HR" sz="2000" dirty="0" err="1">
                <a:solidFill>
                  <a:schemeClr val="accent3">
                    <a:lumMod val="50000"/>
                  </a:schemeClr>
                </a:solidFill>
              </a:rPr>
              <a:t>pz</a:t>
            </a:r>
            <a:r>
              <a:rPr lang="hr-HR" sz="2000" dirty="0">
                <a:solidFill>
                  <a:schemeClr val="accent3">
                    <a:lumMod val="50000"/>
                  </a:schemeClr>
                </a:solidFill>
              </a:rPr>
              <a:t>. voljan odgoditi razgovor o nekim točkama kako bi imali vremena za vjerovanje?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000" dirty="0"/>
              <a:t>Educiranje o vjerovanjima</a:t>
            </a:r>
          </a:p>
          <a:p>
            <a:endParaRPr lang="hr-H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6828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D4836F-036F-463C-94E3-0842984A7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8743" y="596347"/>
            <a:ext cx="5880321" cy="652007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Identifikacija </a:t>
            </a:r>
            <a:r>
              <a:rPr lang="hr-HR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hr-HR" dirty="0">
                <a:sym typeface="Wingdings" panose="05000000000000000000" pitchFamily="2" charset="2"/>
              </a:rPr>
              <a:t> modifikacija</a:t>
            </a:r>
            <a:endParaRPr lang="hr-HR" dirty="0"/>
          </a:p>
        </p:txBody>
      </p:sp>
      <p:pic>
        <p:nvPicPr>
          <p:cNvPr id="9" name="Rezervirano mjesto sadržaja 8">
            <a:extLst>
              <a:ext uri="{FF2B5EF4-FFF2-40B4-BE49-F238E27FC236}">
                <a16:creationId xmlns:a16="http://schemas.microsoft.com/office/drawing/2014/main" id="{2AC7EB19-E62C-40AC-981C-A674F98B5646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11143" r="11143"/>
          <a:stretch/>
        </p:blipFill>
        <p:spPr>
          <a:xfrm>
            <a:off x="6806317" y="1423284"/>
            <a:ext cx="5012186" cy="4453669"/>
          </a:xfrm>
          <a:effectLst>
            <a:softEdge rad="635000"/>
          </a:effectLst>
        </p:spPr>
      </p:pic>
      <p:sp>
        <p:nvSpPr>
          <p:cNvPr id="10" name="Rezervirano mjesto teksta 9">
            <a:extLst>
              <a:ext uri="{FF2B5EF4-FFF2-40B4-BE49-F238E27FC236}">
                <a16:creationId xmlns:a16="http://schemas.microsoft.com/office/drawing/2014/main" id="{16FCE9BF-3B73-48B4-9B31-AF7737EFE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9006" y="1361135"/>
            <a:ext cx="5762907" cy="4960151"/>
          </a:xfrm>
        </p:spPr>
        <p:txBody>
          <a:bodyPr>
            <a:normAutofit fontScale="92500" lnSpcReduction="20000"/>
          </a:bodyPr>
          <a:lstStyle/>
          <a:p>
            <a:endParaRPr lang="hr-H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200" dirty="0"/>
              <a:t>Pravila i stavovi </a:t>
            </a:r>
            <a:r>
              <a:rPr lang="hr-HR" sz="2200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hr-HR" sz="2200" dirty="0">
                <a:sym typeface="Wingdings" panose="05000000000000000000" pitchFamily="2" charset="2"/>
              </a:rPr>
              <a:t> pretpostavke </a:t>
            </a:r>
          </a:p>
          <a:p>
            <a:r>
              <a:rPr lang="hr-HR" sz="2200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T: Dakle, vi prilično snažno vjerujete da sve trebate raditi sami (pravilo) i da je strašno tražiti pomoć (stav). Što za Vas znači tražiti pomoć, npr. u pisanju zadaće?</a:t>
            </a:r>
          </a:p>
          <a:p>
            <a:r>
              <a:rPr lang="hr-HR" sz="2200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P: To znači da sam neadekvatna.</a:t>
            </a:r>
          </a:p>
          <a:p>
            <a:r>
              <a:rPr lang="hr-HR" sz="2200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T: Koliko  upravo sada vjerujete u tu ideju: ”Ako tražim pomoć, znači da sam neadekvatna?”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200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↓</a:t>
            </a:r>
            <a:r>
              <a:rPr lang="hr-HR" sz="2200" dirty="0">
                <a:sym typeface="Wingdings" panose="05000000000000000000" pitchFamily="2" charset="2"/>
              </a:rPr>
              <a:t> prednosti vjerovanja; </a:t>
            </a:r>
            <a:r>
              <a:rPr lang="hr-HR" sz="2200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↑</a:t>
            </a:r>
            <a:r>
              <a:rPr lang="hr-HR" sz="2200" dirty="0">
                <a:sym typeface="Wingdings" panose="05000000000000000000" pitchFamily="2" charset="2"/>
              </a:rPr>
              <a:t> nedostatke vjerovanja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200" dirty="0">
                <a:sym typeface="Wingdings" panose="05000000000000000000" pitchFamily="2" charset="2"/>
              </a:rPr>
              <a:t>Oblikovanje funkcionalnijeg vjerovanja </a:t>
            </a:r>
          </a:p>
          <a:p>
            <a:r>
              <a:rPr lang="hr-HR" sz="2200" dirty="0">
                <a:sym typeface="Wingdings" panose="05000000000000000000" pitchFamily="2" charset="2"/>
              </a:rPr>
              <a:t>         </a:t>
            </a:r>
            <a:r>
              <a:rPr lang="hr-HR" sz="2200" dirty="0">
                <a:solidFill>
                  <a:schemeClr val="accent3">
                    <a:lumMod val="75000"/>
                  </a:schemeClr>
                </a:solidFill>
                <a:sym typeface="Wingdings" panose="05000000000000000000" pitchFamily="2" charset="2"/>
              </a:rPr>
              <a:t>(„Koje bi vjerovanje za pacijenta bilo             			funkcionalnije?”)</a:t>
            </a:r>
          </a:p>
          <a:p>
            <a:endParaRPr lang="hr-HR" sz="2200" dirty="0"/>
          </a:p>
          <a:p>
            <a:r>
              <a:rPr lang="hr-HR" sz="2200" dirty="0"/>
              <a:t>    </a:t>
            </a:r>
            <a:r>
              <a:rPr lang="hr-HR" sz="2200" dirty="0" err="1"/>
              <a:t>Sokratovskim</a:t>
            </a:r>
            <a:r>
              <a:rPr lang="hr-HR" sz="2200" dirty="0"/>
              <a:t> dijalogom </a:t>
            </a:r>
          </a:p>
          <a:p>
            <a:r>
              <a:rPr lang="hr-HR" sz="2200" dirty="0">
                <a:solidFill>
                  <a:schemeClr val="accent3">
                    <a:lumMod val="50000"/>
                  </a:schemeClr>
                </a:solidFill>
              </a:rPr>
              <a:t>(npr. Ako tražim pomoć, to je znak slabosti. </a:t>
            </a:r>
            <a:r>
              <a:rPr lang="hr-HR" sz="2200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hr-HR" sz="2200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Ako tražim pomoć kad je trebam, pokazujem dobru sposobnost rješavanja problema (što je znak snage).</a:t>
            </a:r>
            <a:endParaRPr lang="hr-HR" sz="2200" dirty="0">
              <a:solidFill>
                <a:schemeClr val="accent3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</p:txBody>
      </p:sp>
      <p:cxnSp>
        <p:nvCxnSpPr>
          <p:cNvPr id="4" name="Poveznik: kutno 3">
            <a:extLst>
              <a:ext uri="{FF2B5EF4-FFF2-40B4-BE49-F238E27FC236}">
                <a16:creationId xmlns:a16="http://schemas.microsoft.com/office/drawing/2014/main" id="{8D19814C-B6E7-49BD-9D1B-AE23AF5E6284}"/>
              </a:ext>
            </a:extLst>
          </p:cNvPr>
          <p:cNvCxnSpPr>
            <a:cxnSpLocks/>
          </p:cNvCxnSpPr>
          <p:nvPr/>
        </p:nvCxnSpPr>
        <p:spPr>
          <a:xfrm rot="16200000" flipH="1">
            <a:off x="956743" y="4479098"/>
            <a:ext cx="938255" cy="349857"/>
          </a:xfrm>
          <a:prstGeom prst="bentConnector3">
            <a:avLst/>
          </a:prstGeom>
          <a:ln w="190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7210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4E607B-4071-4093-A1B0-DD5142DD7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dirty="0"/>
              <a:t>Modificiranje vjerovanja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B9FA767-CF4E-46B8-AC52-801758FC0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8598" y="1558456"/>
            <a:ext cx="10145203" cy="5033175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Potrebna je stalna procjena trenutne uvjerenosti u određeno vjerovanje (0-100%)</a:t>
            </a:r>
          </a:p>
          <a:p>
            <a:r>
              <a:rPr lang="hr-HR" dirty="0"/>
              <a:t>Cilj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NIJE</a:t>
            </a:r>
            <a:r>
              <a:rPr lang="hr-HR" dirty="0"/>
              <a:t> smanjiti stupanj uvjerenja na 0%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hr-HR" dirty="0">
                <a:sym typeface="Wingdings" panose="05000000000000000000" pitchFamily="2" charset="2"/>
              </a:rPr>
              <a:t> smanjenje za 30% smatra se uspjehom!</a:t>
            </a:r>
          </a:p>
          <a:p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	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Staro vjerovanje</a:t>
            </a:r>
            <a:r>
              <a:rPr lang="hr-HR" dirty="0">
                <a:sym typeface="Wingdings" panose="05000000000000000000" pitchFamily="2" charset="2"/>
              </a:rPr>
              <a:t>: Ako ne postignem najviše, onda sam 					         gubitnik. (55%)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	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Novo vjerovanje</a:t>
            </a:r>
            <a:r>
              <a:rPr lang="hr-HR" dirty="0">
                <a:sym typeface="Wingdings" panose="05000000000000000000" pitchFamily="2" charset="2"/>
              </a:rPr>
              <a:t>: Potpuni sam gubitnik samo ako sam 					         neuspješan na svim područjima. (80%)</a:t>
            </a: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	</a:t>
            </a:r>
          </a:p>
          <a:p>
            <a:pPr marL="0" indent="0" algn="ctr">
              <a:buNone/>
            </a:pPr>
            <a:r>
              <a:rPr lang="hr-HR" dirty="0">
                <a:sym typeface="Wingdings" panose="05000000000000000000" pitchFamily="2" charset="2"/>
              </a:rPr>
              <a:t>	</a:t>
            </a:r>
          </a:p>
          <a:p>
            <a:pPr marL="0" indent="0" algn="ctr">
              <a:buNone/>
            </a:pPr>
            <a:r>
              <a:rPr lang="hr-HR" dirty="0">
                <a:sym typeface="Wingdings" panose="05000000000000000000" pitchFamily="2" charset="2"/>
              </a:rPr>
              <a:t>D.Z. svakodnevno čitati i procjenjivati uvjerenost u oba vjerovanja</a:t>
            </a:r>
            <a:endParaRPr lang="hr-HR" dirty="0"/>
          </a:p>
          <a:p>
            <a:endParaRPr lang="hr-HR" dirty="0"/>
          </a:p>
        </p:txBody>
      </p:sp>
      <p:sp>
        <p:nvSpPr>
          <p:cNvPr id="4" name="Desna vitičasta zagrada 3">
            <a:extLst>
              <a:ext uri="{FF2B5EF4-FFF2-40B4-BE49-F238E27FC236}">
                <a16:creationId xmlns:a16="http://schemas.microsoft.com/office/drawing/2014/main" id="{10B02D32-4614-4F07-9C57-90E01A5C2319}"/>
              </a:ext>
            </a:extLst>
          </p:cNvPr>
          <p:cNvSpPr/>
          <p:nvPr/>
        </p:nvSpPr>
        <p:spPr>
          <a:xfrm rot="16200000" flipH="1">
            <a:off x="5541988" y="747164"/>
            <a:ext cx="1271692" cy="8269355"/>
          </a:xfrm>
          <a:prstGeom prst="rightBrace">
            <a:avLst>
              <a:gd name="adj1" fmla="val 67118"/>
              <a:gd name="adj2" fmla="val 47391"/>
            </a:avLst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28565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9208F9-E83F-44DF-A739-4CE824308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Modificiranje vjerovanja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DA835D-467E-44FB-B087-A6C502264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8598" y="1534602"/>
            <a:ext cx="10710407" cy="4658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1) </a:t>
            </a:r>
            <a:r>
              <a:rPr lang="hr-HR" dirty="0" err="1"/>
              <a:t>Sokratovski</a:t>
            </a:r>
            <a:r>
              <a:rPr lang="hr-HR" dirty="0"/>
              <a:t> dijalog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hr-HR" u="sng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vrednovati vjerovanje u kontekstu specifične situacije kako bi ga se učinilo konkretnijim i smislenijim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(npr. „Ako tražim pomoć onda sam neadekvatna.” </a:t>
            </a: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ponuditi širu perspektivu – „Jeste li neadekvatni jer ste došli ovdje?”; „Ako imamo dva depresivna studenta. Jedan traži tretman dok drugi ne, iako i dalje ima depresivne simptome. Koga bi smatrali adekvatnijim?”)</a:t>
            </a:r>
          </a:p>
          <a:p>
            <a:pPr marL="0" indent="0">
              <a:buNone/>
            </a:pP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2) </a:t>
            </a:r>
            <a:r>
              <a:rPr lang="hr-HR" dirty="0"/>
              <a:t>Bihevioralni eksperiment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hr-HR" u="sng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cilj je provjera </a:t>
            </a:r>
            <a:r>
              <a:rPr lang="hr-HR" u="sng" dirty="0" err="1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valjanjosti</a:t>
            </a:r>
            <a:r>
              <a:rPr lang="hr-HR" u="sng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 vjerovanja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 Ispitati potencijalne probleme s kojima bi se </a:t>
            </a:r>
            <a:r>
              <a:rPr lang="hr-HR" dirty="0" err="1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pz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 mogao susresti i pripremiti ga na to (osobito kod socijalnih situacija)</a:t>
            </a: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68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9208F9-E83F-44DF-A739-4CE824308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11353800" cy="1452300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     		Modificiranje vjerovanja</a:t>
            </a:r>
            <a:br>
              <a:rPr lang="hr-HR" dirty="0"/>
            </a:br>
            <a:br>
              <a:rPr lang="hr-HR" dirty="0"/>
            </a:br>
            <a:r>
              <a:rPr lang="hr-HR" sz="3100" b="1" dirty="0"/>
              <a:t>3) </a:t>
            </a:r>
            <a:r>
              <a:rPr lang="hr-HR" sz="3100" dirty="0">
                <a:solidFill>
                  <a:schemeClr val="tx1"/>
                </a:solidFill>
              </a:rPr>
              <a:t>Kognitivni kontinuum </a:t>
            </a:r>
            <a:r>
              <a:rPr lang="hr-HR" sz="3100" dirty="0">
                <a:sym typeface="Wingdings" panose="05000000000000000000" pitchFamily="2" charset="2"/>
              </a:rPr>
              <a:t></a:t>
            </a:r>
            <a:r>
              <a:rPr lang="hr-HR" sz="310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hr-HR" sz="3100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korisno kod dihotomnih vjerovanja</a:t>
            </a:r>
            <a:endParaRPr lang="hr-HR" sz="31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3A6CFB4D-3FA8-46AB-BAA1-ECDCE4160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4" y="2211825"/>
            <a:ext cx="10479156" cy="14523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hr-HR" sz="2000" dirty="0"/>
              <a:t>Početni graf uspješnosti</a:t>
            </a:r>
          </a:p>
          <a:p>
            <a:pPr marL="0" indent="0">
              <a:buNone/>
            </a:pPr>
            <a:r>
              <a:rPr lang="hr-HR" sz="2000" dirty="0"/>
              <a:t>        0% uspjeha						       90%                	100% uspjeha</a:t>
            </a:r>
          </a:p>
          <a:p>
            <a:pPr marL="0" indent="0">
              <a:buNone/>
            </a:pPr>
            <a:r>
              <a:rPr lang="hr-HR" sz="2000" dirty="0"/>
              <a:t>          Sally</a:t>
            </a:r>
            <a:r>
              <a:rPr lang="hr-HR" dirty="0"/>
              <a:t>						       </a:t>
            </a:r>
            <a:r>
              <a:rPr lang="hr-HR" sz="2000" dirty="0"/>
              <a:t>Superioran student</a:t>
            </a:r>
          </a:p>
        </p:txBody>
      </p: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E94F63AC-41B7-419E-BED9-93A08BFA74BA}"/>
              </a:ext>
            </a:extLst>
          </p:cNvPr>
          <p:cNvCxnSpPr>
            <a:cxnSpLocks/>
          </p:cNvCxnSpPr>
          <p:nvPr/>
        </p:nvCxnSpPr>
        <p:spPr>
          <a:xfrm>
            <a:off x="1439186" y="3102997"/>
            <a:ext cx="905653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Rezervirano mjesto sadržaja 4">
            <a:extLst>
              <a:ext uri="{FF2B5EF4-FFF2-40B4-BE49-F238E27FC236}">
                <a16:creationId xmlns:a16="http://schemas.microsoft.com/office/drawing/2014/main" id="{8FEF98A0-0E73-43D6-BF08-BFED301E1948}"/>
              </a:ext>
            </a:extLst>
          </p:cNvPr>
          <p:cNvSpPr txBox="1">
            <a:spLocks/>
          </p:cNvSpPr>
          <p:nvPr/>
        </p:nvSpPr>
        <p:spPr>
          <a:xfrm>
            <a:off x="874644" y="4232404"/>
            <a:ext cx="10479156" cy="2099144"/>
          </a:xfrm>
          <a:prstGeom prst="rect">
            <a:avLst/>
          </a:prstGeom>
          <a:ln w="9525" cap="flat" cmpd="sng" algn="ctr">
            <a:noFill/>
            <a:prstDash val="soli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r-HR" sz="2000" dirty="0"/>
              <a:t>Revidirani graf uspjeh-neuspjeh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sz="2000" dirty="0"/>
              <a:t>        0% 	                  10%		     50%		    75%	         90%	               100%		   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hr-HR" sz="2000" dirty="0"/>
              <a:t> 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hr-HR" sz="2000" dirty="0"/>
              <a:t>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hr-HR" sz="20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hr-HR" sz="1700" dirty="0"/>
              <a:t>Student koji         Student koji se trudi,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hr-HR" sz="1700" dirty="0"/>
              <a:t>ne radi ništa         ali dobiva loše ocjene                Jack		     Sally                               Superiorni studenti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hr-HR" sz="1600" dirty="0"/>
              <a:t>		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hr-HR" sz="1800" dirty="0"/>
              <a:t>	</a:t>
            </a:r>
            <a:r>
              <a:rPr lang="hr-HR" dirty="0"/>
              <a:t>					</a:t>
            </a:r>
            <a:endParaRPr lang="hr-HR" sz="2000" dirty="0"/>
          </a:p>
        </p:txBody>
      </p:sp>
      <p:cxnSp>
        <p:nvCxnSpPr>
          <p:cNvPr id="10" name="Ravni poveznik 9">
            <a:extLst>
              <a:ext uri="{FF2B5EF4-FFF2-40B4-BE49-F238E27FC236}">
                <a16:creationId xmlns:a16="http://schemas.microsoft.com/office/drawing/2014/main" id="{A9F6F935-06A0-49C0-A454-705ED468328E}"/>
              </a:ext>
            </a:extLst>
          </p:cNvPr>
          <p:cNvCxnSpPr>
            <a:cxnSpLocks/>
          </p:cNvCxnSpPr>
          <p:nvPr/>
        </p:nvCxnSpPr>
        <p:spPr>
          <a:xfrm>
            <a:off x="1335819" y="5168349"/>
            <a:ext cx="905653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Strelica: zakrivljeno udesno 10">
            <a:extLst>
              <a:ext uri="{FF2B5EF4-FFF2-40B4-BE49-F238E27FC236}">
                <a16:creationId xmlns:a16="http://schemas.microsoft.com/office/drawing/2014/main" id="{FF91BF3D-CF5C-4A10-92E4-E4FC871BE088}"/>
              </a:ext>
            </a:extLst>
          </p:cNvPr>
          <p:cNvSpPr/>
          <p:nvPr/>
        </p:nvSpPr>
        <p:spPr>
          <a:xfrm>
            <a:off x="145112" y="2775006"/>
            <a:ext cx="729532" cy="2623930"/>
          </a:xfrm>
          <a:prstGeom prst="curvedRightArrow">
            <a:avLst>
              <a:gd name="adj1" fmla="val 34134"/>
              <a:gd name="adj2" fmla="val 50000"/>
              <a:gd name="adj3" fmla="val 25000"/>
            </a:avLst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12" name="Strelica: zakrivljeno ulijevo 11">
            <a:extLst>
              <a:ext uri="{FF2B5EF4-FFF2-40B4-BE49-F238E27FC236}">
                <a16:creationId xmlns:a16="http://schemas.microsoft.com/office/drawing/2014/main" id="{DB45AD6B-EF62-4429-AFA2-DAF1511BEE5D}"/>
              </a:ext>
            </a:extLst>
          </p:cNvPr>
          <p:cNvSpPr/>
          <p:nvPr/>
        </p:nvSpPr>
        <p:spPr>
          <a:xfrm>
            <a:off x="11353800" y="2520562"/>
            <a:ext cx="758687" cy="2719315"/>
          </a:xfrm>
          <a:prstGeom prst="curvedLeftArrow">
            <a:avLst>
              <a:gd name="adj1" fmla="val 35161"/>
              <a:gd name="adj2" fmla="val 50000"/>
              <a:gd name="adj3" fmla="val 51000"/>
            </a:avLst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09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9208F9-E83F-44DF-A739-4CE824308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Modificiranje vjerovanja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DA835D-467E-44FB-B087-A6C502264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793" y="1614115"/>
            <a:ext cx="10177007" cy="4562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4) </a:t>
            </a:r>
            <a:r>
              <a:rPr lang="hr-HR" dirty="0"/>
              <a:t>Racionalno-emocionalno igranje uloga</a:t>
            </a:r>
          </a:p>
          <a:p>
            <a:pPr marL="0" indent="0">
              <a:buNone/>
            </a:pP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Stav – </a:t>
            </a:r>
            <a:r>
              <a:rPr lang="hr-HR" dirty="0" err="1">
                <a:solidFill>
                  <a:schemeClr val="accent3">
                    <a:lumMod val="50000"/>
                  </a:schemeClr>
                </a:solidFill>
              </a:rPr>
              <a:t>kontrastav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 tehnika</a:t>
            </a:r>
          </a:p>
          <a:p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Racionalno ≠ emocionalno viđenje </a:t>
            </a:r>
            <a:r>
              <a:rPr lang="hr-HR" dirty="0" err="1">
                <a:solidFill>
                  <a:schemeClr val="accent3">
                    <a:lumMod val="50000"/>
                  </a:schemeClr>
                </a:solidFill>
              </a:rPr>
              <a:t>disfunkcionalnosti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 vjerovanja</a:t>
            </a:r>
          </a:p>
          <a:p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Uloge u prvom licu</a:t>
            </a:r>
          </a:p>
          <a:p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Zamjena uloga omogućava </a:t>
            </a:r>
            <a:r>
              <a:rPr lang="hr-HR" dirty="0" err="1">
                <a:solidFill>
                  <a:schemeClr val="accent3">
                    <a:lumMod val="50000"/>
                  </a:schemeClr>
                </a:solidFill>
              </a:rPr>
              <a:t>pz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 verbalizirati racionalne argumente koje je modelirao terapeut</a:t>
            </a:r>
          </a:p>
          <a:p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Paziti da </a:t>
            </a:r>
            <a:r>
              <a:rPr lang="hr-HR" dirty="0" err="1">
                <a:solidFill>
                  <a:schemeClr val="accent3">
                    <a:lumMod val="50000"/>
                  </a:schemeClr>
                </a:solidFill>
              </a:rPr>
              <a:t>pz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 tehniku ne doživi kao konfrontiranje!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68502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9208F9-E83F-44DF-A739-4CE824308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939" y="1"/>
            <a:ext cx="10200861" cy="1017766"/>
          </a:xfrm>
        </p:spPr>
        <p:txBody>
          <a:bodyPr/>
          <a:lstStyle/>
          <a:p>
            <a:pPr algn="ctr"/>
            <a:r>
              <a:rPr lang="hr-HR" dirty="0"/>
              <a:t>Modificiranje vjerovanja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DA835D-467E-44FB-B087-A6C502264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543" y="954156"/>
            <a:ext cx="10789257" cy="5903843"/>
          </a:xfrm>
        </p:spPr>
        <p:txBody>
          <a:bodyPr/>
          <a:lstStyle/>
          <a:p>
            <a:pPr marL="0" indent="0" algn="ctr">
              <a:buNone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5)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Korištenje drugih kao </a:t>
            </a:r>
            <a:r>
              <a:rPr lang="hr-HR" dirty="0" err="1">
                <a:solidFill>
                  <a:schemeClr val="accent3">
                    <a:lumMod val="50000"/>
                  </a:schemeClr>
                </a:solidFill>
              </a:rPr>
              <a:t>refereničnih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 točaka</a:t>
            </a:r>
          </a:p>
          <a:p>
            <a:pPr marL="0" indent="0" algn="ctr">
              <a:buNone/>
            </a:pP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sz="2400" dirty="0">
                <a:solidFill>
                  <a:schemeClr val="accent3">
                    <a:lumMod val="50000"/>
                  </a:schemeClr>
                </a:solidFill>
              </a:rPr>
              <a:t>	     </a:t>
            </a:r>
          </a:p>
          <a:p>
            <a:pPr marL="0" indent="0">
              <a:buNone/>
            </a:pPr>
            <a:endParaRPr lang="hr-HR" sz="24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r-HR" dirty="0"/>
          </a:p>
        </p:txBody>
      </p:sp>
      <p:cxnSp>
        <p:nvCxnSpPr>
          <p:cNvPr id="5" name="Ravni poveznik sa strelicom 4">
            <a:extLst>
              <a:ext uri="{FF2B5EF4-FFF2-40B4-BE49-F238E27FC236}">
                <a16:creationId xmlns:a16="http://schemas.microsoft.com/office/drawing/2014/main" id="{F914A008-DBA5-4D2C-AB85-B229F0C6B738}"/>
              </a:ext>
            </a:extLst>
          </p:cNvPr>
          <p:cNvCxnSpPr/>
          <p:nvPr/>
        </p:nvCxnSpPr>
        <p:spPr>
          <a:xfrm flipH="1">
            <a:off x="2226365" y="1502797"/>
            <a:ext cx="1248355" cy="97801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Ravni poveznik sa strelicom 5">
            <a:extLst>
              <a:ext uri="{FF2B5EF4-FFF2-40B4-BE49-F238E27FC236}">
                <a16:creationId xmlns:a16="http://schemas.microsoft.com/office/drawing/2014/main" id="{40B852B4-1E2D-4C21-A8AD-9F2098F19895}"/>
              </a:ext>
            </a:extLst>
          </p:cNvPr>
          <p:cNvCxnSpPr>
            <a:cxnSpLocks/>
          </p:cNvCxnSpPr>
          <p:nvPr/>
        </p:nvCxnSpPr>
        <p:spPr>
          <a:xfrm flipH="1">
            <a:off x="4021702" y="1590261"/>
            <a:ext cx="1049571" cy="202161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Ravni poveznik sa strelicom 6">
            <a:extLst>
              <a:ext uri="{FF2B5EF4-FFF2-40B4-BE49-F238E27FC236}">
                <a16:creationId xmlns:a16="http://schemas.microsoft.com/office/drawing/2014/main" id="{91C41598-0FAA-49C9-942B-624609B13FD0}"/>
              </a:ext>
            </a:extLst>
          </p:cNvPr>
          <p:cNvCxnSpPr>
            <a:cxnSpLocks/>
          </p:cNvCxnSpPr>
          <p:nvPr/>
        </p:nvCxnSpPr>
        <p:spPr>
          <a:xfrm>
            <a:off x="6837955" y="1529119"/>
            <a:ext cx="56322" cy="149671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Ravni poveznik sa strelicom 7">
            <a:extLst>
              <a:ext uri="{FF2B5EF4-FFF2-40B4-BE49-F238E27FC236}">
                <a16:creationId xmlns:a16="http://schemas.microsoft.com/office/drawing/2014/main" id="{61E3056A-8D7A-4576-833A-9722BA83C2C3}"/>
              </a:ext>
            </a:extLst>
          </p:cNvPr>
          <p:cNvCxnSpPr>
            <a:cxnSpLocks/>
          </p:cNvCxnSpPr>
          <p:nvPr/>
        </p:nvCxnSpPr>
        <p:spPr>
          <a:xfrm>
            <a:off x="8717282" y="1475268"/>
            <a:ext cx="1333167" cy="188018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Elipsa 16">
            <a:extLst>
              <a:ext uri="{FF2B5EF4-FFF2-40B4-BE49-F238E27FC236}">
                <a16:creationId xmlns:a16="http://schemas.microsoft.com/office/drawing/2014/main" id="{F5002F48-B15A-4444-9406-BA0B3E629EF6}"/>
              </a:ext>
            </a:extLst>
          </p:cNvPr>
          <p:cNvSpPr/>
          <p:nvPr/>
        </p:nvSpPr>
        <p:spPr>
          <a:xfrm>
            <a:off x="2110739" y="3786808"/>
            <a:ext cx="3848432" cy="1765189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= ZDM</a:t>
            </a:r>
          </a:p>
          <a:p>
            <a:pPr marL="0" indent="0">
              <a:buNone/>
            </a:pPr>
            <a:r>
              <a:rPr lang="hr-HR" sz="1800" dirty="0">
                <a:solidFill>
                  <a:schemeClr val="accent3">
                    <a:lumMod val="50000"/>
                  </a:schemeClr>
                </a:solidFill>
              </a:rPr>
              <a:t>„Da je____(ime prijatelja) </a:t>
            </a:r>
          </a:p>
          <a:p>
            <a:pPr marL="0" indent="0">
              <a:buNone/>
            </a:pPr>
            <a:r>
              <a:rPr lang="hr-HR" sz="1800" dirty="0">
                <a:solidFill>
                  <a:schemeClr val="accent3">
                    <a:lumMod val="50000"/>
                  </a:schemeClr>
                </a:solidFill>
              </a:rPr>
              <a:t>bio u takvoj situaciji i pomislio, što bih mu tada rekao?”</a:t>
            </a:r>
            <a:endParaRPr lang="hr-HR" dirty="0"/>
          </a:p>
        </p:txBody>
      </p:sp>
      <p:sp>
        <p:nvSpPr>
          <p:cNvPr id="18" name="Elipsa 17">
            <a:extLst>
              <a:ext uri="{FF2B5EF4-FFF2-40B4-BE49-F238E27FC236}">
                <a16:creationId xmlns:a16="http://schemas.microsoft.com/office/drawing/2014/main" id="{2001CFFE-790F-4250-BD94-1F5B9D71A6E2}"/>
              </a:ext>
            </a:extLst>
          </p:cNvPr>
          <p:cNvSpPr/>
          <p:nvPr/>
        </p:nvSpPr>
        <p:spPr>
          <a:xfrm>
            <a:off x="42737" y="2480806"/>
            <a:ext cx="3140765" cy="1765189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Omogućava psihološku distancu od vlastitih disfunkcionalnih vjerovanja</a:t>
            </a:r>
          </a:p>
        </p:txBody>
      </p:sp>
      <p:sp>
        <p:nvSpPr>
          <p:cNvPr id="21" name="Elipsa 20">
            <a:extLst>
              <a:ext uri="{FF2B5EF4-FFF2-40B4-BE49-F238E27FC236}">
                <a16:creationId xmlns:a16="http://schemas.microsoft.com/office/drawing/2014/main" id="{F0CE55E5-51EA-4961-81CF-136287B209CF}"/>
              </a:ext>
            </a:extLst>
          </p:cNvPr>
          <p:cNvSpPr/>
          <p:nvPr/>
        </p:nvSpPr>
        <p:spPr>
          <a:xfrm>
            <a:off x="5719640" y="3077878"/>
            <a:ext cx="2907526" cy="1765189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Igranjem uloga pokušati uvjeriti drugu osobu kako ima disfunkcionalno vjerovanje</a:t>
            </a:r>
          </a:p>
        </p:txBody>
      </p:sp>
      <p:sp>
        <p:nvSpPr>
          <p:cNvPr id="23" name="Elipsa 22">
            <a:extLst>
              <a:ext uri="{FF2B5EF4-FFF2-40B4-BE49-F238E27FC236}">
                <a16:creationId xmlns:a16="http://schemas.microsoft.com/office/drawing/2014/main" id="{7F1A1985-2FB5-413C-8AA9-3C9BACB4BFAC}"/>
              </a:ext>
            </a:extLst>
          </p:cNvPr>
          <p:cNvSpPr/>
          <p:nvPr/>
        </p:nvSpPr>
        <p:spPr>
          <a:xfrm>
            <a:off x="8571506" y="3502551"/>
            <a:ext cx="3577757" cy="1765189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Uzimanje djece kao </a:t>
            </a:r>
            <a:r>
              <a:rPr lang="hr-HR" dirty="0" err="1">
                <a:solidFill>
                  <a:schemeClr val="accent3">
                    <a:lumMod val="50000"/>
                  </a:schemeClr>
                </a:solidFill>
              </a:rPr>
              <a:t>referenične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 točke ili zamišljanjem da ih ima</a:t>
            </a:r>
          </a:p>
        </p:txBody>
      </p:sp>
    </p:spTree>
    <p:extLst>
      <p:ext uri="{BB962C8B-B14F-4D97-AF65-F5344CB8AC3E}">
        <p14:creationId xmlns:p14="http://schemas.microsoft.com/office/powerpoint/2010/main" val="4082645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9208F9-E83F-44DF-A739-4CE824308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1" y="46678"/>
            <a:ext cx="10685891" cy="2257270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Modificiranje vjerovanja</a:t>
            </a:r>
            <a:br>
              <a:rPr lang="hr-HR" dirty="0"/>
            </a:br>
            <a:br>
              <a:rPr lang="hr-HR" dirty="0"/>
            </a:br>
            <a:r>
              <a:rPr lang="hr-HR" sz="3100" dirty="0"/>
              <a:t>6)</a:t>
            </a:r>
            <a:r>
              <a:rPr lang="hr-HR" sz="3100" dirty="0">
                <a:solidFill>
                  <a:schemeClr val="accent3">
                    <a:lumMod val="50000"/>
                  </a:schemeClr>
                </a:solidFill>
              </a:rPr>
              <a:t>Ponašanje „Kao da” </a:t>
            </a:r>
            <a:r>
              <a:rPr lang="hr-HR" sz="3100" dirty="0">
                <a:sym typeface="Wingdings" panose="05000000000000000000" pitchFamily="2" charset="2"/>
              </a:rPr>
              <a:t></a:t>
            </a:r>
            <a:r>
              <a:rPr lang="hr-HR" sz="3100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 ponašati se kao da vjeruje u novo vjerovanje</a:t>
            </a:r>
            <a:br>
              <a:rPr lang="hr-HR" dirty="0">
                <a:solidFill>
                  <a:schemeClr val="accent3">
                    <a:lumMod val="50000"/>
                  </a:schemeClr>
                </a:solidFill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DA835D-467E-44FB-B087-A6C502264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1" y="1677725"/>
            <a:ext cx="11170920" cy="5359178"/>
          </a:xfrm>
        </p:spPr>
        <p:txBody>
          <a:bodyPr/>
          <a:lstStyle/>
          <a:p>
            <a:pPr marL="0" indent="0">
              <a:buNone/>
            </a:pP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hr-HR" dirty="0"/>
          </a:p>
        </p:txBody>
      </p:sp>
      <p:pic>
        <p:nvPicPr>
          <p:cNvPr id="5" name="Grafika 4" descr="Hod">
            <a:extLst>
              <a:ext uri="{FF2B5EF4-FFF2-40B4-BE49-F238E27FC236}">
                <a16:creationId xmlns:a16="http://schemas.microsoft.com/office/drawing/2014/main" id="{0AF3A854-7FD9-4D5D-8071-99F95B0340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17919" y="2678981"/>
            <a:ext cx="3116911" cy="3116911"/>
          </a:xfrm>
          <a:prstGeom prst="rect">
            <a:avLst/>
          </a:prstGeom>
        </p:spPr>
      </p:pic>
      <p:pic>
        <p:nvPicPr>
          <p:cNvPr id="9" name="Grafika 8" descr="Mozak u glavi">
            <a:extLst>
              <a:ext uri="{FF2B5EF4-FFF2-40B4-BE49-F238E27FC236}">
                <a16:creationId xmlns:a16="http://schemas.microsoft.com/office/drawing/2014/main" id="{45ED2AF6-0F6F-4E16-823D-47ABDCF622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93019" y="3268911"/>
            <a:ext cx="2679589" cy="2126039"/>
          </a:xfrm>
          <a:prstGeom prst="rect">
            <a:avLst/>
          </a:prstGeom>
        </p:spPr>
      </p:pic>
      <p:sp>
        <p:nvSpPr>
          <p:cNvPr id="10" name="Strelica: zakrivljeno prema dolje 9">
            <a:extLst>
              <a:ext uri="{FF2B5EF4-FFF2-40B4-BE49-F238E27FC236}">
                <a16:creationId xmlns:a16="http://schemas.microsoft.com/office/drawing/2014/main" id="{6E195A8E-735A-4E6E-BD99-62C4B48D5432}"/>
              </a:ext>
            </a:extLst>
          </p:cNvPr>
          <p:cNvSpPr/>
          <p:nvPr/>
        </p:nvSpPr>
        <p:spPr>
          <a:xfrm>
            <a:off x="3132813" y="2107402"/>
            <a:ext cx="4468632" cy="1175007"/>
          </a:xfrm>
          <a:prstGeom prst="curved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12" name="Strelica: zakrivljeno prema dolje 11">
            <a:extLst>
              <a:ext uri="{FF2B5EF4-FFF2-40B4-BE49-F238E27FC236}">
                <a16:creationId xmlns:a16="http://schemas.microsoft.com/office/drawing/2014/main" id="{29558645-B9DF-45A0-A397-47F1B06B2736}"/>
              </a:ext>
            </a:extLst>
          </p:cNvPr>
          <p:cNvSpPr/>
          <p:nvPr/>
        </p:nvSpPr>
        <p:spPr>
          <a:xfrm rot="10800000">
            <a:off x="2957885" y="5502578"/>
            <a:ext cx="4818490" cy="1308744"/>
          </a:xfrm>
          <a:prstGeom prst="curved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60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rtl="0"/>
            <a:r>
              <a:rPr lang="hr-HR" dirty="0"/>
              <a:t>Sadržaj:</a:t>
            </a:r>
          </a:p>
        </p:txBody>
      </p:sp>
      <p:sp>
        <p:nvSpPr>
          <p:cNvPr id="10" name="Rezervirano mjesto za sadržaj 9"/>
          <p:cNvSpPr>
            <a:spLocks noGrp="1"/>
          </p:cNvSpPr>
          <p:nvPr>
            <p:ph sz="half" idx="1"/>
          </p:nvPr>
        </p:nvSpPr>
        <p:spPr>
          <a:xfrm>
            <a:off x="1192696" y="1566407"/>
            <a:ext cx="5131884" cy="4610555"/>
          </a:xfrm>
        </p:spPr>
        <p:txBody>
          <a:bodyPr rtlCol="0"/>
          <a:lstStyle/>
          <a:p>
            <a:pPr marL="514350" indent="-514350" rtl="0">
              <a:buFont typeface="+mj-lt"/>
              <a:buAutoNum type="arabicParenR"/>
            </a:pPr>
            <a:r>
              <a:rPr lang="hr-HR" dirty="0"/>
              <a:t>Kognitivna konceptualizacija</a:t>
            </a:r>
          </a:p>
          <a:p>
            <a:pPr marL="514350" indent="-514350" rtl="0">
              <a:buFont typeface="+mj-lt"/>
              <a:buAutoNum type="arabicParenR"/>
            </a:pPr>
            <a:r>
              <a:rPr lang="hr-HR" dirty="0"/>
              <a:t>Identifikacija posredujućih vjerovanja</a:t>
            </a:r>
          </a:p>
          <a:p>
            <a:pPr marL="514350" indent="-514350" rtl="0">
              <a:buFont typeface="+mj-lt"/>
              <a:buAutoNum type="arabicParenR"/>
            </a:pPr>
            <a:r>
              <a:rPr lang="hr-HR" dirty="0"/>
              <a:t>Procjena važnosti vjerovanja</a:t>
            </a:r>
          </a:p>
          <a:p>
            <a:pPr marL="514350" indent="-514350" rtl="0">
              <a:buFont typeface="+mj-lt"/>
              <a:buAutoNum type="arabicParenR"/>
            </a:pPr>
            <a:r>
              <a:rPr lang="hr-HR" dirty="0"/>
              <a:t>Odluka o modifikaciji vjerovanja</a:t>
            </a:r>
          </a:p>
          <a:p>
            <a:pPr marL="514350" indent="-514350" rtl="0">
              <a:buFont typeface="+mj-lt"/>
              <a:buAutoNum type="arabicParenR"/>
            </a:pPr>
            <a:r>
              <a:rPr lang="hr-HR" dirty="0"/>
              <a:t>Oblikovanje novog vjerovanja pomoću modifikacijskih tehnika</a:t>
            </a:r>
          </a:p>
        </p:txBody>
      </p:sp>
      <p:graphicFrame>
        <p:nvGraphicFramePr>
          <p:cNvPr id="9" name="Rezervirano mjesto za sadržaj 8" descr="Osnovni cilj koji prikazuje 3 grupe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21737611"/>
              </p:ext>
            </p:extLst>
          </p:nvPr>
        </p:nvGraphicFramePr>
        <p:xfrm>
          <a:off x="6701004" y="1316742"/>
          <a:ext cx="475456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8457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9208F9-E83F-44DF-A739-4CE824308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066" y="365125"/>
            <a:ext cx="9731734" cy="1325563"/>
          </a:xfrm>
        </p:spPr>
        <p:txBody>
          <a:bodyPr/>
          <a:lstStyle/>
          <a:p>
            <a:pPr algn="ctr"/>
            <a:r>
              <a:rPr lang="hr-HR" dirty="0"/>
              <a:t>Modificiranje vjerovanja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DA835D-467E-44FB-B087-A6C502264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351" y="1690688"/>
            <a:ext cx="10431449" cy="4486275"/>
          </a:xfrm>
        </p:spPr>
        <p:txBody>
          <a:bodyPr/>
          <a:lstStyle/>
          <a:p>
            <a:pPr marL="0" indent="0">
              <a:buNone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7) </a:t>
            </a:r>
            <a:r>
              <a:rPr lang="hr-HR" dirty="0" err="1">
                <a:solidFill>
                  <a:schemeClr val="accent3">
                    <a:lumMod val="50000"/>
                  </a:schemeClr>
                </a:solidFill>
              </a:rPr>
              <a:t>Samootkrivanje</a:t>
            </a: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T: Znate, kad sam bio na koledžu i ja sam imao poteškoća u odlasku po pomoć profesoru jer sam mislio kako ću pokazati svoje neznanje…..Činjenica je da to što nisam razumio nešto, nije značilo da sam neadekvatan. A oni profesori koji su bili grubi – pa, to je puno više govorilo o njima nego o meni. Što vi mislite?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11177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1B009855-ED20-4D65-A949-53EFCCDAC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90546"/>
            <a:ext cx="12021710" cy="3798452"/>
          </a:xfrm>
        </p:spPr>
        <p:txBody>
          <a:bodyPr>
            <a:normAutofit/>
          </a:bodyPr>
          <a:lstStyle/>
          <a:p>
            <a:pPr algn="ctr"/>
            <a:r>
              <a:rPr lang="hr-HR" sz="5400" dirty="0"/>
              <a:t>HVALA NA PAŽNJI!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6A0AD99-38DA-4B6E-AB74-8293F686391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32737" y="421420"/>
            <a:ext cx="12192000" cy="11994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/>
          </a:p>
        </p:txBody>
      </p:sp>
      <p:sp>
        <p:nvSpPr>
          <p:cNvPr id="2" name="Oblačić za misli: oblak 1">
            <a:extLst>
              <a:ext uri="{FF2B5EF4-FFF2-40B4-BE49-F238E27FC236}">
                <a16:creationId xmlns:a16="http://schemas.microsoft.com/office/drawing/2014/main" id="{44629D94-D98E-4318-ACD9-D9F7BA2AEC2D}"/>
              </a:ext>
            </a:extLst>
          </p:cNvPr>
          <p:cNvSpPr/>
          <p:nvPr/>
        </p:nvSpPr>
        <p:spPr>
          <a:xfrm>
            <a:off x="7643854" y="0"/>
            <a:ext cx="4548146" cy="2369489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r-HR" dirty="0"/>
              <a:t>Literatura: </a:t>
            </a:r>
          </a:p>
          <a:p>
            <a:r>
              <a:rPr lang="hr-HR" dirty="0"/>
              <a:t>Beck, J.S. (2007). Osnove kognitivne terapije. Jastrebarsko: Naklada Slap</a:t>
            </a:r>
          </a:p>
        </p:txBody>
      </p:sp>
    </p:spTree>
    <p:extLst>
      <p:ext uri="{BB962C8B-B14F-4D97-AF65-F5344CB8AC3E}">
        <p14:creationId xmlns:p14="http://schemas.microsoft.com/office/powerpoint/2010/main" val="2212440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slov 12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 rtl="0"/>
            <a:r>
              <a:rPr lang="hr-HR" dirty="0"/>
              <a:t>Kognitivna konceptualizacija</a:t>
            </a:r>
          </a:p>
        </p:txBody>
      </p:sp>
      <p:sp>
        <p:nvSpPr>
          <p:cNvPr id="14" name="Rezervirano mjesto za sadržaj 13"/>
          <p:cNvSpPr>
            <a:spLocks noGrp="1"/>
          </p:cNvSpPr>
          <p:nvPr>
            <p:ph idx="1"/>
          </p:nvPr>
        </p:nvSpPr>
        <p:spPr>
          <a:xfrm>
            <a:off x="1240404" y="1630017"/>
            <a:ext cx="10113396" cy="4546946"/>
          </a:xfrm>
        </p:spPr>
        <p:txBody>
          <a:bodyPr rtlCol="0"/>
          <a:lstStyle/>
          <a:p>
            <a:r>
              <a:rPr lang="hr-HR" dirty="0" err="1"/>
              <a:t>Bottom-up</a:t>
            </a:r>
            <a:r>
              <a:rPr lang="hr-HR" dirty="0"/>
              <a:t>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k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ako bi došli do ključnih pretpostavki koje su u podlozi bazičnih vjerovanja</a:t>
            </a:r>
          </a:p>
          <a:p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Identifikacija situacija i NAM logički su povezane s bazičnim vjerovanjem</a:t>
            </a:r>
          </a:p>
          <a:p>
            <a:r>
              <a:rPr lang="hr-HR" dirty="0"/>
              <a:t>Ispunjavanje prostora za kompenzacijske strategije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„Ako ja (vezano za kompenzacijsku strategiju), tada (moje bazično vjerovanje možda ne bude točno)” </a:t>
            </a:r>
            <a:r>
              <a:rPr lang="hr-HR" dirty="0">
                <a:sym typeface="Wingdings" panose="05000000000000000000" pitchFamily="2" charset="2"/>
              </a:rPr>
              <a:t>ILI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 „Ako ja (nije vezano s mojom kompenzacijskom strategijom), tada (moje bazično vjerovanje može biti točno)</a:t>
            </a:r>
          </a:p>
          <a:p>
            <a:pPr lvl="0" rtl="0"/>
            <a:endParaRPr lang="hr-HR" dirty="0"/>
          </a:p>
        </p:txBody>
      </p:sp>
      <p:sp>
        <p:nvSpPr>
          <p:cNvPr id="2" name="Strelica: zakrivljeno udesno 1">
            <a:extLst>
              <a:ext uri="{FF2B5EF4-FFF2-40B4-BE49-F238E27FC236}">
                <a16:creationId xmlns:a16="http://schemas.microsoft.com/office/drawing/2014/main" id="{FAC866BF-1B0B-43C8-A72F-CDF64511F49F}"/>
              </a:ext>
            </a:extLst>
          </p:cNvPr>
          <p:cNvSpPr/>
          <p:nvPr/>
        </p:nvSpPr>
        <p:spPr>
          <a:xfrm rot="10800000">
            <a:off x="10511624" y="1884459"/>
            <a:ext cx="1422953" cy="3886254"/>
          </a:xfrm>
          <a:prstGeom prst="curvedRightArrow">
            <a:avLst>
              <a:gd name="adj1" fmla="val 25000"/>
              <a:gd name="adj2" fmla="val 50000"/>
              <a:gd name="adj3" fmla="val 37322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4" name="Strelica: zakrivljeno ulijevo 3">
            <a:extLst>
              <a:ext uri="{FF2B5EF4-FFF2-40B4-BE49-F238E27FC236}">
                <a16:creationId xmlns:a16="http://schemas.microsoft.com/office/drawing/2014/main" id="{F9CDE2C7-3973-44C9-B6D8-8EC13F4FC667}"/>
              </a:ext>
            </a:extLst>
          </p:cNvPr>
          <p:cNvSpPr/>
          <p:nvPr/>
        </p:nvSpPr>
        <p:spPr>
          <a:xfrm rot="10800000">
            <a:off x="6512" y="1825625"/>
            <a:ext cx="1233891" cy="3614584"/>
          </a:xfrm>
          <a:prstGeom prst="curvedLef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9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slov 12"/>
          <p:cNvSpPr>
            <a:spLocks noGrp="1"/>
          </p:cNvSpPr>
          <p:nvPr>
            <p:ph type="title"/>
          </p:nvPr>
        </p:nvSpPr>
        <p:spPr>
          <a:xfrm>
            <a:off x="1573819" y="850154"/>
            <a:ext cx="9029700" cy="1325563"/>
          </a:xfrm>
        </p:spPr>
        <p:txBody>
          <a:bodyPr rtlCol="0">
            <a:noAutofit/>
          </a:bodyPr>
          <a:lstStyle/>
          <a:p>
            <a:pPr algn="ctr" rtl="0"/>
            <a:r>
              <a:rPr lang="hr-HR" dirty="0"/>
              <a:t>Kognitivna konceptualizacija</a:t>
            </a:r>
          </a:p>
        </p:txBody>
      </p:sp>
      <p:sp>
        <p:nvSpPr>
          <p:cNvPr id="14" name="Rezervirano mjesto za sadržaj 13"/>
          <p:cNvSpPr>
            <a:spLocks noGrp="1"/>
          </p:cNvSpPr>
          <p:nvPr>
            <p:ph idx="1"/>
          </p:nvPr>
        </p:nvSpPr>
        <p:spPr>
          <a:xfrm>
            <a:off x="1625958" y="2441049"/>
            <a:ext cx="8925422" cy="3735913"/>
          </a:xfrm>
        </p:spPr>
        <p:txBody>
          <a:bodyPr rtlCol="0"/>
          <a:lstStyle/>
          <a:p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Kompenzacijske strategije razvijaju se ovisno o </a:t>
            </a:r>
            <a:r>
              <a:rPr lang="hr-HR" dirty="0"/>
              <a:t>interakciji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 s okolinom!</a:t>
            </a:r>
          </a:p>
          <a:p>
            <a:r>
              <a:rPr lang="hr-HR" dirty="0" err="1">
                <a:solidFill>
                  <a:schemeClr val="accent3">
                    <a:lumMod val="50000"/>
                  </a:schemeClr>
                </a:solidFill>
              </a:rPr>
              <a:t>Pz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 mogu imati ista bazična vjerovanja, ali koristiti potpuno suprotne kompenzacijske strategije</a:t>
            </a:r>
          </a:p>
          <a:p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Svi imamo kompenzacijske strategije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 razlika je u omjeru u kojem koristimo </a:t>
            </a:r>
            <a:r>
              <a:rPr lang="hr-HR" dirty="0" err="1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funkiconalnije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 i disfunkcionalne</a:t>
            </a:r>
          </a:p>
          <a:p>
            <a:pPr lvl="0" rtl="0"/>
            <a:endParaRPr lang="hr-HR" dirty="0"/>
          </a:p>
        </p:txBody>
      </p:sp>
      <p:sp>
        <p:nvSpPr>
          <p:cNvPr id="2" name="Strelica: zakrivljeno udesno 1">
            <a:extLst>
              <a:ext uri="{FF2B5EF4-FFF2-40B4-BE49-F238E27FC236}">
                <a16:creationId xmlns:a16="http://schemas.microsoft.com/office/drawing/2014/main" id="{FAC866BF-1B0B-43C8-A72F-CDF64511F49F}"/>
              </a:ext>
            </a:extLst>
          </p:cNvPr>
          <p:cNvSpPr/>
          <p:nvPr/>
        </p:nvSpPr>
        <p:spPr>
          <a:xfrm rot="10800000">
            <a:off x="10487770" y="2528889"/>
            <a:ext cx="1443075" cy="3156294"/>
          </a:xfrm>
          <a:prstGeom prst="curvedRightArrow">
            <a:avLst>
              <a:gd name="adj1" fmla="val 25000"/>
              <a:gd name="adj2" fmla="val 46112"/>
              <a:gd name="adj3" fmla="val 25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4" name="Strelica: zakrivljeno ulijevo 3">
            <a:extLst>
              <a:ext uri="{FF2B5EF4-FFF2-40B4-BE49-F238E27FC236}">
                <a16:creationId xmlns:a16="http://schemas.microsoft.com/office/drawing/2014/main" id="{F9CDE2C7-3973-44C9-B6D8-8EC13F4FC667}"/>
              </a:ext>
            </a:extLst>
          </p:cNvPr>
          <p:cNvSpPr/>
          <p:nvPr/>
        </p:nvSpPr>
        <p:spPr>
          <a:xfrm rot="10800000">
            <a:off x="293659" y="2366299"/>
            <a:ext cx="1280160" cy="3481471"/>
          </a:xfrm>
          <a:prstGeom prst="curvedLef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55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424FC9-E566-4621-A1A8-BCDA23DC5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Tipične kompenzacijske strategije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3CE88E2-D8CC-4593-B7D2-87865CB9D6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2381" y="1690688"/>
            <a:ext cx="4945692" cy="4351338"/>
          </a:xfrm>
        </p:spPr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1578EA54-A54A-42EC-A07D-812A81C836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51586" y="1690688"/>
            <a:ext cx="6543933" cy="4351338"/>
          </a:xfrm>
        </p:spPr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6" name="Pravokutnik: zaobljeni kutovi 5">
            <a:extLst>
              <a:ext uri="{FF2B5EF4-FFF2-40B4-BE49-F238E27FC236}">
                <a16:creationId xmlns:a16="http://schemas.microsoft.com/office/drawing/2014/main" id="{990C732B-7BDB-4A65-8A90-55729727F248}"/>
              </a:ext>
            </a:extLst>
          </p:cNvPr>
          <p:cNvSpPr/>
          <p:nvPr/>
        </p:nvSpPr>
        <p:spPr>
          <a:xfrm>
            <a:off x="930323" y="1690688"/>
            <a:ext cx="4945692" cy="4415914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Izbjegni negativnu emociju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Pokušaj biti savršen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Budi odgovoran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Izbjegavaj intimnost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Traži da te zapaze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Izbjegavaj konfrontaciju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Pokušaj kontrolirati situacije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Ponašaj se poput malog djeteta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Pokušaj udovoljiti drugima</a:t>
            </a:r>
          </a:p>
          <a:p>
            <a:pPr algn="ctr"/>
            <a:endParaRPr lang="hr-HR" dirty="0"/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9DC48589-8405-4A72-B1C6-AB73F528CC1F}"/>
              </a:ext>
            </a:extLst>
          </p:cNvPr>
          <p:cNvSpPr/>
          <p:nvPr/>
        </p:nvSpPr>
        <p:spPr>
          <a:xfrm>
            <a:off x="6028073" y="1690688"/>
            <a:ext cx="5612638" cy="43513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Pokaži snažnu emociju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Namjerno se pokaži bespomoćnim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Izbjegavaj odgovornost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Traži neprimjerenu intimnost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Izbjegavaj pažnju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Provociraj druge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Prepusti kontrolu drugima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Ponašaj se na autoritativan način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Distanciraj se od drugih i ugađaj samo sebi</a:t>
            </a:r>
          </a:p>
        </p:txBody>
      </p:sp>
    </p:spTree>
    <p:extLst>
      <p:ext uri="{BB962C8B-B14F-4D97-AF65-F5344CB8AC3E}">
        <p14:creationId xmlns:p14="http://schemas.microsoft.com/office/powerpoint/2010/main" val="325469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>
            <a:extLst>
              <a:ext uri="{FF2B5EF4-FFF2-40B4-BE49-F238E27FC236}">
                <a16:creationId xmlns:a16="http://schemas.microsoft.com/office/drawing/2014/main" id="{618238AF-7BFA-4511-B935-CCD09BF84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8" name="Pravokutnik: zaobljeni kutovi 7">
            <a:extLst>
              <a:ext uri="{FF2B5EF4-FFF2-40B4-BE49-F238E27FC236}">
                <a16:creationId xmlns:a16="http://schemas.microsoft.com/office/drawing/2014/main" id="{71FDCCF6-DBB2-4AAF-8952-93003C514E94}"/>
              </a:ext>
            </a:extLst>
          </p:cNvPr>
          <p:cNvSpPr/>
          <p:nvPr/>
        </p:nvSpPr>
        <p:spPr>
          <a:xfrm>
            <a:off x="3172571" y="365126"/>
            <a:ext cx="6114553" cy="137557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tint val="10000"/>
                  <a:satMod val="300000"/>
                </a:schemeClr>
              </a:gs>
              <a:gs pos="34000">
                <a:schemeClr val="accent2">
                  <a:tint val="13500"/>
                  <a:satMod val="250000"/>
                </a:schemeClr>
              </a:gs>
              <a:gs pos="100000">
                <a:schemeClr val="accent2">
                  <a:tint val="60000"/>
                  <a:satMod val="2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b="1" dirty="0">
                <a:solidFill>
                  <a:schemeClr val="accent3">
                    <a:lumMod val="50000"/>
                  </a:schemeClr>
                </a:solidFill>
              </a:rPr>
              <a:t>Posredujuća vjerovanja</a:t>
            </a:r>
          </a:p>
        </p:txBody>
      </p:sp>
      <p:sp>
        <p:nvSpPr>
          <p:cNvPr id="16" name="Rezervirano mjesto sadržaja 15">
            <a:extLst>
              <a:ext uri="{FF2B5EF4-FFF2-40B4-BE49-F238E27FC236}">
                <a16:creationId xmlns:a16="http://schemas.microsoft.com/office/drawing/2014/main" id="{3DE5FFC4-8F4C-464E-8205-4AD3E5AF0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099" y="1825625"/>
            <a:ext cx="10245587" cy="4667250"/>
          </a:xfrm>
        </p:spPr>
        <p:txBody>
          <a:bodyPr/>
          <a:lstStyle/>
          <a:p>
            <a:endParaRPr lang="hr-HR" dirty="0"/>
          </a:p>
          <a:p>
            <a:pPr marL="3657600" lvl="8" indent="0">
              <a:buNone/>
            </a:pPr>
            <a:endParaRPr lang="hr-HR" dirty="0"/>
          </a:p>
          <a:p>
            <a:endParaRPr lang="hr-HR" dirty="0"/>
          </a:p>
        </p:txBody>
      </p:sp>
      <p:sp>
        <p:nvSpPr>
          <p:cNvPr id="17" name="Pravokutnik: zaobljeni kutovi 16">
            <a:extLst>
              <a:ext uri="{FF2B5EF4-FFF2-40B4-BE49-F238E27FC236}">
                <a16:creationId xmlns:a16="http://schemas.microsoft.com/office/drawing/2014/main" id="{01EFFD1B-389F-4705-BC8E-9F9B568A669D}"/>
              </a:ext>
            </a:extLst>
          </p:cNvPr>
          <p:cNvSpPr/>
          <p:nvPr/>
        </p:nvSpPr>
        <p:spPr>
          <a:xfrm>
            <a:off x="1218372" y="3265396"/>
            <a:ext cx="2576222" cy="98213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tint val="10000"/>
                  <a:satMod val="300000"/>
                </a:schemeClr>
              </a:gs>
              <a:gs pos="34000">
                <a:schemeClr val="accent2">
                  <a:tint val="13500"/>
                  <a:satMod val="250000"/>
                </a:schemeClr>
              </a:gs>
              <a:gs pos="100000">
                <a:schemeClr val="accent2">
                  <a:tint val="60000"/>
                  <a:satMod val="20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accent3">
                    <a:lumMod val="50000"/>
                  </a:schemeClr>
                </a:solidFill>
              </a:rPr>
              <a:t>Pretpostavke</a:t>
            </a:r>
          </a:p>
          <a:p>
            <a:pPr algn="ctr"/>
            <a:r>
              <a:rPr lang="hr-HR" b="1" dirty="0">
                <a:solidFill>
                  <a:schemeClr val="accent3">
                    <a:lumMod val="50000"/>
                  </a:schemeClr>
                </a:solidFill>
              </a:rPr>
              <a:t>+/-</a:t>
            </a:r>
          </a:p>
        </p:txBody>
      </p:sp>
      <p:sp>
        <p:nvSpPr>
          <p:cNvPr id="19" name="Pravokutnik: zaobljeni kutovi 18">
            <a:extLst>
              <a:ext uri="{FF2B5EF4-FFF2-40B4-BE49-F238E27FC236}">
                <a16:creationId xmlns:a16="http://schemas.microsoft.com/office/drawing/2014/main" id="{43399AA6-0FD4-4AF6-B253-41C91ED244AE}"/>
              </a:ext>
            </a:extLst>
          </p:cNvPr>
          <p:cNvSpPr/>
          <p:nvPr/>
        </p:nvSpPr>
        <p:spPr>
          <a:xfrm>
            <a:off x="8675866" y="3636440"/>
            <a:ext cx="2592126" cy="1319917"/>
          </a:xfrm>
          <a:prstGeom prst="roundRect">
            <a:avLst/>
          </a:prstGeom>
          <a:gradFill flip="none" rotWithShape="1">
            <a:gsLst>
              <a:gs pos="0">
                <a:schemeClr val="accent2">
                  <a:tint val="10000"/>
                  <a:satMod val="300000"/>
                </a:schemeClr>
              </a:gs>
              <a:gs pos="34000">
                <a:schemeClr val="accent2">
                  <a:tint val="13500"/>
                  <a:satMod val="250000"/>
                </a:schemeClr>
              </a:gs>
              <a:gs pos="100000">
                <a:schemeClr val="accent2">
                  <a:tint val="60000"/>
                  <a:satMod val="20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accent3">
                    <a:lumMod val="50000"/>
                  </a:schemeClr>
                </a:solidFill>
              </a:rPr>
              <a:t>Stavovi</a:t>
            </a:r>
          </a:p>
          <a:p>
            <a:pPr algn="ctr"/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„Strašno je biti neadekvatan.”</a:t>
            </a:r>
          </a:p>
        </p:txBody>
      </p:sp>
      <p:sp>
        <p:nvSpPr>
          <p:cNvPr id="20" name="Pravokutnik: zaobljeni kutovi 19">
            <a:extLst>
              <a:ext uri="{FF2B5EF4-FFF2-40B4-BE49-F238E27FC236}">
                <a16:creationId xmlns:a16="http://schemas.microsoft.com/office/drawing/2014/main" id="{955003B9-A479-4C82-9AD3-2A7E1C6AD2A0}"/>
              </a:ext>
            </a:extLst>
          </p:cNvPr>
          <p:cNvSpPr/>
          <p:nvPr/>
        </p:nvSpPr>
        <p:spPr>
          <a:xfrm>
            <a:off x="5023567" y="3558370"/>
            <a:ext cx="2782957" cy="1439186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accent3">
                    <a:lumMod val="50000"/>
                  </a:schemeClr>
                </a:solidFill>
              </a:rPr>
              <a:t>Pravila</a:t>
            </a:r>
          </a:p>
          <a:p>
            <a:pPr algn="ctr"/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„Uvijek trebam dati sve od sebe.”</a:t>
            </a:r>
          </a:p>
          <a:p>
            <a:pPr algn="ctr"/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„U svemu što pokušam moram biti izvrstan.”</a:t>
            </a:r>
          </a:p>
        </p:txBody>
      </p:sp>
      <p:sp>
        <p:nvSpPr>
          <p:cNvPr id="21" name="Strelica: prema dolje 20">
            <a:extLst>
              <a:ext uri="{FF2B5EF4-FFF2-40B4-BE49-F238E27FC236}">
                <a16:creationId xmlns:a16="http://schemas.microsoft.com/office/drawing/2014/main" id="{19F2076A-5943-4E2B-9788-23C1AD45DAAA}"/>
              </a:ext>
            </a:extLst>
          </p:cNvPr>
          <p:cNvSpPr/>
          <p:nvPr/>
        </p:nvSpPr>
        <p:spPr>
          <a:xfrm rot="2488792">
            <a:off x="2977361" y="1574608"/>
            <a:ext cx="219424" cy="184168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3" name="Strelica: prema dolje 22">
            <a:extLst>
              <a:ext uri="{FF2B5EF4-FFF2-40B4-BE49-F238E27FC236}">
                <a16:creationId xmlns:a16="http://schemas.microsoft.com/office/drawing/2014/main" id="{AD93AA42-D191-4B86-9E48-1A851F1C49FB}"/>
              </a:ext>
            </a:extLst>
          </p:cNvPr>
          <p:cNvSpPr/>
          <p:nvPr/>
        </p:nvSpPr>
        <p:spPr>
          <a:xfrm>
            <a:off x="6027089" y="1875637"/>
            <a:ext cx="202758" cy="149213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5" name="Strelica: prema dolje 24">
            <a:extLst>
              <a:ext uri="{FF2B5EF4-FFF2-40B4-BE49-F238E27FC236}">
                <a16:creationId xmlns:a16="http://schemas.microsoft.com/office/drawing/2014/main" id="{78F88894-A0D9-4475-9C3C-0C56A82C76B4}"/>
              </a:ext>
            </a:extLst>
          </p:cNvPr>
          <p:cNvSpPr/>
          <p:nvPr/>
        </p:nvSpPr>
        <p:spPr>
          <a:xfrm rot="19235272">
            <a:off x="8905510" y="1594832"/>
            <a:ext cx="226512" cy="222238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6" name="Elipsa 25">
            <a:extLst>
              <a:ext uri="{FF2B5EF4-FFF2-40B4-BE49-F238E27FC236}">
                <a16:creationId xmlns:a16="http://schemas.microsoft.com/office/drawing/2014/main" id="{C71F6483-3E10-4336-8D3E-CD2118088C70}"/>
              </a:ext>
            </a:extLst>
          </p:cNvPr>
          <p:cNvSpPr/>
          <p:nvPr/>
        </p:nvSpPr>
        <p:spPr>
          <a:xfrm>
            <a:off x="113637" y="5319423"/>
            <a:ext cx="2210463" cy="1308389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„Ako radim vrlo naporno, neću uspjeti.”</a:t>
            </a:r>
          </a:p>
          <a:p>
            <a:pPr algn="ctr"/>
            <a:endParaRPr lang="hr-HR" dirty="0"/>
          </a:p>
        </p:txBody>
      </p:sp>
      <p:sp>
        <p:nvSpPr>
          <p:cNvPr id="28" name="Elipsa 27">
            <a:extLst>
              <a:ext uri="{FF2B5EF4-FFF2-40B4-BE49-F238E27FC236}">
                <a16:creationId xmlns:a16="http://schemas.microsoft.com/office/drawing/2014/main" id="{4B821A62-4FC3-48BC-AA0E-4C05F8333C58}"/>
              </a:ext>
            </a:extLst>
          </p:cNvPr>
          <p:cNvSpPr/>
          <p:nvPr/>
        </p:nvSpPr>
        <p:spPr>
          <a:xfrm>
            <a:off x="2701086" y="5251954"/>
            <a:ext cx="2210463" cy="1308389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„Ako ne radim naporno, neću uspjeti.”</a:t>
            </a:r>
          </a:p>
        </p:txBody>
      </p:sp>
      <p:sp>
        <p:nvSpPr>
          <p:cNvPr id="30" name="Strelica: prema dolje 29">
            <a:extLst>
              <a:ext uri="{FF2B5EF4-FFF2-40B4-BE49-F238E27FC236}">
                <a16:creationId xmlns:a16="http://schemas.microsoft.com/office/drawing/2014/main" id="{194640EE-89EA-492D-85B3-63479D1122DA}"/>
              </a:ext>
            </a:extLst>
          </p:cNvPr>
          <p:cNvSpPr/>
          <p:nvPr/>
        </p:nvSpPr>
        <p:spPr>
          <a:xfrm rot="18890577">
            <a:off x="3231629" y="4216335"/>
            <a:ext cx="263956" cy="1104926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32" name="Strelica: prema dolje 31">
            <a:extLst>
              <a:ext uri="{FF2B5EF4-FFF2-40B4-BE49-F238E27FC236}">
                <a16:creationId xmlns:a16="http://schemas.microsoft.com/office/drawing/2014/main" id="{AA942E50-6352-4DA8-9A89-8AF560EAA76E}"/>
              </a:ext>
            </a:extLst>
          </p:cNvPr>
          <p:cNvSpPr/>
          <p:nvPr/>
        </p:nvSpPr>
        <p:spPr>
          <a:xfrm rot="2119472">
            <a:off x="1432824" y="4267306"/>
            <a:ext cx="263956" cy="1104926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779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40CF18-D594-4984-9777-589B5F122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4587" y="-16539"/>
            <a:ext cx="9029700" cy="1325563"/>
          </a:xfrm>
        </p:spPr>
        <p:txBody>
          <a:bodyPr>
            <a:normAutofit fontScale="90000"/>
          </a:bodyPr>
          <a:lstStyle/>
          <a:p>
            <a:r>
              <a:rPr lang="hr-HR" dirty="0"/>
              <a:t>Identifikacija posredujućih vjerovanja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F55C2CC-008F-41EC-B90B-A8941304F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2553" y="1502798"/>
            <a:ext cx="9811247" cy="499007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1) </a:t>
            </a:r>
            <a:r>
              <a:rPr lang="hr-HR" dirty="0"/>
              <a:t>Prepoznati posredujuće vjerovanje u obliku AM (češće kod depresivnih)</a:t>
            </a:r>
          </a:p>
          <a:p>
            <a:pPr marL="0" indent="0">
              <a:buNone/>
            </a:pP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T: Što Vam je prošlo kroz glavu kada ste dobili rezultate testa?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PZ: Trebala sam to napraviti bolje. Ništa ne mogu napraviti kako 	       treba. Tako sam neadekvatna. </a:t>
            </a:r>
          </a:p>
          <a:p>
            <a:pPr marL="0" indent="0">
              <a:buNone/>
            </a:pP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2) </a:t>
            </a:r>
            <a:r>
              <a:rPr lang="hr-HR" dirty="0"/>
              <a:t>Ponuditi prvi dio pretpostavke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T: Dakle, pomisliti ste: „Morat ću cijelu noć raditi.”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PZ: Da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T: I ako ne radite najviše što možete….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PZ: Tada se nisam najviše potrudila. Nisam uspjela.</a:t>
            </a:r>
          </a:p>
          <a:p>
            <a:pPr marL="0" indent="0">
              <a:buNone/>
            </a:pP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16223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40CF18-D594-4984-9777-589B5F122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Identifikacija posredujućih vjerovanja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F55C2CC-008F-41EC-B90B-A8941304F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647" y="1749287"/>
            <a:ext cx="10153153" cy="4427676"/>
          </a:xfrm>
        </p:spPr>
        <p:txBody>
          <a:bodyPr/>
          <a:lstStyle/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3) </a:t>
            </a:r>
            <a:r>
              <a:rPr lang="hr-HR" dirty="0"/>
              <a:t>Identificirati  pravilo ili stav direktnim izazivanjem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T: Dakle, za Vas je prilično važno dobro raditi na volonterskom poslu?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PZ: Da….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T: Sjećate li se našeg prijašnjeg razgovora o ovim stvarima: o dobro obavljanju posla? Imate li neko pravilo o tome?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PZ: Pa…nisam o tome baš razmišljala…pretpostavljam da što god radim, moram napraviti jako dobro.</a:t>
            </a:r>
          </a:p>
        </p:txBody>
      </p:sp>
    </p:spTree>
    <p:extLst>
      <p:ext uri="{BB962C8B-B14F-4D97-AF65-F5344CB8AC3E}">
        <p14:creationId xmlns:p14="http://schemas.microsoft.com/office/powerpoint/2010/main" val="388568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40CF18-D594-4984-9777-589B5F122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514" y="152376"/>
            <a:ext cx="9485243" cy="789441"/>
          </a:xfrm>
        </p:spPr>
        <p:txBody>
          <a:bodyPr>
            <a:normAutofit/>
          </a:bodyPr>
          <a:lstStyle/>
          <a:p>
            <a:r>
              <a:rPr lang="hr-HR" dirty="0"/>
              <a:t>Identifikacija posredujućih vjerovanja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F55C2CC-008F-41EC-B90B-A8941304F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277" y="1200647"/>
            <a:ext cx="10582523" cy="5701086"/>
          </a:xfrm>
        </p:spPr>
        <p:txBody>
          <a:bodyPr/>
          <a:lstStyle/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      4) </a:t>
            </a:r>
            <a:r>
              <a:rPr lang="hr-HR" dirty="0"/>
              <a:t>Tehnika silazne strelice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                 Ključna AM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			</a:t>
            </a:r>
            <a:r>
              <a:rPr lang="hr-HR" sz="2400" dirty="0"/>
              <a:t>        Pretpostavka o točnosti AM </a:t>
            </a:r>
            <a:r>
              <a:rPr lang="hr-HR" sz="2400" dirty="0">
                <a:sym typeface="Wingdings" panose="05000000000000000000" pitchFamily="2" charset="2"/>
              </a:rPr>
              <a:t> Što ako je to i istina?  										</a:t>
            </a:r>
          </a:p>
          <a:p>
            <a:pPr marL="0" indent="0">
              <a:buNone/>
            </a:pPr>
            <a:endParaRPr lang="hr-HR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sz="2400" dirty="0">
                <a:sym typeface="Wingdings" panose="05000000000000000000" pitchFamily="2" charset="2"/>
              </a:rPr>
              <a:t>				             Što je u tome loše? Koji je najgori dio u ____?”</a:t>
            </a:r>
          </a:p>
          <a:p>
            <a:pPr marL="0" indent="0">
              <a:buNone/>
            </a:pPr>
            <a:endParaRPr lang="hr-HR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sz="2400" dirty="0">
                <a:sym typeface="Wingdings" panose="05000000000000000000" pitchFamily="2" charset="2"/>
              </a:rPr>
              <a:t>					        Što to govori o Vama?</a:t>
            </a:r>
          </a:p>
          <a:p>
            <a:pPr marL="0" indent="0">
              <a:buNone/>
            </a:pPr>
            <a:endParaRPr lang="hr-HR" dirty="0"/>
          </a:p>
        </p:txBody>
      </p:sp>
      <p:cxnSp>
        <p:nvCxnSpPr>
          <p:cNvPr id="5" name="Poveznik: kutno 4">
            <a:extLst>
              <a:ext uri="{FF2B5EF4-FFF2-40B4-BE49-F238E27FC236}">
                <a16:creationId xmlns:a16="http://schemas.microsoft.com/office/drawing/2014/main" id="{17552604-A859-407D-A8D5-987976FFE324}"/>
              </a:ext>
            </a:extLst>
          </p:cNvPr>
          <p:cNvCxnSpPr>
            <a:cxnSpLocks/>
          </p:cNvCxnSpPr>
          <p:nvPr/>
        </p:nvCxnSpPr>
        <p:spPr>
          <a:xfrm>
            <a:off x="2602396" y="2795879"/>
            <a:ext cx="2341990" cy="916387"/>
          </a:xfrm>
          <a:prstGeom prst="bentConnector3">
            <a:avLst>
              <a:gd name="adj1" fmla="val 47284"/>
            </a:avLst>
          </a:prstGeom>
          <a:ln w="28575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" name="Poveznik: kutno 6">
            <a:extLst>
              <a:ext uri="{FF2B5EF4-FFF2-40B4-BE49-F238E27FC236}">
                <a16:creationId xmlns:a16="http://schemas.microsoft.com/office/drawing/2014/main" id="{4BAD683D-EBF3-4814-B42E-702AE3057AA9}"/>
              </a:ext>
            </a:extLst>
          </p:cNvPr>
          <p:cNvCxnSpPr>
            <a:cxnSpLocks/>
          </p:cNvCxnSpPr>
          <p:nvPr/>
        </p:nvCxnSpPr>
        <p:spPr>
          <a:xfrm rot="16200000" flipH="1">
            <a:off x="4069079" y="4036280"/>
            <a:ext cx="1476955" cy="978011"/>
          </a:xfrm>
          <a:prstGeom prst="bentConnector3">
            <a:avLst>
              <a:gd name="adj1" fmla="val 51077"/>
            </a:avLst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Poveznik: kutno 15">
            <a:extLst>
              <a:ext uri="{FF2B5EF4-FFF2-40B4-BE49-F238E27FC236}">
                <a16:creationId xmlns:a16="http://schemas.microsoft.com/office/drawing/2014/main" id="{1069F7A8-C099-4E40-87E3-B36746C6E100}"/>
              </a:ext>
            </a:extLst>
          </p:cNvPr>
          <p:cNvCxnSpPr>
            <a:cxnSpLocks/>
          </p:cNvCxnSpPr>
          <p:nvPr/>
        </p:nvCxnSpPr>
        <p:spPr>
          <a:xfrm>
            <a:off x="5296562" y="5329914"/>
            <a:ext cx="1411025" cy="981986"/>
          </a:xfrm>
          <a:prstGeom prst="bentConnector3">
            <a:avLst>
              <a:gd name="adj1" fmla="val 44365"/>
            </a:avLst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9" name="Elipsa 18">
            <a:extLst>
              <a:ext uri="{FF2B5EF4-FFF2-40B4-BE49-F238E27FC236}">
                <a16:creationId xmlns:a16="http://schemas.microsoft.com/office/drawing/2014/main" id="{B6A23A18-D781-483E-94B4-0299E1EA9862}"/>
              </a:ext>
            </a:extLst>
          </p:cNvPr>
          <p:cNvSpPr/>
          <p:nvPr/>
        </p:nvSpPr>
        <p:spPr>
          <a:xfrm>
            <a:off x="2027584" y="1939487"/>
            <a:ext cx="2041496" cy="856392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b="1" dirty="0"/>
              <a:t>Ključna AM</a:t>
            </a:r>
          </a:p>
        </p:txBody>
      </p:sp>
      <p:sp>
        <p:nvSpPr>
          <p:cNvPr id="20" name="Elipsa 19">
            <a:extLst>
              <a:ext uri="{FF2B5EF4-FFF2-40B4-BE49-F238E27FC236}">
                <a16:creationId xmlns:a16="http://schemas.microsoft.com/office/drawing/2014/main" id="{047CE914-FDC8-4BC1-AEFF-6B6AC07AE498}"/>
              </a:ext>
            </a:extLst>
          </p:cNvPr>
          <p:cNvSpPr/>
          <p:nvPr/>
        </p:nvSpPr>
        <p:spPr>
          <a:xfrm>
            <a:off x="6806317" y="5772647"/>
            <a:ext cx="2035533" cy="981986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b="1" dirty="0"/>
              <a:t>Bazično vjerovanje</a:t>
            </a:r>
          </a:p>
        </p:txBody>
      </p:sp>
    </p:spTree>
    <p:extLst>
      <p:ext uri="{BB962C8B-B14F-4D97-AF65-F5344CB8AC3E}">
        <p14:creationId xmlns:p14="http://schemas.microsoft.com/office/powerpoint/2010/main" val="138173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edložak s motivom skakača oblak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665376_TF03460508" id="{3C0D7363-6D6C-4FB0-A2E4-00D9BAE5EDF5}" vid="{EDC767C4-2667-47B7-AA99-CC536AE6FDB5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DD01B8-816B-49B7-8C81-03AB51D87C54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40262f94-9f35-4ac3-9a90-690165a166b7"/>
    <ds:schemaRef ds:uri="a4f35948-e619-41b3-aa29-22878b09cfd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Slajdovi s motivom skakača oblaka</Template>
  <TotalTime>1033</TotalTime>
  <Words>1359</Words>
  <Application>Microsoft Office PowerPoint</Application>
  <PresentationFormat>Široki zaslon</PresentationFormat>
  <Paragraphs>185</Paragraphs>
  <Slides>21</Slides>
  <Notes>4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25" baseType="lpstr">
      <vt:lpstr>Arial</vt:lpstr>
      <vt:lpstr>Calibri</vt:lpstr>
      <vt:lpstr>Cambria</vt:lpstr>
      <vt:lpstr>Predložak s motivom skakača oblaka</vt:lpstr>
      <vt:lpstr>Identificiranje i mijenjanje posredujućih vjerovanja</vt:lpstr>
      <vt:lpstr>Sadržaj:</vt:lpstr>
      <vt:lpstr>Kognitivna konceptualizacija</vt:lpstr>
      <vt:lpstr>Kognitivna konceptualizacija</vt:lpstr>
      <vt:lpstr>Tipične kompenzacijske strategije</vt:lpstr>
      <vt:lpstr>PowerPoint prezentacija</vt:lpstr>
      <vt:lpstr>Identifikacija posredujućih vjerovanja</vt:lpstr>
      <vt:lpstr>Identifikacija posredujućih vjerovanja</vt:lpstr>
      <vt:lpstr>Identifikacija posredujućih vjerovanja</vt:lpstr>
      <vt:lpstr>Identifikacija posredujućih vjerovanja</vt:lpstr>
      <vt:lpstr>Identifikacija posredujućih vjerovanja</vt:lpstr>
      <vt:lpstr>Identifikacija  modifikacija</vt:lpstr>
      <vt:lpstr>Identifikacija  modifikacija</vt:lpstr>
      <vt:lpstr>Modificiranje vjerovanja</vt:lpstr>
      <vt:lpstr>Modificiranje vjerovanja</vt:lpstr>
      <vt:lpstr>       Modificiranje vjerovanja  3) Kognitivni kontinuum  korisno kod dihotomnih vjerovanja</vt:lpstr>
      <vt:lpstr>Modificiranje vjerovanja</vt:lpstr>
      <vt:lpstr>Modificiranje vjerovanja</vt:lpstr>
      <vt:lpstr>Modificiranje vjerovanja  6)Ponašanje „Kao da”  ponašati se kao da vjeruje u novo vjerovanje </vt:lpstr>
      <vt:lpstr>Modificiranje vjerovanja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i mijenjanje posredujućih vjerovanja</dc:title>
  <dc:creator>Ana Goleš</dc:creator>
  <cp:lastModifiedBy>Ana Goleš</cp:lastModifiedBy>
  <cp:revision>79</cp:revision>
  <dcterms:created xsi:type="dcterms:W3CDTF">2020-10-08T07:48:59Z</dcterms:created>
  <dcterms:modified xsi:type="dcterms:W3CDTF">2020-10-10T09:56:38Z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