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691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435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05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692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261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312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912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075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57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46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770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26BD9-4146-43D5-9226-986297A82263}" type="datetimeFigureOut">
              <a:rPr lang="hr-HR" smtClean="0"/>
              <a:t>26.11.2020.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D76A-DFB8-49AA-A932-ECDF9CF755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559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8" name="Rectangle 87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7D9C8A-3621-4E6C-ADFC-1F6FC31A76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3" r="14394" b="2319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90" name="Rectangle 89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>
              <a:spcBef>
                <a:spcPts val="600"/>
              </a:spcBef>
              <a:spcAft>
                <a:spcPts val="2400"/>
              </a:spcAft>
            </a:pPr>
            <a:r>
              <a:rPr lang="hr-HR" sz="3700" b="1">
                <a:latin typeface="Century Gothic" panose="020B0502020202020204" pitchFamily="34" charset="0"/>
              </a:rPr>
              <a:t>KOMUNIKACIJA U PARTNERSKIM ODNOSIMA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hr-HR" sz="2000" b="1">
                <a:latin typeface="Century Gothic" panose="020B0502020202020204" pitchFamily="34" charset="0"/>
              </a:rPr>
              <a:t>Etelka Kožar</a:t>
            </a:r>
          </a:p>
          <a:p>
            <a:pPr algn="l"/>
            <a:r>
              <a:rPr lang="hr-HR" sz="2000" b="1">
                <a:latin typeface="Century Gothic" panose="020B0502020202020204" pitchFamily="34" charset="0"/>
              </a:rPr>
              <a:t>Praktikum II, grupa E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877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hr-HR" sz="3600" b="1"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468" y="1782981"/>
            <a:ext cx="6891188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4. MONOLOZI, PREKIDANJE SUGOVORNIKA I PASIVNO</a:t>
            </a:r>
          </a:p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    SLUŠANJE</a:t>
            </a:r>
          </a:p>
          <a:p>
            <a:pPr marL="0" indent="0">
              <a:buNone/>
            </a:pPr>
            <a:endParaRPr lang="hr-HR" sz="1400">
              <a:latin typeface="Century Gothic" panose="020B0502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hr-HR" sz="1400" b="1">
                <a:latin typeface="Century Gothic" panose="020B0502020202020204" pitchFamily="34" charset="0"/>
              </a:rPr>
              <a:t>Kako uspostaviti bolju komunikaciju?</a:t>
            </a:r>
          </a:p>
          <a:p>
            <a:pPr>
              <a:spcAft>
                <a:spcPts val="600"/>
              </a:spcAft>
            </a:pPr>
            <a:r>
              <a:rPr lang="hr-HR" sz="1400" b="1">
                <a:latin typeface="Century Gothic" panose="020B0502020202020204" pitchFamily="34" charset="0"/>
              </a:rPr>
              <a:t>osobe koje koriste duge pauze mogu naučiti da se ne trebaju uvrijediti ako ih netko prekine i da mogu nastaviti govoriti nakon prekida</a:t>
            </a:r>
          </a:p>
          <a:p>
            <a:pPr>
              <a:spcAft>
                <a:spcPts val="600"/>
              </a:spcAft>
            </a:pPr>
            <a:r>
              <a:rPr lang="hr-HR" sz="1400" b="1">
                <a:latin typeface="Century Gothic" panose="020B0502020202020204" pitchFamily="34" charset="0"/>
              </a:rPr>
              <a:t>osobe koje prekidaju druge mogu naučiti prepoznavati je li zaista vrijeme za „ubacivanje” ili je to znak njihove nestrpljivosti  </a:t>
            </a:r>
          </a:p>
          <a:p>
            <a:pPr>
              <a:spcAft>
                <a:spcPts val="600"/>
              </a:spcAft>
            </a:pPr>
            <a:r>
              <a:rPr lang="hr-HR" sz="1400" b="1">
                <a:latin typeface="Century Gothic" panose="020B0502020202020204" pitchFamily="34" charset="0"/>
              </a:rPr>
              <a:t>osobe koje puno govore i okolišaju, mogu učiti kako biti sažetije, a osobe koje premalo govore mogu naučiti proširivati svoj govor</a:t>
            </a:r>
          </a:p>
          <a:p>
            <a:pPr>
              <a:spcAft>
                <a:spcPts val="600"/>
              </a:spcAft>
            </a:pPr>
            <a:r>
              <a:rPr lang="hr-HR" sz="1400" b="1">
                <a:latin typeface="Century Gothic" panose="020B0502020202020204" pitchFamily="34" charset="0"/>
              </a:rPr>
              <a:t>osobe koje ne pokazuju dovoljno (neverbalnih) informacija da slušaju, mogu ubaciti u razgovor više znakova da im je pažnja usmjerena, dok njihovi sugovornici mogu naučiti da šutnja nije nužno znak nezainteresiranosti</a:t>
            </a:r>
          </a:p>
          <a:p>
            <a:endParaRPr lang="hr-HR" sz="14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4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40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90BEAC-7B8D-4ED3-BD51-07C703F41E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4" r="21800" b="-1"/>
          <a:stretch/>
        </p:blipFill>
        <p:spPr>
          <a:xfrm>
            <a:off x="7777393" y="1976277"/>
            <a:ext cx="4414606" cy="4881723"/>
          </a:xfrm>
          <a:custGeom>
            <a:avLst/>
            <a:gdLst/>
            <a:ahLst/>
            <a:cxnLst/>
            <a:rect l="l" t="t" r="r" b="b"/>
            <a:pathLst>
              <a:path w="4414606" h="4881723">
                <a:moveTo>
                  <a:pt x="3151661" y="0"/>
                </a:moveTo>
                <a:lnTo>
                  <a:pt x="4414606" y="1262946"/>
                </a:lnTo>
                <a:lnTo>
                  <a:pt x="4414606" y="4881723"/>
                </a:lnTo>
                <a:lnTo>
                  <a:pt x="1730061" y="4881723"/>
                </a:lnTo>
                <a:lnTo>
                  <a:pt x="0" y="3151662"/>
                </a:lnTo>
                <a:close/>
              </a:path>
            </a:pathLst>
          </a:custGeom>
        </p:spPr>
      </p:pic>
      <p:sp>
        <p:nvSpPr>
          <p:cNvPr id="42" name="Rectangle 3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3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3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86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9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hr-HR" sz="4000" b="1"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700" b="1">
                <a:latin typeface="Century Gothic" panose="020B0502020202020204" pitchFamily="34" charset="0"/>
              </a:rPr>
              <a:t>5. DEAF SPOT &amp; BLIND SPOT</a:t>
            </a:r>
          </a:p>
          <a:p>
            <a:pPr marL="0" indent="0">
              <a:buNone/>
            </a:pPr>
            <a:endParaRPr lang="hr-HR" sz="1700">
              <a:latin typeface="Century Gothic" panose="020B0502020202020204" pitchFamily="34" charset="0"/>
            </a:endParaRPr>
          </a:p>
          <a:p>
            <a:r>
              <a:rPr lang="hr-HR" sz="1700" b="1">
                <a:latin typeface="Century Gothic" panose="020B0502020202020204" pitchFamily="34" charset="0"/>
              </a:rPr>
              <a:t>postaju očite kada partner ne uspije shvatiti što mu drugi partner komunicira riječima, gestama i sl.</a:t>
            </a:r>
          </a:p>
          <a:p>
            <a:r>
              <a:rPr lang="hr-HR" sz="1700" b="1">
                <a:latin typeface="Century Gothic" panose="020B0502020202020204" pitchFamily="34" charset="0"/>
              </a:rPr>
              <a:t>često je prouzročeno neosjetljivošću partnera i vodi do hipersenzitivnosti i defanzivnosti</a:t>
            </a:r>
          </a:p>
          <a:p>
            <a:r>
              <a:rPr lang="hr-HR" sz="1700" b="1">
                <a:latin typeface="Century Gothic" panose="020B0502020202020204" pitchFamily="34" charset="0"/>
              </a:rPr>
              <a:t>osoba može prečuti poruku jer ona npr. predstavlja prijetnju njenom samopoštovanju </a:t>
            </a:r>
          </a:p>
          <a:p>
            <a:r>
              <a:rPr lang="hr-HR" sz="1700" b="1">
                <a:latin typeface="Century Gothic" panose="020B0502020202020204" pitchFamily="34" charset="0"/>
              </a:rPr>
              <a:t>osoba može biti „slijepa” oko utjecaja svoje osobnosti ili ponašanja na partnera</a:t>
            </a:r>
          </a:p>
          <a:p>
            <a:pPr marL="0" indent="0">
              <a:buNone/>
            </a:pPr>
            <a:endParaRPr lang="hr-HR" sz="17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70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D8ED68-08D8-48CC-92D3-4805B0296C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18" b="-1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37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b="1">
                <a:solidFill>
                  <a:srgbClr val="000000"/>
                </a:solidFill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21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DA2CD2-6B3C-44AE-AA45-B008CA2984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3" r="19882" b="2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6. POSTAVLJANJE PITANJA</a:t>
            </a:r>
          </a:p>
          <a:p>
            <a:pPr marL="0" indent="0">
              <a:buNone/>
            </a:pPr>
            <a:endParaRPr lang="hr-HR" sz="1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važno je za održavanje razgovora 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može dovesti do nerazumijevanja i izazvati stres jer sugovornik doživljava postavljanje pitanja kao provjeru njegovog/njezinog znanja, iskrenosti ili kompetencija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„Zašto…?”su posebno problematična pitanja i potiču sugovornika da se brani</a:t>
            </a:r>
          </a:p>
          <a:p>
            <a:pPr marL="0" indent="0">
              <a:buNone/>
            </a:pPr>
            <a:endParaRPr lang="hr-HR" sz="14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Alternativni načini postavljanja pitanja: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„Možeš li mi objasniti kako si odlučio…?”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„Postoji li neki problem zbog kojeg…?”</a:t>
            </a:r>
          </a:p>
          <a:p>
            <a:pPr marL="0" indent="0">
              <a:buNone/>
            </a:pPr>
            <a:endParaRPr lang="hr-HR" sz="14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4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492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1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0DCEFF-31F4-4E33-9653-EEF183E288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3" r="19882" b="2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000" b="1">
                <a:solidFill>
                  <a:srgbClr val="000000"/>
                </a:solidFill>
                <a:latin typeface="Century Gothic" panose="020B0502020202020204" pitchFamily="34" charset="0"/>
              </a:rPr>
              <a:t>6. POSTAVLJANJE PITANJA</a:t>
            </a:r>
          </a:p>
          <a:p>
            <a:pPr marL="0" indent="0">
              <a:buNone/>
            </a:pPr>
            <a:endParaRPr lang="hr-HR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hr-HR" sz="2000" b="1">
                <a:solidFill>
                  <a:srgbClr val="000000"/>
                </a:solidFill>
                <a:latin typeface="Century Gothic" panose="020B0502020202020204" pitchFamily="34" charset="0"/>
              </a:rPr>
              <a:t>ako osoba postavlja premalo pitanja, sugovornik će donositi svoje (krive) zaključke</a:t>
            </a:r>
          </a:p>
          <a:p>
            <a:r>
              <a:rPr lang="hr-HR" sz="2000" b="1">
                <a:solidFill>
                  <a:srgbClr val="000000"/>
                </a:solidFill>
                <a:latin typeface="Century Gothic" panose="020B0502020202020204" pitchFamily="34" charset="0"/>
              </a:rPr>
              <a:t>postavljanje premalog broja pitanja partner može interpretirati i kao smanjen interes druge strane</a:t>
            </a:r>
          </a:p>
          <a:p>
            <a:pPr marL="0" indent="0">
              <a:buNone/>
            </a:pPr>
            <a:endParaRPr lang="hr-HR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20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54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sz="3700" b="1">
                <a:solidFill>
                  <a:srgbClr val="000000"/>
                </a:solidFill>
                <a:latin typeface="Century Gothic" panose="020B0502020202020204" pitchFamily="34" charset="0"/>
              </a:rPr>
              <a:t>RAZLIKE IZMEĐU MUŠKARACA I ŽENA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9BF9AF-E4D6-4913-9738-418E429ECA4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5" b="-3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muškarci i žene imaju različite komunikacijske stilove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muškarci rjeđe postavljaju pitanja, naročito osobne prirode, pritom podrazumijevajući „A</a:t>
            </a:r>
            <a:r>
              <a:rPr lang="hr-HR" sz="1700" b="1" i="1">
                <a:solidFill>
                  <a:srgbClr val="000000"/>
                </a:solidFill>
                <a:latin typeface="Century Gothic" panose="020B0502020202020204" pitchFamily="34" charset="0"/>
              </a:rPr>
              <a:t>ko mi osoba želi nešto reći, reći će mi to bez da je pitam”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muškarcima pitanja služe za dobivanje informacija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žene češće postavljaju pitanja čime potiču razvoj razgovora i pokazuju da im je stalo </a:t>
            </a:r>
            <a:r>
              <a:rPr lang="hr-HR" sz="1700" b="1" i="1">
                <a:solidFill>
                  <a:srgbClr val="000000"/>
                </a:solidFill>
                <a:latin typeface="Century Gothic" panose="020B0502020202020204" pitchFamily="34" charset="0"/>
              </a:rPr>
              <a:t>„Ako ga ne pitam, mislit će da mi je svejedno.”</a:t>
            </a:r>
            <a:endParaRPr lang="hr-HR" sz="1700" b="1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7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913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sz="3700" b="1">
                <a:solidFill>
                  <a:srgbClr val="000000"/>
                </a:solidFill>
                <a:latin typeface="Century Gothic" panose="020B0502020202020204" pitchFamily="34" charset="0"/>
              </a:rPr>
              <a:t>RAZLIKE IZMEĐU MUŠKARACA I ŽENA</a:t>
            </a:r>
          </a:p>
        </p:txBody>
      </p:sp>
      <p:sp>
        <p:nvSpPr>
          <p:cNvPr id="23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9750AD-56DD-4FB7-8EE8-24C1A3ED26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5" b="-3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žene češće koriste znakove poput „mhm”, kimanja glavom čime pokazuju da slušaju sugovornika (ne nužno i slaganje s njim)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muškarci tumače takve znakove kao slaganje s onime što sugovornik govori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muškarci češće „upadaju” u razgovor i komentiraju ga bez da puste sugovornika da završi, te su se skloni prepirati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žene češće protestiraju šutnjom nakon što ih netko prekine ili im ne daje do znanja da ih sluša </a:t>
            </a:r>
          </a:p>
          <a:p>
            <a:r>
              <a:rPr lang="hr-HR" sz="1400" b="1">
                <a:solidFill>
                  <a:srgbClr val="000000"/>
                </a:solidFill>
                <a:latin typeface="Century Gothic" panose="020B0502020202020204" pitchFamily="34" charset="0"/>
              </a:rPr>
              <a:t>žene češće koriste zamjenice „ti” i „mi” kako bi sugovorniku pokazale da je važan dionik razgovora</a:t>
            </a:r>
          </a:p>
          <a:p>
            <a:pPr marL="0" indent="0">
              <a:buNone/>
            </a:pPr>
            <a:endParaRPr lang="hr-HR" sz="14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91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sz="3700" b="1">
                <a:solidFill>
                  <a:srgbClr val="000000"/>
                </a:solidFill>
                <a:latin typeface="Century Gothic" panose="020B0502020202020204" pitchFamily="34" charset="0"/>
              </a:rPr>
              <a:t>RAZLIKE IZMEĐU MUŠKARACA I ŽENA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EAE8D-B737-4306-A203-5AFFAF5115E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5" b="-3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žene su sklonije razgovarati o osjećajima, interpretirati što ljudi misle i kakve motive imaju za određena ponašanja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muškarci su skloniji iskazivanju dominantnosti (verbalne i fizičke)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žene interpretiraju agresivnost partnera kao napad dok muškarci vide agresivnost kao oblik razgovora</a:t>
            </a:r>
          </a:p>
          <a:p>
            <a:r>
              <a:rPr lang="hr-HR" sz="1700" b="1">
                <a:solidFill>
                  <a:srgbClr val="000000"/>
                </a:solidFill>
                <a:latin typeface="Century Gothic" panose="020B0502020202020204" pitchFamily="34" charset="0"/>
              </a:rPr>
              <a:t>žene vole međusobno raspravljati o problemima i razmjenjivati iskustva i pokazati suosjećanje, dok su muškarci u istim situacijama skloni nuditi rješenja</a:t>
            </a:r>
          </a:p>
        </p:txBody>
      </p:sp>
    </p:spTree>
    <p:extLst>
      <p:ext uri="{BB962C8B-B14F-4D97-AF65-F5344CB8AC3E}">
        <p14:creationId xmlns:p14="http://schemas.microsoft.com/office/powerpoint/2010/main" val="2033272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13BE97-0369-4266-8B98-89E3B1D43F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r="23585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3" name="Rectangle 11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7A143-95E0-4FAF-897B-1FF000330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/>
              <a:t>Literatura: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64B11-0B39-4C51-9E8B-F472841F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/>
              <a:t>Beck, A. T. (1989). </a:t>
            </a:r>
            <a:r>
              <a:rPr lang="en-US" sz="2000" i="1"/>
              <a:t>Love is never enough</a:t>
            </a:r>
            <a:r>
              <a:rPr lang="en-US" sz="2000"/>
              <a:t>. New York: Harper &amp; Row, Publishers, Inc. – 5. poglavlje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9238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18437" y="1431637"/>
            <a:ext cx="6955124" cy="3978564"/>
          </a:xfrm>
        </p:spPr>
        <p:txBody>
          <a:bodyPr anchor="t"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„Uopće ne čuje što mu govorim!”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„Ona stalno govori do iznemoglosti. Uopće ne zna šutjeti.”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„Kad god ga nešto pitam, počne se opravdavati.”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„Sve uvijek pretvori u svađu.”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„Nikada ne želi čuti moju stranu priče.”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latin typeface="Century Gothic" panose="020B0502020202020204" pitchFamily="34" charset="0"/>
              </a:rPr>
              <a:t>„Nikada ne kaže ono što zapravo misli.”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hr-HR" sz="2000" dirty="0">
                <a:solidFill>
                  <a:srgbClr val="FFFFFF"/>
                </a:solidFill>
                <a:latin typeface="Century Gothic" panose="020B0502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04454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3466" y="321734"/>
            <a:ext cx="6891187" cy="1135737"/>
          </a:xfrm>
        </p:spPr>
        <p:txBody>
          <a:bodyPr>
            <a:normAutofit/>
          </a:bodyPr>
          <a:lstStyle/>
          <a:p>
            <a:r>
              <a:rPr lang="hr-HR" sz="3600" b="1" dirty="0"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467" y="1782981"/>
            <a:ext cx="6891187" cy="4393982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1200"/>
              </a:spcAft>
              <a:buAutoNum type="arabicPeriod"/>
            </a:pPr>
            <a:r>
              <a:rPr lang="hr-HR" sz="1700" b="1" dirty="0">
                <a:latin typeface="Century Gothic" panose="020B0502020202020204" pitchFamily="34" charset="0"/>
              </a:rPr>
              <a:t>INDIREKTNE I DVOSMISLENE PORUKE</a:t>
            </a:r>
            <a:endParaRPr lang="hr-HR" sz="1700" dirty="0">
              <a:latin typeface="Century Gothic" panose="020B0502020202020204" pitchFamily="34" charset="0"/>
            </a:endParaRPr>
          </a:p>
          <a:p>
            <a:r>
              <a:rPr lang="hr-HR" sz="1700" b="1" dirty="0">
                <a:latin typeface="Century Gothic" panose="020B0502020202020204" pitchFamily="34" charset="0"/>
              </a:rPr>
              <a:t>izbjegavanje direktnog komuniciranja želja ili potreba</a:t>
            </a:r>
          </a:p>
          <a:p>
            <a:r>
              <a:rPr lang="hr-HR" sz="1700" b="1" dirty="0">
                <a:latin typeface="Century Gothic" panose="020B0502020202020204" pitchFamily="34" charset="0"/>
              </a:rPr>
              <a:t>osoba komunicira preopširno ili šturo podrazumijevajući da partner razumije što ona zapravo želi </a:t>
            </a:r>
          </a:p>
          <a:p>
            <a:pPr marL="0" indent="0">
              <a:buNone/>
            </a:pPr>
            <a:endParaRPr lang="hr-HR" sz="17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700" b="1" dirty="0">
                <a:latin typeface="Century Gothic" panose="020B0502020202020204" pitchFamily="34" charset="0"/>
              </a:rPr>
              <a:t>posljedica          obje strane uglavnom osjećaju frustraciju i zamjeranje te se međusobno okrivljavaju za lošu komunikaciju</a:t>
            </a:r>
          </a:p>
          <a:p>
            <a:pPr marL="0" indent="0">
              <a:buNone/>
            </a:pPr>
            <a:endParaRPr lang="hr-HR" sz="17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700" b="1" dirty="0">
                <a:latin typeface="Century Gothic" panose="020B0502020202020204" pitchFamily="34" charset="0"/>
              </a:rPr>
              <a:t>U kvalitetnim vezama, partneri često razviju svoj „jezik” koji im olakšava komunikaciju, a pritom ne dolazi do zamjeranja iako ne komuniciraju uvijek otvoreno i direktno.</a:t>
            </a: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23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FD533F-2560-4FD8-9256-A672407A33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1" r="24257"/>
          <a:stretch/>
        </p:blipFill>
        <p:spPr>
          <a:xfrm>
            <a:off x="8129873" y="10"/>
            <a:ext cx="4062128" cy="6857990"/>
          </a:xfrm>
          <a:prstGeom prst="rect">
            <a:avLst/>
          </a:prstGeom>
        </p:spPr>
      </p:pic>
      <p:grpSp>
        <p:nvGrpSpPr>
          <p:cNvPr id="42" name="Group 25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Isosceles Triangle 27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trelica udesno 3"/>
          <p:cNvSpPr/>
          <p:nvPr/>
        </p:nvSpPr>
        <p:spPr>
          <a:xfrm>
            <a:off x="1948872" y="3668671"/>
            <a:ext cx="397163" cy="2290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693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1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46C162-153B-4C29-AC1A-4BD1574A54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95" r="19036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2. DEFANZIVNOST</a:t>
            </a:r>
          </a:p>
          <a:p>
            <a:pPr marL="0" indent="0">
              <a:buNone/>
            </a:pPr>
            <a:endParaRPr lang="hr-HR" sz="17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hr-HR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uglavnom proizlazi iz želje da osoba izbjegne odbijanje ili ismijavanje sugovornika na temelju izražavanja vlastitog mišljenja ili iznošenja određenog zahtjeva</a:t>
            </a:r>
          </a:p>
          <a:p>
            <a:pPr marL="0" indent="0">
              <a:buNone/>
            </a:pPr>
            <a:endParaRPr lang="hr-HR" sz="17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7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Posljedica          komunikacija je nejasna, a sugovorniku je otežano razumijevanje sakrivenog značenja u prenesenoj poruci</a:t>
            </a:r>
          </a:p>
        </p:txBody>
      </p:sp>
      <p:sp>
        <p:nvSpPr>
          <p:cNvPr id="4" name="Strelica udesno 3"/>
          <p:cNvSpPr/>
          <p:nvPr/>
        </p:nvSpPr>
        <p:spPr>
          <a:xfrm>
            <a:off x="7315199" y="5067300"/>
            <a:ext cx="498705" cy="271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191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9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1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hr-HR" b="1">
                <a:solidFill>
                  <a:srgbClr val="000000"/>
                </a:solidFill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000" b="1">
                <a:solidFill>
                  <a:srgbClr val="000000"/>
                </a:solidFill>
                <a:latin typeface="Century Gothic" panose="020B0502020202020204" pitchFamily="34" charset="0"/>
              </a:rPr>
              <a:t>3. NESHVAĆANJE PRAVE PORUKE</a:t>
            </a:r>
          </a:p>
          <a:p>
            <a:pPr marL="0" indent="0">
              <a:buNone/>
            </a:pPr>
            <a:endParaRPr lang="hr-HR" sz="20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hr-HR" sz="2000" b="1">
                <a:solidFill>
                  <a:srgbClr val="000000"/>
                </a:solidFill>
                <a:latin typeface="Century Gothic" panose="020B0502020202020204" pitchFamily="34" charset="0"/>
              </a:rPr>
              <a:t>kod komuniciranja indirektnih poruka, sugovornici često donose svoje (netočne) zaključke, u potpunosti ignoriraju poruku ili ju, ako je teško razumljiva, pogrešno interpretiraju</a:t>
            </a:r>
          </a:p>
        </p:txBody>
      </p:sp>
      <p:sp>
        <p:nvSpPr>
          <p:cNvPr id="23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CF1F81-97F1-4769-ACB8-6C46AF5EFD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8" r="5254" b="3"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72469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hr-HR" sz="3600" b="1"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468" y="1782981"/>
            <a:ext cx="6891188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4. MONOLOZI, PREKIDANJE SUGOVORNIKA I PASIVNO</a:t>
            </a:r>
          </a:p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    SLUŠANJE</a:t>
            </a:r>
          </a:p>
          <a:p>
            <a:pPr marL="0" indent="0">
              <a:buNone/>
            </a:pPr>
            <a:endParaRPr lang="hr-HR" sz="1400" b="1">
              <a:latin typeface="Century Gothic" panose="020B0502020202020204" pitchFamily="34" charset="0"/>
            </a:endParaRPr>
          </a:p>
          <a:p>
            <a:r>
              <a:rPr lang="hr-HR" sz="1400" b="1">
                <a:latin typeface="Century Gothic" panose="020B0502020202020204" pitchFamily="34" charset="0"/>
              </a:rPr>
              <a:t>postoje individualne razlike u stilu govora – korištenje pauzi, tempo kojim se govori, vrijeme u kojem se očekuje odgovor</a:t>
            </a:r>
          </a:p>
          <a:p>
            <a:r>
              <a:rPr lang="hr-HR" sz="1400" b="1">
                <a:latin typeface="Century Gothic" panose="020B0502020202020204" pitchFamily="34" charset="0"/>
              </a:rPr>
              <a:t>neki ljudi navikli su prekidati sugovornike i govoriti paralelno s drugim ljudima, dok drugi to smatraju nepristojnim </a:t>
            </a:r>
          </a:p>
          <a:p>
            <a:r>
              <a:rPr lang="hr-HR" sz="1400" b="1">
                <a:latin typeface="Century Gothic" panose="020B0502020202020204" pitchFamily="34" charset="0"/>
              </a:rPr>
              <a:t>nepoznavanje tuđeg stila komunikacije može dovesti do ljutnje, nerazumijevanja i kritiziranja</a:t>
            </a:r>
          </a:p>
          <a:p>
            <a:pPr marL="0" indent="0">
              <a:buNone/>
            </a:pPr>
            <a:endParaRPr lang="hr-HR" sz="14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Primjeri: </a:t>
            </a:r>
          </a:p>
          <a:p>
            <a:pPr marL="0" indent="0">
              <a:buNone/>
            </a:pPr>
            <a:r>
              <a:rPr lang="hr-HR" sz="1400" b="1">
                <a:latin typeface="Century Gothic" panose="020B0502020202020204" pitchFamily="34" charset="0"/>
              </a:rPr>
              <a:t>Ljude koji između rečenica koriste duže pauze češće prekidaju sugovornici s drugačijim stilom govora kako bi izbjegli neugodnu tišinu što može izazvati ljutnju.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r-HR" sz="1400" b="1">
                <a:latin typeface="Century Gothic" panose="020B0502020202020204" pitchFamily="34" charset="0"/>
              </a:rPr>
              <a:t>Neki ljudi govore puno, koriste brojne detalje u opisima, okolišaju i često smatraju da imaju odlične komunikacijske vještine.</a:t>
            </a:r>
          </a:p>
          <a:p>
            <a:pPr marL="0" indent="0">
              <a:buNone/>
            </a:pPr>
            <a:endParaRPr lang="hr-HR" sz="140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DB0314-78A2-4745-8CAB-1938877D16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4" r="21800" b="-1"/>
          <a:stretch/>
        </p:blipFill>
        <p:spPr>
          <a:xfrm>
            <a:off x="7777393" y="1976277"/>
            <a:ext cx="4414606" cy="4881723"/>
          </a:xfrm>
          <a:custGeom>
            <a:avLst/>
            <a:gdLst/>
            <a:ahLst/>
            <a:cxnLst/>
            <a:rect l="l" t="t" r="r" b="b"/>
            <a:pathLst>
              <a:path w="4414606" h="4881723">
                <a:moveTo>
                  <a:pt x="3151661" y="0"/>
                </a:moveTo>
                <a:lnTo>
                  <a:pt x="4414606" y="1262946"/>
                </a:lnTo>
                <a:lnTo>
                  <a:pt x="4414606" y="4881723"/>
                </a:lnTo>
                <a:lnTo>
                  <a:pt x="1730061" y="4881723"/>
                </a:lnTo>
                <a:lnTo>
                  <a:pt x="0" y="3151662"/>
                </a:lnTo>
                <a:close/>
              </a:path>
            </a:pathLst>
          </a:cu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2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hr-HR" sz="3600" b="1">
                <a:latin typeface="Century Gothic" panose="020B0502020202020204" pitchFamily="34" charset="0"/>
              </a:rPr>
              <a:t>Problemi u komunikaciji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43468" y="1782981"/>
            <a:ext cx="6891188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4. MONOLOZI, PREKIDANJE SUGOVORNIKA I PASIVNO</a:t>
            </a:r>
          </a:p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    SLUŠANJE</a:t>
            </a:r>
          </a:p>
          <a:p>
            <a:pPr marL="0" indent="0">
              <a:buNone/>
            </a:pPr>
            <a:endParaRPr lang="hr-HR" sz="200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Primjeri: </a:t>
            </a:r>
          </a:p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„Beživotni slušači” slušaju u tišini, ne dajući sugovorniku bilo kakav znak da prate razgovor te odaju dojam nezainteresiranosti.</a:t>
            </a:r>
          </a:p>
          <a:p>
            <a:pPr marL="0" indent="0">
              <a:buNone/>
            </a:pPr>
            <a:endParaRPr lang="hr-HR" sz="20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Ovoj skupini češće pripadaju muškarci koji, za razliku od žena, rijetko daju neverbalni </a:t>
            </a:r>
            <a:r>
              <a:rPr lang="hr-HR" sz="2000" b="1" i="1">
                <a:latin typeface="Century Gothic" panose="020B0502020202020204" pitchFamily="34" charset="0"/>
              </a:rPr>
              <a:t>feedback</a:t>
            </a:r>
            <a:r>
              <a:rPr lang="hr-HR" sz="2000" b="1">
                <a:latin typeface="Century Gothic" panose="020B0502020202020204" pitchFamily="34" charset="0"/>
              </a:rPr>
              <a:t> da prate razgovor. </a:t>
            </a:r>
          </a:p>
          <a:p>
            <a:pPr marL="0" indent="0">
              <a:buNone/>
            </a:pPr>
            <a:endParaRPr lang="hr-HR" sz="20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20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2000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EE73B5-764F-4C8C-BAD6-2C9C788BC4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4" r="21800" b="-1"/>
          <a:stretch/>
        </p:blipFill>
        <p:spPr>
          <a:xfrm>
            <a:off x="7777393" y="1976277"/>
            <a:ext cx="4414606" cy="4881723"/>
          </a:xfrm>
          <a:custGeom>
            <a:avLst/>
            <a:gdLst/>
            <a:ahLst/>
            <a:cxnLst/>
            <a:rect l="l" t="t" r="r" b="b"/>
            <a:pathLst>
              <a:path w="4414606" h="4881723">
                <a:moveTo>
                  <a:pt x="3151661" y="0"/>
                </a:moveTo>
                <a:lnTo>
                  <a:pt x="4414606" y="1262946"/>
                </a:lnTo>
                <a:lnTo>
                  <a:pt x="4414606" y="4881723"/>
                </a:lnTo>
                <a:lnTo>
                  <a:pt x="1730061" y="4881723"/>
                </a:lnTo>
                <a:lnTo>
                  <a:pt x="0" y="3151662"/>
                </a:lnTo>
                <a:close/>
              </a:path>
            </a:pathLst>
          </a:custGeom>
        </p:spPr>
      </p:pic>
      <p:sp>
        <p:nvSpPr>
          <p:cNvPr id="23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0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hr-HR" sz="3100" b="1">
                <a:latin typeface="Century Gothic" panose="020B0502020202020204" pitchFamily="34" charset="0"/>
              </a:rPr>
              <a:t>Problemi u komunikaciji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hr-HR" sz="1500" b="1" dirty="0">
                <a:latin typeface="Century Gothic" panose="020B0502020202020204" pitchFamily="34" charset="0"/>
              </a:rPr>
              <a:t>Primjer interpretacije kada osoba dobiva </a:t>
            </a:r>
            <a:r>
              <a:rPr lang="hr-HR" sz="1500" b="1" i="1" dirty="0" err="1">
                <a:latin typeface="Century Gothic" panose="020B0502020202020204" pitchFamily="34" charset="0"/>
              </a:rPr>
              <a:t>feedback</a:t>
            </a:r>
            <a:r>
              <a:rPr lang="hr-HR" sz="1500" b="1" dirty="0">
                <a:latin typeface="Century Gothic" panose="020B0502020202020204" pitchFamily="34" charset="0"/>
              </a:rPr>
              <a:t>: </a:t>
            </a: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1500" b="1" dirty="0">
                <a:latin typeface="Century Gothic" panose="020B0502020202020204" pitchFamily="34" charset="0"/>
              </a:rPr>
              <a:t>kimanje glavom, korištenje „</a:t>
            </a:r>
            <a:r>
              <a:rPr lang="hr-HR" sz="1500" b="1" dirty="0" err="1">
                <a:latin typeface="Century Gothic" panose="020B0502020202020204" pitchFamily="34" charset="0"/>
              </a:rPr>
              <a:t>mhm</a:t>
            </a:r>
            <a:r>
              <a:rPr lang="hr-HR" sz="1500" b="1" dirty="0">
                <a:latin typeface="Century Gothic" panose="020B0502020202020204" pitchFamily="34" charset="0"/>
              </a:rPr>
              <a:t>” i sličnih zvukova</a:t>
            </a: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hr-HR" sz="1500" b="1" dirty="0">
                <a:latin typeface="Century Gothic" panose="020B0502020202020204" pitchFamily="34" charset="0"/>
              </a:rPr>
              <a:t>Slušam te.</a:t>
            </a: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500" b="1" dirty="0">
                <a:latin typeface="Century Gothic" panose="020B0502020202020204" pitchFamily="34" charset="0"/>
              </a:rPr>
              <a:t>Ugodno mi je razgovarati s tobom. / Stalo mi je da čujem što imaš za reći.</a:t>
            </a: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500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hr-HR" sz="1500" b="1" dirty="0">
                <a:latin typeface="Century Gothic" panose="020B0502020202020204" pitchFamily="34" charset="0"/>
              </a:rPr>
              <a:t>Stalo mi je do tebe.</a:t>
            </a:r>
          </a:p>
          <a:p>
            <a:pPr marL="0" indent="0">
              <a:buNone/>
            </a:pPr>
            <a:endParaRPr lang="hr-HR" sz="15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1500" dirty="0">
              <a:latin typeface="Century Gothic" panose="020B0502020202020204" pitchFamily="34" charset="0"/>
            </a:endParaRPr>
          </a:p>
        </p:txBody>
      </p:sp>
      <p:sp>
        <p:nvSpPr>
          <p:cNvPr id="4" name="Strelica dolje 3"/>
          <p:cNvSpPr/>
          <p:nvPr/>
        </p:nvSpPr>
        <p:spPr>
          <a:xfrm>
            <a:off x="5880510" y="2237212"/>
            <a:ext cx="292100" cy="4699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Strelica dolje 4"/>
          <p:cNvSpPr/>
          <p:nvPr/>
        </p:nvSpPr>
        <p:spPr>
          <a:xfrm>
            <a:off x="5880510" y="3095437"/>
            <a:ext cx="292100" cy="4699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Strelica dolje 5"/>
          <p:cNvSpPr/>
          <p:nvPr/>
        </p:nvSpPr>
        <p:spPr>
          <a:xfrm>
            <a:off x="5880510" y="4052760"/>
            <a:ext cx="292100" cy="4699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192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hr-HR" sz="3100" b="1">
                <a:latin typeface="Century Gothic" panose="020B0502020202020204" pitchFamily="34" charset="0"/>
              </a:rPr>
              <a:t>Problemi u komunikaciji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000" b="1">
                <a:latin typeface="Century Gothic" panose="020B0502020202020204" pitchFamily="34" charset="0"/>
              </a:rPr>
              <a:t>Primjer interpretacije kada </a:t>
            </a:r>
            <a:r>
              <a:rPr lang="hr-HR" sz="2000" b="1" i="1">
                <a:latin typeface="Century Gothic" panose="020B0502020202020204" pitchFamily="34" charset="0"/>
              </a:rPr>
              <a:t>feedback </a:t>
            </a:r>
            <a:r>
              <a:rPr lang="hr-HR" sz="2000" b="1">
                <a:latin typeface="Century Gothic" panose="020B0502020202020204" pitchFamily="34" charset="0"/>
              </a:rPr>
              <a:t>izostaje: </a:t>
            </a:r>
          </a:p>
          <a:p>
            <a:pPr marL="0" indent="0">
              <a:buNone/>
            </a:pPr>
            <a:endParaRPr lang="hr-HR" sz="2000" b="1">
              <a:latin typeface="Century Gothic" panose="020B0502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r-HR" sz="2000" b="1" i="1">
                <a:latin typeface="Century Gothic" panose="020B0502020202020204" pitchFamily="34" charset="0"/>
              </a:rPr>
              <a:t>feedback </a:t>
            </a:r>
            <a:r>
              <a:rPr lang="hr-HR" sz="2000" b="1">
                <a:latin typeface="Century Gothic" panose="020B0502020202020204" pitchFamily="34" charset="0"/>
              </a:rPr>
              <a:t>ne postoji</a:t>
            </a:r>
            <a:endParaRPr lang="hr-HR" sz="2000" b="1" i="1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hr-HR" sz="2000" b="1">
              <a:latin typeface="Century Gothic" panose="020B0502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hr-HR" sz="2000" b="1">
                <a:latin typeface="Century Gothic" panose="020B0502020202020204" pitchFamily="34" charset="0"/>
              </a:rPr>
              <a:t>Ne slušam te.</a:t>
            </a:r>
          </a:p>
          <a:p>
            <a:pPr marL="0" indent="0">
              <a:buNone/>
            </a:pPr>
            <a:endParaRPr lang="hr-HR" sz="2000" b="1">
              <a:latin typeface="Century Gothic" panose="020B050202020202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hr-HR" sz="2000" b="1">
                <a:latin typeface="Century Gothic" panose="020B0502020202020204" pitchFamily="34" charset="0"/>
              </a:rPr>
              <a:t>Ne poštujem te. / Nije mi stalo do tebe.</a:t>
            </a:r>
          </a:p>
          <a:p>
            <a:pPr marL="0" indent="0">
              <a:buNone/>
            </a:pPr>
            <a:endParaRPr lang="hr-HR" sz="2000">
              <a:latin typeface="Century Gothic" panose="020B0502020202020204" pitchFamily="34" charset="0"/>
            </a:endParaRPr>
          </a:p>
        </p:txBody>
      </p:sp>
      <p:sp>
        <p:nvSpPr>
          <p:cNvPr id="4" name="Strelica dolje 3"/>
          <p:cNvSpPr/>
          <p:nvPr/>
        </p:nvSpPr>
        <p:spPr>
          <a:xfrm>
            <a:off x="5948250" y="2888122"/>
            <a:ext cx="292100" cy="4699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Strelica dolje 4"/>
          <p:cNvSpPr/>
          <p:nvPr/>
        </p:nvSpPr>
        <p:spPr>
          <a:xfrm>
            <a:off x="5948250" y="3746347"/>
            <a:ext cx="292100" cy="4699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41973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995</Words>
  <Application>Microsoft Office PowerPoint</Application>
  <PresentationFormat>Widescreen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Tema sustava Office</vt:lpstr>
      <vt:lpstr>KOMUNIKACIJA U PARTNERSKIM ODNOSIMA</vt:lpstr>
      <vt:lpstr>PowerPoint Presentation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Problemi u komunikaciji</vt:lpstr>
      <vt:lpstr>RAZLIKE IZMEĐU MUŠKARACA I ŽENA</vt:lpstr>
      <vt:lpstr>RAZLIKE IZMEĐU MUŠKARACA I ŽENA</vt:lpstr>
      <vt:lpstr>RAZLIKE IZMEĐU MUŠKARACA I ŽENA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Etelka Kožar</dc:creator>
  <cp:lastModifiedBy>hubikotvr@outlook.com</cp:lastModifiedBy>
  <cp:revision>3</cp:revision>
  <dcterms:created xsi:type="dcterms:W3CDTF">2020-11-23T11:59:35Z</dcterms:created>
  <dcterms:modified xsi:type="dcterms:W3CDTF">2020-11-26T15:07:30Z</dcterms:modified>
</cp:coreProperties>
</file>