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77" r:id="rId3"/>
    <p:sldId id="259" r:id="rId4"/>
    <p:sldId id="278" r:id="rId5"/>
    <p:sldId id="290" r:id="rId6"/>
    <p:sldId id="268" r:id="rId7"/>
    <p:sldId id="269" r:id="rId8"/>
    <p:sldId id="299" r:id="rId9"/>
    <p:sldId id="292" r:id="rId10"/>
    <p:sldId id="273" r:id="rId11"/>
    <p:sldId id="287" r:id="rId12"/>
    <p:sldId id="288" r:id="rId13"/>
    <p:sldId id="274" r:id="rId14"/>
    <p:sldId id="300" r:id="rId15"/>
    <p:sldId id="294" r:id="rId16"/>
    <p:sldId id="296" r:id="rId17"/>
    <p:sldId id="297" r:id="rId18"/>
    <p:sldId id="298" r:id="rId19"/>
    <p:sldId id="289" r:id="rId20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FFFF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2" autoAdjust="0"/>
    <p:restoredTop sz="90877" autoAdjust="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93BEE-11C4-4007-BFE1-5069E0758575}" type="datetimeFigureOut">
              <a:rPr lang="hr-HR" smtClean="0"/>
              <a:t>18.03.2021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8FA66-E69A-4C04-8046-09AF0BBE508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1286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36379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2007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83332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5804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11087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7719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3237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96618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5360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58FA66-E69A-4C04-8046-09AF0BBE5087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1973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287A1-8059-4AFA-9FFF-7650E60A62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F5C2FC-604C-4679-881A-667744949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B436F-D5FC-4712-8280-D0B60846A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AD1B0-7591-4F57-B999-7EB5DCF5B616}" type="datetimeFigureOut">
              <a:rPr lang="hr-HR" smtClean="0"/>
              <a:t>18.03.2021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048F5A-A4E9-4397-A1CB-7473A4AA0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E2F8C-7736-444E-9ECE-6BCEEC662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A9520-9431-4500-B766-911675C0EC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8785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B9122-81DB-4D26-B040-E27D7B238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6A508E-4DC5-45DE-857C-E79598D2D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8823A-25B5-4272-88A1-F90D20AD5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AD1B0-7591-4F57-B999-7EB5DCF5B616}" type="datetimeFigureOut">
              <a:rPr lang="hr-HR" smtClean="0"/>
              <a:t>18.03.2021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DE581-7F4D-4758-B188-0CF8FF6CD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C8EA1-DE1F-41AC-B4F5-37061815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A9520-9431-4500-B766-911675C0EC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5242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F2A311-D844-4B83-B907-BFBCBD57C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D886DA-3C33-4D7B-8FB3-98EFB41E71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DF844-78C1-4D5A-9A91-AE31D19CE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AD1B0-7591-4F57-B999-7EB5DCF5B616}" type="datetimeFigureOut">
              <a:rPr lang="hr-HR" smtClean="0"/>
              <a:t>18.03.2021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D5FED-D5C5-47FE-BA61-BA01FE3C7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83F63-96D9-4F61-97D3-C6CE3B871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A9520-9431-4500-B766-911675C0EC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2132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9D05D-5F1D-483F-8244-82B3F8D4A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7866B-7C41-4EE1-B133-5CF2ED878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  <a:lvl2pPr>
              <a:defRPr>
                <a:latin typeface="Raleway" pitchFamily="2" charset="0"/>
              </a:defRPr>
            </a:lvl2pPr>
            <a:lvl3pPr>
              <a:defRPr>
                <a:latin typeface="Raleway" pitchFamily="2" charset="0"/>
              </a:defRPr>
            </a:lvl3pPr>
            <a:lvl4pPr>
              <a:defRPr>
                <a:latin typeface="Raleway" pitchFamily="2" charset="0"/>
              </a:defRPr>
            </a:lvl4pPr>
            <a:lvl5pPr>
              <a:defRPr>
                <a:latin typeface="Raleway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FD99DE-7AFE-4DA1-A3F3-9EFAFFD37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A66AD1B0-7591-4F57-B999-7EB5DCF5B616}" type="datetimeFigureOut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9E9BB-FE0E-4DF8-99A2-C04A80FAB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CBF22-E1E5-460A-A2B8-48D7578DC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307A9520-9431-4500-B766-911675C0EC2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455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A8DD5-22C4-4517-8901-DBF0A5876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Raleway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473C60-065E-4EC1-B82E-94537EE26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Raleway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0B96E-83B1-4D43-B2F3-CF7E84150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A66AD1B0-7591-4F57-B999-7EB5DCF5B616}" type="datetimeFigureOut">
              <a:rPr lang="hr-HR" smtClean="0"/>
              <a:pPr/>
              <a:t>18.03.2021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59F80-BA97-4695-B668-4D92CF3DD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C9F427-B3F3-4803-A592-2C533AC77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307A9520-9431-4500-B766-911675C0EC2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629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C555B-C648-42C1-9CDA-AE65FC2AF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B9A135-E3A1-4D24-9564-CC10AFFD5A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Raleway" pitchFamily="2" charset="0"/>
              </a:defRPr>
            </a:lvl1pPr>
            <a:lvl2pPr>
              <a:defRPr>
                <a:latin typeface="Raleway" pitchFamily="2" charset="0"/>
              </a:defRPr>
            </a:lvl2pPr>
            <a:lvl3pPr>
              <a:defRPr>
                <a:latin typeface="Raleway" pitchFamily="2" charset="0"/>
              </a:defRPr>
            </a:lvl3pPr>
            <a:lvl4pPr>
              <a:defRPr>
                <a:latin typeface="Raleway" pitchFamily="2" charset="0"/>
              </a:defRPr>
            </a:lvl4pPr>
            <a:lvl5pPr>
              <a:defRPr>
                <a:latin typeface="Raleway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37FBF4-B21E-47BA-898F-3F727BE94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Raleway" pitchFamily="2" charset="0"/>
              </a:defRPr>
            </a:lvl1pPr>
            <a:lvl2pPr>
              <a:defRPr>
                <a:latin typeface="Raleway" pitchFamily="2" charset="0"/>
              </a:defRPr>
            </a:lvl2pPr>
            <a:lvl3pPr>
              <a:defRPr>
                <a:latin typeface="Raleway" pitchFamily="2" charset="0"/>
              </a:defRPr>
            </a:lvl3pPr>
            <a:lvl4pPr>
              <a:defRPr>
                <a:latin typeface="Raleway" pitchFamily="2" charset="0"/>
              </a:defRPr>
            </a:lvl4pPr>
            <a:lvl5pPr>
              <a:defRPr>
                <a:latin typeface="Raleway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18688-D1D1-4D09-95CE-DC4AE7B3A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A66AD1B0-7591-4F57-B999-7EB5DCF5B616}" type="datetimeFigureOut">
              <a:rPr lang="hr-HR" smtClean="0"/>
              <a:pPr/>
              <a:t>18.03.2021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C8E51F-150C-4A45-A516-6FC4A6EAD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614C60-41EA-46A6-90A4-7D627171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307A9520-9431-4500-B766-911675C0EC2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008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681D0-2AD6-4F27-B46B-3C319D244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2D545D-AA65-4102-B5D7-25F40A42F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Raleway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9FFBF2-EBC0-4214-BFC3-449DB4114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Raleway" pitchFamily="2" charset="0"/>
              </a:defRPr>
            </a:lvl1pPr>
            <a:lvl2pPr>
              <a:defRPr>
                <a:latin typeface="Raleway" pitchFamily="2" charset="0"/>
              </a:defRPr>
            </a:lvl2pPr>
            <a:lvl3pPr>
              <a:defRPr>
                <a:latin typeface="Raleway" pitchFamily="2" charset="0"/>
              </a:defRPr>
            </a:lvl3pPr>
            <a:lvl4pPr>
              <a:defRPr>
                <a:latin typeface="Raleway" pitchFamily="2" charset="0"/>
              </a:defRPr>
            </a:lvl4pPr>
            <a:lvl5pPr>
              <a:defRPr>
                <a:latin typeface="Raleway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9B3166-DB65-4448-A1B2-465F365D04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Raleway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EBA76A-F7BD-4081-B8BC-E930F42018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Raleway" pitchFamily="2" charset="0"/>
              </a:defRPr>
            </a:lvl1pPr>
            <a:lvl2pPr>
              <a:defRPr>
                <a:latin typeface="Raleway" pitchFamily="2" charset="0"/>
              </a:defRPr>
            </a:lvl2pPr>
            <a:lvl3pPr>
              <a:defRPr>
                <a:latin typeface="Raleway" pitchFamily="2" charset="0"/>
              </a:defRPr>
            </a:lvl3pPr>
            <a:lvl4pPr>
              <a:defRPr>
                <a:latin typeface="Raleway" pitchFamily="2" charset="0"/>
              </a:defRPr>
            </a:lvl4pPr>
            <a:lvl5pPr>
              <a:defRPr>
                <a:latin typeface="Raleway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02804F-0093-401A-B30F-9B7487C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A66AD1B0-7591-4F57-B999-7EB5DCF5B616}" type="datetimeFigureOut">
              <a:rPr lang="hr-HR" smtClean="0"/>
              <a:pPr/>
              <a:t>18.03.2021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0F6059-0A5D-43AA-9FBA-A7F305F84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F54DED-3E03-411D-A73E-20AD0BEB3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307A9520-9431-4500-B766-911675C0EC2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83705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CEBF7-AA84-49C1-831F-8189D8C14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5A6B2F-3D44-4DD7-8C70-21654DC3C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A66AD1B0-7591-4F57-B999-7EB5DCF5B616}" type="datetimeFigureOut">
              <a:rPr lang="hr-HR" smtClean="0"/>
              <a:pPr/>
              <a:t>18.03.2021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AEB92E-076B-4372-BE44-6B88A8648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083240-EB03-48C9-B3BB-F356A3E90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Raleway" pitchFamily="2" charset="0"/>
              </a:defRPr>
            </a:lvl1pPr>
          </a:lstStyle>
          <a:p>
            <a:fld id="{307A9520-9431-4500-B766-911675C0EC2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606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A80A0F-845E-4E85-99DD-6C4857FF9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AD1B0-7591-4F57-B999-7EB5DCF5B616}" type="datetimeFigureOut">
              <a:rPr lang="hr-HR" smtClean="0"/>
              <a:t>18.03.2021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0437D7-51E8-4E4A-AAFF-43DA65D96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258328-0564-440A-92E1-4E80DA670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A9520-9431-4500-B766-911675C0EC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76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E89D5-1AE0-4CEC-B720-CD6CFD41A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95CF6-72A8-4F70-BF7B-0627D87F9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FA253-44B5-4EB5-8629-6087A8DC45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C47A3-B288-474A-8D5F-096BBEB8C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AD1B0-7591-4F57-B999-7EB5DCF5B616}" type="datetimeFigureOut">
              <a:rPr lang="hr-HR" smtClean="0"/>
              <a:t>18.03.2021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8EDA34-C3F3-45D7-9E6B-F5E7FA8B3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E2336E-4C3B-4D2E-BFFF-B8F16293D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A9520-9431-4500-B766-911675C0EC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6605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A80E8-0A81-4576-93FE-E974A98E7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DF0051-D7DA-4F3C-99F9-D906FB96AC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FDAAC-B966-46F7-A2E1-B523E8940D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5B6E2-5414-4EE8-92A4-DBF28B358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AD1B0-7591-4F57-B999-7EB5DCF5B616}" type="datetimeFigureOut">
              <a:rPr lang="hr-HR" smtClean="0"/>
              <a:t>18.03.2021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3C9F08-CDB4-42D4-B7FA-83CBBFB7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BDDFD2-665F-4C01-A2CD-791D1F8BA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A9520-9431-4500-B766-911675C0EC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3250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489FE8-76B5-4E31-877D-091450121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B5912-2C09-4B1B-A4CF-6E849D36A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92895-B196-4651-B998-9CFA76F76A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AD1B0-7591-4F57-B999-7EB5DCF5B616}" type="datetimeFigureOut">
              <a:rPr lang="hr-HR" smtClean="0"/>
              <a:t>18.03.2021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5BAC1-2CED-4239-9EF4-2FD0E8D654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FC58C-4699-4C21-8F4A-DF52146538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A9520-9431-4500-B766-911675C0EC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2046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sv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6.sv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3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21.svg"/><Relationship Id="rId4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svg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svg"/><Relationship Id="rId5" Type="http://schemas.openxmlformats.org/officeDocument/2006/relationships/image" Target="../media/image18.png"/><Relationship Id="rId4" Type="http://schemas.openxmlformats.org/officeDocument/2006/relationships/image" Target="../media/image25.sv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svg"/><Relationship Id="rId5" Type="http://schemas.openxmlformats.org/officeDocument/2006/relationships/image" Target="../media/image21.png"/><Relationship Id="rId4" Type="http://schemas.openxmlformats.org/officeDocument/2006/relationships/image" Target="../media/image31.sv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5D0B9-E384-4B6A-9367-C276FBBC7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09634"/>
            <a:ext cx="9144000" cy="1200329"/>
          </a:xfrm>
        </p:spPr>
        <p:txBody>
          <a:bodyPr>
            <a:spAutoFit/>
          </a:bodyPr>
          <a:lstStyle/>
          <a:p>
            <a:r>
              <a:rPr lang="hr-HR" sz="8000" spc="500" dirty="0">
                <a:solidFill>
                  <a:schemeClr val="bg1"/>
                </a:solidFill>
              </a:rPr>
              <a:t>BKT DEPRESIJE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9C725C-0A5B-4B02-B464-27B5FF63A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424732"/>
          </a:xfrm>
          <a:solidFill>
            <a:schemeClr val="tx1"/>
          </a:solidFill>
        </p:spPr>
        <p:txBody>
          <a:bodyPr>
            <a:spAutoFit/>
          </a:bodyPr>
          <a:lstStyle/>
          <a:p>
            <a:r>
              <a:rPr lang="hr-HR" dirty="0">
                <a:solidFill>
                  <a:schemeClr val="bg1"/>
                </a:solidFill>
                <a:latin typeface="Raleway" pitchFamily="2" charset="0"/>
              </a:rPr>
              <a:t>Anamarija Lonza</a:t>
            </a:r>
          </a:p>
        </p:txBody>
      </p:sp>
    </p:spTree>
    <p:extLst>
      <p:ext uri="{BB962C8B-B14F-4D97-AF65-F5344CB8AC3E}">
        <p14:creationId xmlns:p14="http://schemas.microsoft.com/office/powerpoint/2010/main" val="1352493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dirty="0">
                <a:solidFill>
                  <a:srgbClr val="FF0000"/>
                </a:solidFill>
              </a:rPr>
              <a:t>4. Bihevioralna aktivacija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83B7F-8A03-4514-959C-36F283C8E8D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hr-HR" sz="2400" b="1" dirty="0">
                <a:solidFill>
                  <a:schemeClr val="bg1"/>
                </a:solidFill>
              </a:rPr>
              <a:t>Tjedni raspored aktivnosti</a:t>
            </a:r>
            <a:r>
              <a:rPr lang="hr-HR" sz="2400" dirty="0">
                <a:solidFill>
                  <a:schemeClr val="bg1"/>
                </a:solidFill>
              </a:rPr>
              <a:t>: praćenje tjednih aktivnosti te razine ugode i osjećaja postignuća</a:t>
            </a:r>
          </a:p>
          <a:p>
            <a:pPr marL="571500" indent="-571500">
              <a:buFont typeface="+mj-lt"/>
              <a:buAutoNum type="romanUcPeriod"/>
            </a:pPr>
            <a:r>
              <a:rPr lang="hr-HR" sz="2400" b="1" dirty="0">
                <a:solidFill>
                  <a:schemeClr val="bg1"/>
                </a:solidFill>
              </a:rPr>
              <a:t>Planirani raspored aktivnosti</a:t>
            </a:r>
            <a:r>
              <a:rPr lang="hr-HR" sz="2400" dirty="0">
                <a:solidFill>
                  <a:schemeClr val="bg1"/>
                </a:solidFill>
              </a:rPr>
              <a:t>: Planiranje rasporeda s aktivnostima koje su nekad predstavljale ili bi mogle predstavljati užitak </a:t>
            </a:r>
          </a:p>
          <a:p>
            <a:pPr marL="571500" indent="-571500">
              <a:buFont typeface="+mj-lt"/>
              <a:buAutoNum type="romanUcPeriod"/>
            </a:pPr>
            <a:r>
              <a:rPr lang="hr-HR" sz="2400" dirty="0">
                <a:solidFill>
                  <a:schemeClr val="bg1"/>
                </a:solidFill>
              </a:rPr>
              <a:t>Procjena očekivane razine ugode i osjećaja postignuća za planirane aktivnosti</a:t>
            </a:r>
          </a:p>
          <a:p>
            <a:pPr marL="571500" indent="-571500">
              <a:buFont typeface="+mj-lt"/>
              <a:buAutoNum type="romanUcPeriod"/>
            </a:pPr>
            <a:r>
              <a:rPr lang="hr-HR" sz="2400" dirty="0">
                <a:solidFill>
                  <a:schemeClr val="bg1"/>
                </a:solidFill>
              </a:rPr>
              <a:t>Uključivanje u aktivnosti i procjena stvarne razine ugode i osjećaja postignuća</a:t>
            </a:r>
          </a:p>
        </p:txBody>
      </p:sp>
    </p:spTree>
    <p:extLst>
      <p:ext uri="{BB962C8B-B14F-4D97-AF65-F5344CB8AC3E}">
        <p14:creationId xmlns:p14="http://schemas.microsoft.com/office/powerpoint/2010/main" val="1392273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dirty="0">
                <a:solidFill>
                  <a:srgbClr val="FF0000"/>
                </a:solidFill>
              </a:rPr>
              <a:t>5. Druge bihevioralne intervencije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83B7F-8A03-4514-959C-36F283C8E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>
                <a:solidFill>
                  <a:schemeClr val="bg1"/>
                </a:solidFill>
              </a:rPr>
              <a:t>Popis primjera depresivnih ponašanja</a:t>
            </a:r>
          </a:p>
          <a:p>
            <a:r>
              <a:rPr lang="hr-HR" dirty="0">
                <a:solidFill>
                  <a:schemeClr val="bg1"/>
                </a:solidFill>
              </a:rPr>
              <a:t>Istraživanje okidača za depresivno raspoloženje ili ponašanje</a:t>
            </a:r>
          </a:p>
          <a:p>
            <a:r>
              <a:rPr lang="hr-HR" dirty="0">
                <a:solidFill>
                  <a:schemeClr val="bg1"/>
                </a:solidFill>
              </a:rPr>
              <a:t>Istraživanje posljedica depresivnog ponašanja</a:t>
            </a:r>
          </a:p>
          <a:p>
            <a:r>
              <a:rPr lang="hr-HR" dirty="0">
                <a:solidFill>
                  <a:schemeClr val="bg1"/>
                </a:solidFill>
              </a:rPr>
              <a:t>Identificiranje ciljeva</a:t>
            </a:r>
          </a:p>
          <a:p>
            <a:r>
              <a:rPr lang="hr-HR" dirty="0">
                <a:solidFill>
                  <a:schemeClr val="bg1"/>
                </a:solidFill>
              </a:rPr>
              <a:t>Postupni zadaci </a:t>
            </a:r>
          </a:p>
          <a:p>
            <a:r>
              <a:rPr lang="hr-HR" dirty="0">
                <a:solidFill>
                  <a:schemeClr val="bg1"/>
                </a:solidFill>
              </a:rPr>
              <a:t>Samopotkrepljivanje</a:t>
            </a:r>
          </a:p>
          <a:p>
            <a:r>
              <a:rPr lang="hr-HR" dirty="0">
                <a:solidFill>
                  <a:schemeClr val="bg1"/>
                </a:solidFill>
              </a:rPr>
              <a:t>Smanjivanje ruminiranja i pretjerane usmjerenosti na sebe</a:t>
            </a:r>
          </a:p>
          <a:p>
            <a:r>
              <a:rPr lang="hr-HR" dirty="0">
                <a:solidFill>
                  <a:schemeClr val="bg1"/>
                </a:solidFill>
              </a:rPr>
              <a:t>Trening socijalnih vještina</a:t>
            </a:r>
          </a:p>
          <a:p>
            <a:r>
              <a:rPr lang="hr-HR" dirty="0">
                <a:solidFill>
                  <a:schemeClr val="bg1"/>
                </a:solidFill>
              </a:rPr>
              <a:t>Trening asertivnosti</a:t>
            </a:r>
          </a:p>
          <a:p>
            <a:r>
              <a:rPr lang="hr-HR" dirty="0">
                <a:solidFill>
                  <a:schemeClr val="bg1"/>
                </a:solidFill>
              </a:rPr>
              <a:t>Trening rješavanja problema</a:t>
            </a: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43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80C22E6-D405-46EE-A0B3-9C41246845B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661" y="0"/>
            <a:ext cx="3258766" cy="3315795"/>
          </a:xfrm>
          <a:prstGeom prst="rect">
            <a:avLst/>
          </a:prstGeom>
        </p:spPr>
      </p:pic>
      <p:sp>
        <p:nvSpPr>
          <p:cNvPr id="7" name="Right Triangle 6">
            <a:extLst>
              <a:ext uri="{FF2B5EF4-FFF2-40B4-BE49-F238E27FC236}">
                <a16:creationId xmlns:a16="http://schemas.microsoft.com/office/drawing/2014/main" id="{39CCA927-E6D7-4806-9C3A-30C2D359D0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292174" cy="1325563"/>
          </a:xfrm>
        </p:spPr>
        <p:txBody>
          <a:bodyPr/>
          <a:lstStyle/>
          <a:p>
            <a:r>
              <a:rPr lang="hr-HR" sz="3600" b="1" dirty="0">
                <a:solidFill>
                  <a:srgbClr val="FF0000"/>
                </a:solidFill>
              </a:rPr>
              <a:t>6. Kognitivne intervencije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747E3-D8DE-462D-87CC-87D735AB24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5573" y="2141537"/>
            <a:ext cx="4485262" cy="4351338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Psihoedukacija o kognitivnim</a:t>
            </a:r>
            <a:r>
              <a:rPr lang="hr-HR" dirty="0"/>
              <a:t> </a:t>
            </a:r>
            <a:r>
              <a:rPr lang="hr-HR" dirty="0">
                <a:solidFill>
                  <a:schemeClr val="bg1"/>
                </a:solidFill>
              </a:rPr>
              <a:t>distorzijama</a:t>
            </a:r>
          </a:p>
          <a:p>
            <a:r>
              <a:rPr lang="hr-HR" dirty="0">
                <a:solidFill>
                  <a:schemeClr val="bg1"/>
                </a:solidFill>
              </a:rPr>
              <a:t>Identifikacija i kategorizacija negativnih automatskih misli</a:t>
            </a:r>
          </a:p>
          <a:p>
            <a:r>
              <a:rPr lang="hr-HR" dirty="0">
                <a:solidFill>
                  <a:schemeClr val="bg1"/>
                </a:solidFill>
              </a:rPr>
              <a:t>Identifikacija  disfunkcionalnih pretpostavki i negativnih shema</a:t>
            </a:r>
          </a:p>
          <a:p>
            <a:r>
              <a:rPr lang="hr-HR" dirty="0">
                <a:solidFill>
                  <a:schemeClr val="bg1"/>
                </a:solidFill>
              </a:rPr>
              <a:t>Trening reatribucije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1DD9475-A4E5-4622-B26E-13BE832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18647" y="2141537"/>
            <a:ext cx="4153711" cy="4351338"/>
          </a:xfrm>
        </p:spPr>
        <p:txBody>
          <a:bodyPr>
            <a:normAutofit/>
          </a:bodyPr>
          <a:lstStyle/>
          <a:p>
            <a:r>
              <a:rPr lang="hr-HR" dirty="0"/>
              <a:t>Kognitivna restrukturacija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Cijena i dobit od misli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/>
              <a:t>Traženje dokaza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Defi</a:t>
            </a:r>
            <a:r>
              <a:rPr lang="hr-HR" dirty="0"/>
              <a:t>niranje pojmova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Silazna st</a:t>
            </a:r>
            <a:r>
              <a:rPr lang="hr-HR" dirty="0"/>
              <a:t>relica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Dvostruki</a:t>
            </a:r>
            <a:r>
              <a:rPr lang="hr-HR" dirty="0"/>
              <a:t> </a:t>
            </a:r>
            <a:r>
              <a:rPr lang="hr-HR" dirty="0">
                <a:solidFill>
                  <a:schemeClr val="bg1"/>
                </a:solidFill>
              </a:rPr>
              <a:t>stan</a:t>
            </a:r>
            <a:r>
              <a:rPr lang="hr-HR" dirty="0"/>
              <a:t>dard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95813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8996265" cy="1325563"/>
          </a:xfrm>
        </p:spPr>
        <p:txBody>
          <a:bodyPr>
            <a:noAutofit/>
          </a:bodyPr>
          <a:lstStyle/>
          <a:p>
            <a:r>
              <a:rPr lang="hr-HR" sz="2800" b="1" dirty="0">
                <a:solidFill>
                  <a:srgbClr val="FF0000"/>
                </a:solidFill>
              </a:rPr>
              <a:t>7. Inokulacija protiv budućih depresivnih epizoda</a:t>
            </a:r>
            <a:endParaRPr lang="hr-HR" sz="36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747E3-D8DE-462D-87CC-87D735AB24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8295589" cy="4351338"/>
          </a:xfrm>
        </p:spPr>
        <p:txBody>
          <a:bodyPr>
            <a:normAutofit/>
          </a:bodyPr>
          <a:lstStyle/>
          <a:p>
            <a:r>
              <a:rPr lang="hr-HR" sz="2600" dirty="0"/>
              <a:t>Postoji li obrazac u čimbenicima koji prethode depresivnim epizodama?</a:t>
            </a:r>
          </a:p>
          <a:p>
            <a:r>
              <a:rPr lang="hr-HR" sz="2600" dirty="0"/>
              <a:t>Koje strategije klijent može primijeniti u suočavanju s njima?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1DD9475-A4E5-4622-B26E-13BE832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53331"/>
            <a:ext cx="60198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0FADBB7-6525-45F1-A4A8-AB3AE24F7C63}"/>
              </a:ext>
            </a:extLst>
          </p:cNvPr>
          <p:cNvSpPr txBox="1">
            <a:spLocks/>
          </p:cNvSpPr>
          <p:nvPr/>
        </p:nvSpPr>
        <p:spPr>
          <a:xfrm>
            <a:off x="6172200" y="365125"/>
            <a:ext cx="5181600" cy="8680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r-HR" sz="2800" b="1" dirty="0">
              <a:solidFill>
                <a:srgbClr val="FF0000"/>
              </a:solidFill>
              <a:latin typeface="Raleway" pitchFamily="2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DEF9664-1EE0-406E-8C48-E70275BBE2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000" y="1484997"/>
            <a:ext cx="2424627" cy="242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90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AB7CF-3369-47A5-B13F-CA4E14B45F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653143"/>
            <a:ext cx="5181600" cy="5523820"/>
          </a:xfrm>
        </p:spPr>
        <p:txBody>
          <a:bodyPr/>
          <a:lstStyle/>
          <a:p>
            <a:pPr marL="0" indent="0">
              <a:buNone/>
            </a:pPr>
            <a:r>
              <a:rPr lang="hr-HR" sz="2800" b="1" dirty="0">
                <a:solidFill>
                  <a:srgbClr val="FF0000"/>
                </a:solidFill>
                <a:latin typeface="Raleway" pitchFamily="2" charset="0"/>
              </a:rPr>
              <a:t>8. Prorjeđivanje tretmana</a:t>
            </a:r>
          </a:p>
          <a:p>
            <a:r>
              <a:rPr lang="hr-HR" dirty="0">
                <a:solidFill>
                  <a:schemeClr val="bg1"/>
                </a:solidFill>
              </a:rPr>
              <a:t>Prorjeđivanje seansi</a:t>
            </a:r>
          </a:p>
          <a:p>
            <a:r>
              <a:rPr lang="hr-HR" dirty="0">
                <a:solidFill>
                  <a:schemeClr val="bg1"/>
                </a:solidFill>
              </a:rPr>
              <a:t>Ohrabrivanje klijenta na samostalno osmišljavanje zadaća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E9ADBB-D433-4C59-8129-44F06A000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653143"/>
            <a:ext cx="5733855" cy="5523820"/>
          </a:xfrm>
          <a:noFill/>
        </p:spPr>
        <p:txBody>
          <a:bodyPr/>
          <a:lstStyle/>
          <a:p>
            <a:pPr marL="0" indent="0">
              <a:buNone/>
            </a:pPr>
            <a:r>
              <a:rPr lang="hr-HR" b="1" dirty="0">
                <a:solidFill>
                  <a:srgbClr val="FF0000"/>
                </a:solidFill>
              </a:rPr>
              <a:t>9. Tretman ojačavanja</a:t>
            </a:r>
          </a:p>
          <a:p>
            <a:r>
              <a:rPr lang="hr-HR" dirty="0">
                <a:solidFill>
                  <a:schemeClr val="bg1"/>
                </a:solidFill>
              </a:rPr>
              <a:t>Za klijente s ponavljajućim epizodama:</a:t>
            </a:r>
          </a:p>
          <a:p>
            <a:pPr marL="971550" lvl="1" indent="-514350">
              <a:buFont typeface="+mj-lt"/>
              <a:buAutoNum type="alphaLcPeriod"/>
            </a:pPr>
            <a:r>
              <a:rPr lang="hr-HR" dirty="0">
                <a:solidFill>
                  <a:schemeClr val="bg1"/>
                </a:solidFill>
              </a:rPr>
              <a:t>Kontinuirani tretman antidepresivima</a:t>
            </a:r>
          </a:p>
          <a:p>
            <a:pPr marL="971550" lvl="1" indent="-514350">
              <a:buFont typeface="+mj-lt"/>
              <a:buAutoNum type="alphaLcPeriod"/>
            </a:pPr>
            <a:r>
              <a:rPr lang="hr-HR" dirty="0">
                <a:solidFill>
                  <a:schemeClr val="bg1"/>
                </a:solidFill>
              </a:rPr>
              <a:t>Periodične seanse osnaživanja</a:t>
            </a:r>
          </a:p>
          <a:p>
            <a:pPr marL="971550" lvl="1" indent="-514350">
              <a:buFont typeface="+mj-lt"/>
              <a:buAutoNum type="alphaLcPeriod"/>
            </a:pPr>
            <a:r>
              <a:rPr lang="hr-HR" dirty="0">
                <a:solidFill>
                  <a:schemeClr val="bg1"/>
                </a:solidFill>
              </a:rPr>
              <a:t>MBCT (</a:t>
            </a:r>
            <a:r>
              <a:rPr lang="hr-HR" i="1" dirty="0">
                <a:solidFill>
                  <a:schemeClr val="bg1"/>
                </a:solidFill>
              </a:rPr>
              <a:t>Mindfulness based cognitive therapy</a:t>
            </a:r>
            <a:r>
              <a:rPr lang="hr-HR" dirty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hr-HR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F29E27FF-4083-4453-807D-1B778F30AFB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088181" y="4302968"/>
            <a:ext cx="1901889" cy="1901889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1BB9830C-9BEC-48DF-85EA-CE7B86FDE892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201929" y="4276191"/>
            <a:ext cx="1900771" cy="1900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285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dirty="0"/>
              <a:t>Otkrivanje i otklanjanje problema u terapiji</a:t>
            </a:r>
            <a:endParaRPr lang="hr-HR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65216A5-885C-4559-BEF3-5EB0F9BD2887}"/>
              </a:ext>
            </a:extLst>
          </p:cNvPr>
          <p:cNvSpPr/>
          <p:nvPr/>
        </p:nvSpPr>
        <p:spPr>
          <a:xfrm>
            <a:off x="1172550" y="3361080"/>
            <a:ext cx="10181250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Ins="360000" bIns="18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Bazično održavanje zdravlja: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 usmjeravanje na temeljne bihevioralne vještine (održavanje higijene, pravilne navike spavanja, adekvatan režim prehrane, posvećivanje pažnje medicinskim problemima), evaluacija nesvjesne i aktivne suicidalne orijentacije</a:t>
            </a:r>
            <a:endParaRPr lang="hr-HR" sz="1400" spc="100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F2EA3B8-37EF-4C93-B055-F7A66F32A943}"/>
              </a:ext>
            </a:extLst>
          </p:cNvPr>
          <p:cNvSpPr/>
          <p:nvPr/>
        </p:nvSpPr>
        <p:spPr>
          <a:xfrm>
            <a:off x="1172549" y="1690688"/>
            <a:ext cx="10181251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Ins="360000" bIns="18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Deficiti u rješavanju problema: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 Npr. </a:t>
            </a:r>
            <a:r>
              <a:rPr lang="hr-HR" sz="1200" i="1" spc="100" dirty="0">
                <a:solidFill>
                  <a:schemeClr val="tx1"/>
                </a:solidFill>
                <a:effectLst/>
                <a:latin typeface="Raleway" pitchFamily="2" charset="0"/>
              </a:rPr>
              <a:t>Usamljen sam. 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  <a:sym typeface="Wingdings" panose="05000000000000000000" pitchFamily="2" charset="2"/>
              </a:rPr>
              <a:t> </a:t>
            </a:r>
            <a:r>
              <a:rPr lang="hr-HR" sz="1200" i="1" spc="100" dirty="0">
                <a:solidFill>
                  <a:schemeClr val="tx1"/>
                </a:solidFill>
                <a:effectLst/>
                <a:latin typeface="Raleway" pitchFamily="2" charset="0"/>
              </a:rPr>
              <a:t>Koji su resursi koje imate? Tko su ljudi koje poznajete? Kako možete upoznati ljude? Kako možete produktivnije provesti vrijeme kada ste sami?</a:t>
            </a:r>
            <a:endParaRPr lang="hr-HR" sz="1400" i="1" spc="100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9837638-5AE1-4638-88DE-A76ABE1F6748}"/>
              </a:ext>
            </a:extLst>
          </p:cNvPr>
          <p:cNvSpPr/>
          <p:nvPr/>
        </p:nvSpPr>
        <p:spPr>
          <a:xfrm>
            <a:off x="1243954" y="5031472"/>
            <a:ext cx="10109846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Ins="360000" bIns="18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Nesanica: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 higijena sna, kognitivna terapija za nesanicu, terapija ograničavanja spavanja</a:t>
            </a:r>
          </a:p>
          <a:p>
            <a:r>
              <a:rPr lang="hr-HR" sz="1200" b="1" spc="100" dirty="0">
                <a:solidFill>
                  <a:schemeClr val="tx1"/>
                </a:solidFill>
                <a:latin typeface="Raleway" pitchFamily="2" charset="0"/>
              </a:rPr>
              <a:t>Hipersomnija:</a:t>
            </a:r>
            <a:r>
              <a:rPr lang="hr-HR" sz="1200" spc="100" dirty="0">
                <a:solidFill>
                  <a:schemeClr val="tx1"/>
                </a:solidFill>
                <a:latin typeface="Raleway" pitchFamily="2" charset="0"/>
              </a:rPr>
              <a:t> raspored aktivnosti, korištenje alarma, promjena lijekova koji izazivaju usporenost, korištenje modafinila</a:t>
            </a:r>
            <a:endParaRPr lang="hr-HR" sz="1400" spc="100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D6973E2D-1191-493C-9D8E-9A3CB069996A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66018" y="2049352"/>
            <a:ext cx="480930" cy="48093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F7C4973D-B359-4FB6-BBB6-E825CCEEC701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66018" y="5390136"/>
            <a:ext cx="480930" cy="480930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830623B6-F277-4E06-97F3-0FC77300BA43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66018" y="3719744"/>
            <a:ext cx="480930" cy="48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86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dirty="0"/>
              <a:t>Otkrivanje i otklanjanje problema u terapiji</a:t>
            </a:r>
            <a:endParaRPr lang="hr-HR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65216A5-885C-4559-BEF3-5EB0F9BD2887}"/>
              </a:ext>
            </a:extLst>
          </p:cNvPr>
          <p:cNvSpPr/>
          <p:nvPr/>
        </p:nvSpPr>
        <p:spPr>
          <a:xfrm>
            <a:off x="1172550" y="3361080"/>
            <a:ext cx="10181250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36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Neslaganje u braku ili odnosu: 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opcija zajedničke terapije, kognitivno-bihevioralne intervencije, podučavanje prihvaćanja problema </a:t>
            </a:r>
            <a:endParaRPr lang="hr-HR" sz="1400" spc="100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F2EA3B8-37EF-4C93-B055-F7A66F32A943}"/>
              </a:ext>
            </a:extLst>
          </p:cNvPr>
          <p:cNvSpPr/>
          <p:nvPr/>
        </p:nvSpPr>
        <p:spPr>
          <a:xfrm>
            <a:off x="1172549" y="1690688"/>
            <a:ext cx="10181251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Ins="360000" bIns="18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Komunikacijske i socijalne vještine: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 trening asertivnosti, komunikacijski trening, uzajamno rješavanje problema, trening u vještinama pregovaranja </a:t>
            </a:r>
            <a:endParaRPr lang="hr-HR" sz="1400" spc="100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9837638-5AE1-4638-88DE-A76ABE1F6748}"/>
              </a:ext>
            </a:extLst>
          </p:cNvPr>
          <p:cNvSpPr/>
          <p:nvPr/>
        </p:nvSpPr>
        <p:spPr>
          <a:xfrm>
            <a:off x="1243954" y="5031472"/>
            <a:ext cx="10109846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36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Beznađe: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 testiranje klijentovih pretpostavki, npr. </a:t>
            </a:r>
            <a:r>
              <a:rPr lang="hr-HR" sz="1200" i="1" spc="100" dirty="0">
                <a:solidFill>
                  <a:schemeClr val="tx1"/>
                </a:solidFill>
                <a:effectLst/>
                <a:latin typeface="Raleway" pitchFamily="2" charset="0"/>
              </a:rPr>
              <a:t>Moje raspoloženje će uvijek biti negativno. 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  <a:sym typeface="Wingdings" panose="05000000000000000000" pitchFamily="2" charset="2"/>
              </a:rPr>
              <a:t> identificirati trenutke kada je raspoloženje bolje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44F942-3C57-422F-BAC9-D33493E07F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128" y="2049004"/>
            <a:ext cx="487722" cy="481626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9E6FE0A8-A8B7-400F-9930-812547D2733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560128" y="3665459"/>
            <a:ext cx="487722" cy="487722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4B3FCE81-C82C-464B-850C-FE2455F875CF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560128" y="5425254"/>
            <a:ext cx="487722" cy="4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989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dirty="0"/>
              <a:t>Otkrivanje i otklanjanje problema u terapiji</a:t>
            </a:r>
            <a:endParaRPr lang="hr-HR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65216A5-885C-4559-BEF3-5EB0F9BD2887}"/>
              </a:ext>
            </a:extLst>
          </p:cNvPr>
          <p:cNvSpPr/>
          <p:nvPr/>
        </p:nvSpPr>
        <p:spPr>
          <a:xfrm>
            <a:off x="1172550" y="3361080"/>
            <a:ext cx="10181250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36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Neizvršavanje domaćih zadaća: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 tretiranje razloga za neizvršavanje kao AM koje treba vrednovati (unaprijed predvidjeti i preispitati), davanje racionale i pohvala za izvršavanje, modeliranje, pisanje zadaće o razlozima neizvršavanja zadaće, samostalni izbor zadaće, smanjenje opsega zadaće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F2EA3B8-37EF-4C93-B055-F7A66F32A943}"/>
              </a:ext>
            </a:extLst>
          </p:cNvPr>
          <p:cNvSpPr/>
          <p:nvPr/>
        </p:nvSpPr>
        <p:spPr>
          <a:xfrm>
            <a:off x="1172549" y="1690688"/>
            <a:ext cx="10181251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36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Samokritičnost zbog vlastite depresije i opća samokritičnost: 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psihoedukacija i normalizacija (depresija nije izbor), identifikacija samokritičnih misli i pronalazak alternativa</a:t>
            </a:r>
            <a:endParaRPr lang="hr-HR" sz="1400" spc="100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9837638-5AE1-4638-88DE-A76ABE1F6748}"/>
              </a:ext>
            </a:extLst>
          </p:cNvPr>
          <p:cNvSpPr/>
          <p:nvPr/>
        </p:nvSpPr>
        <p:spPr>
          <a:xfrm>
            <a:off x="1243954" y="5031472"/>
            <a:ext cx="10109846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36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Nedostatak motivacije: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 poglavlje o motivaciji iz knjige </a:t>
            </a:r>
            <a:r>
              <a:rPr lang="hr-HR" sz="1200" i="1" spc="100" dirty="0">
                <a:solidFill>
                  <a:schemeClr val="tx1"/>
                </a:solidFill>
                <a:effectLst/>
                <a:latin typeface="Raleway" pitchFamily="2" charset="0"/>
              </a:rPr>
              <a:t>Pobijedite tugu prije nego ona pobijedi vas: Kako prevladati depresiju, 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identifikacija ciljeva i navika koje bi život učinile boljim, usmjerenost na sposobnost toleriranja neugode, samopotkrepljivanje</a:t>
            </a:r>
            <a:endParaRPr lang="hr-HR" sz="1200" i="1" spc="100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0DA075FD-D81C-4A8A-915A-9FC6F3430A2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36947" y="2045956"/>
            <a:ext cx="487722" cy="487722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1F7DB4EE-B211-43FB-A937-284AC0149368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36946" y="3716347"/>
            <a:ext cx="487723" cy="487723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9154454B-4F13-4266-880B-0CCD45D742FE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36946" y="5386739"/>
            <a:ext cx="487724" cy="48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3600" b="1" dirty="0"/>
              <a:t>Otkrivanje i otklanjanje problema u terapiji</a:t>
            </a:r>
            <a:endParaRPr lang="hr-HR" b="1" dirty="0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65216A5-885C-4559-BEF3-5EB0F9BD2887}"/>
              </a:ext>
            </a:extLst>
          </p:cNvPr>
          <p:cNvSpPr/>
          <p:nvPr/>
        </p:nvSpPr>
        <p:spPr>
          <a:xfrm>
            <a:off x="1172550" y="3361080"/>
            <a:ext cx="10181250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36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Neodlučnost: 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pomoć u donošenju odluka na temelju ciljeva i vrijednosti, istraživanje kratkoročnih i dugoročnih dobiti od donošenja odluke te troškova neodlučnosti, prihvaćanje sumnje, odbijanje savršenstva kao cilja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F2EA3B8-37EF-4C93-B055-F7A66F32A943}"/>
              </a:ext>
            </a:extLst>
          </p:cNvPr>
          <p:cNvSpPr/>
          <p:nvPr/>
        </p:nvSpPr>
        <p:spPr>
          <a:xfrm>
            <a:off x="1172549" y="1690688"/>
            <a:ext cx="10181251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36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latin typeface="Raleway" pitchFamily="2" charset="0"/>
              </a:rPr>
              <a:t>Strah od pogrešaka: </a:t>
            </a:r>
            <a:r>
              <a:rPr lang="hr-HR" sz="1200" i="1" spc="100" dirty="0">
                <a:solidFill>
                  <a:schemeClr val="tx1"/>
                </a:solidFill>
                <a:latin typeface="Raleway" pitchFamily="2" charset="0"/>
              </a:rPr>
              <a:t>Koje su posljedice perfekcionizma? Što je najgore u pogrešci? Zašto su pogreške toliko uobičajene? Zašto su pogreške dobre?, </a:t>
            </a:r>
            <a:r>
              <a:rPr lang="hr-HR" sz="1200" spc="100" dirty="0">
                <a:solidFill>
                  <a:schemeClr val="tx1"/>
                </a:solidFill>
                <a:latin typeface="Raleway" pitchFamily="2" charset="0"/>
              </a:rPr>
              <a:t>osvijestiti da su pogreške dio napretka, pomoći klijentu da razvije prihvaćajući glas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9837638-5AE1-4638-88DE-A76ABE1F6748}"/>
              </a:ext>
            </a:extLst>
          </p:cNvPr>
          <p:cNvSpPr/>
          <p:nvPr/>
        </p:nvSpPr>
        <p:spPr>
          <a:xfrm>
            <a:off x="1243954" y="5031472"/>
            <a:ext cx="10109846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36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Ruminacija: 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istraživanje prirode ruminacija i alternativa</a:t>
            </a:r>
            <a:endParaRPr lang="hr-HR" sz="1200" i="1" spc="100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F9398053-C556-4FDB-A56B-0FCE1C9DAB24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68626" y="2045955"/>
            <a:ext cx="487724" cy="487724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03A4C927-6576-42EC-B7F4-1642CA2E69EA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68626" y="5386739"/>
            <a:ext cx="487724" cy="487724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5E21F496-87A8-482B-8007-F48CD514928D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68626" y="3716347"/>
            <a:ext cx="487724" cy="487724"/>
          </a:xfrm>
          <a:prstGeom prst="rect">
            <a:avLst/>
          </a:prstGeom>
        </p:spPr>
      </p:pic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97128B8B-3F33-4AC4-BF80-766BDB6DF73C}"/>
              </a:ext>
            </a:extLst>
          </p:cNvPr>
          <p:cNvSpPr/>
          <p:nvPr/>
        </p:nvSpPr>
        <p:spPr>
          <a:xfrm>
            <a:off x="1172550" y="3369926"/>
            <a:ext cx="10181250" cy="119825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rIns="360000" rtlCol="0" anchor="ctr"/>
          <a:lstStyle/>
          <a:p>
            <a:r>
              <a:rPr lang="hr-HR" sz="1200" b="1" spc="100" dirty="0">
                <a:solidFill>
                  <a:schemeClr val="tx1"/>
                </a:solidFill>
                <a:effectLst/>
                <a:latin typeface="Raleway" pitchFamily="2" charset="0"/>
              </a:rPr>
              <a:t>Neodlučnost: </a:t>
            </a:r>
            <a:r>
              <a:rPr lang="hr-HR" sz="1200" spc="100" dirty="0">
                <a:solidFill>
                  <a:schemeClr val="tx1"/>
                </a:solidFill>
                <a:effectLst/>
                <a:latin typeface="Raleway" pitchFamily="2" charset="0"/>
              </a:rPr>
              <a:t>pomoć u donošenju odluka na temelju ciljeva i vrijednosti, istraživanje kratkoročnih i dugoročnih dobiti od donošenja odluke te troškova neodlučnosti, prihvaćanje sumnje, odbijanje savršenstva kao cilja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54C91598-9EBD-4189-B63B-DAC30FF205B1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68626" y="3725193"/>
            <a:ext cx="487724" cy="48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700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718BF5-04BE-4512-B8D6-297A07A6126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hr-HR" b="1" spc="200" dirty="0">
                <a:solidFill>
                  <a:schemeClr val="bg1"/>
                </a:solidFill>
              </a:rPr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255798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9AC3DA11-EFE1-4108-B254-2637129CB71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BFA4115-67C9-4F49-96F8-599D296C0D67}"/>
              </a:ext>
            </a:extLst>
          </p:cNvPr>
          <p:cNvSpPr/>
          <p:nvPr/>
        </p:nvSpPr>
        <p:spPr>
          <a:xfrm>
            <a:off x="8343089" y="1746921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Osjećaj krivnje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E16150-6BBA-4A65-85F9-A0A180D3A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051" y="414593"/>
            <a:ext cx="10614498" cy="1325563"/>
          </a:xfrm>
        </p:spPr>
        <p:txBody>
          <a:bodyPr/>
          <a:lstStyle/>
          <a:p>
            <a:r>
              <a:rPr lang="hr-HR" b="1" dirty="0">
                <a:gradFill>
                  <a:gsLst>
                    <a:gs pos="0">
                      <a:schemeClr val="tx1">
                        <a:lumMod val="95000"/>
                        <a:lumOff val="5000"/>
                      </a:schemeClr>
                    </a:gs>
                    <a:gs pos="51000">
                      <a:schemeClr val="bg1"/>
                    </a:gs>
                    <a:gs pos="50000">
                      <a:schemeClr val="tx1">
                        <a:lumMod val="95000"/>
                        <a:lumOff val="5000"/>
                      </a:schemeClr>
                    </a:gs>
                    <a:gs pos="100000">
                      <a:schemeClr val="bg1"/>
                    </a:gs>
                  </a:gsLst>
                  <a:lin ang="7200000" scaled="0"/>
                </a:gradFill>
              </a:rPr>
              <a:t>Simptomi</a:t>
            </a:r>
            <a:r>
              <a:rPr lang="hr-HR" dirty="0"/>
              <a:t> 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00564F5B-7277-477B-A341-49B2D829A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1825625"/>
            <a:ext cx="4529033" cy="4896188"/>
          </a:xfrm>
        </p:spPr>
        <p:txBody>
          <a:bodyPr>
            <a:norm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2 tjedna </a:t>
            </a:r>
          </a:p>
          <a:p>
            <a:r>
              <a:rPr lang="hr-HR" sz="2400" dirty="0">
                <a:solidFill>
                  <a:schemeClr val="bg1"/>
                </a:solidFill>
              </a:rPr>
              <a:t>Barem 5 simptoma</a:t>
            </a:r>
          </a:p>
          <a:p>
            <a:r>
              <a:rPr lang="hr-HR" sz="2400" dirty="0">
                <a:solidFill>
                  <a:schemeClr val="bg1"/>
                </a:solidFill>
              </a:rPr>
              <a:t>Narušeno svakodnevno funkcioniranje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3DD27D-EC59-4797-8BFB-B294D6E38074}"/>
              </a:ext>
            </a:extLst>
          </p:cNvPr>
          <p:cNvSpPr txBox="1"/>
          <p:nvPr/>
        </p:nvSpPr>
        <p:spPr>
          <a:xfrm>
            <a:off x="7563655" y="1414305"/>
            <a:ext cx="3356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rgbClr val="FF0000"/>
                </a:solidFill>
                <a:latin typeface="Consolas" panose="020B0609020204030204" pitchFamily="49" charset="0"/>
              </a:rPr>
              <a:t>+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C9BE495C-7D46-4B98-B422-B6BCEB4FCD59}"/>
              </a:ext>
            </a:extLst>
          </p:cNvPr>
          <p:cNvSpPr/>
          <p:nvPr/>
        </p:nvSpPr>
        <p:spPr>
          <a:xfrm>
            <a:off x="8343090" y="2569406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Osjećaj bezvrijednosti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FA31290-2651-4E50-A787-BC53B41B597A}"/>
              </a:ext>
            </a:extLst>
          </p:cNvPr>
          <p:cNvSpPr/>
          <p:nvPr/>
        </p:nvSpPr>
        <p:spPr>
          <a:xfrm>
            <a:off x="8343089" y="3391891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Suicidalne misli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A6AA4A4B-F469-4069-A552-B1E7631A2ABE}"/>
              </a:ext>
            </a:extLst>
          </p:cNvPr>
          <p:cNvSpPr/>
          <p:nvPr/>
        </p:nvSpPr>
        <p:spPr>
          <a:xfrm>
            <a:off x="10128925" y="3391891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Narušena koncentracija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6ED9A852-8260-4E15-AF03-95A5BDE1A0A8}"/>
              </a:ext>
            </a:extLst>
          </p:cNvPr>
          <p:cNvSpPr/>
          <p:nvPr/>
        </p:nvSpPr>
        <p:spPr>
          <a:xfrm>
            <a:off x="10128925" y="2569406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Umor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815E2124-744E-4CE5-8B95-112AD8F4F8EF}"/>
              </a:ext>
            </a:extLst>
          </p:cNvPr>
          <p:cNvSpPr/>
          <p:nvPr/>
        </p:nvSpPr>
        <p:spPr>
          <a:xfrm>
            <a:off x="10152431" y="1746921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Psihomotorna agitacija/ retardacija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B0C7E3D-AB57-455A-AEC1-7E1658DCCF82}"/>
              </a:ext>
            </a:extLst>
          </p:cNvPr>
          <p:cNvSpPr/>
          <p:nvPr/>
        </p:nvSpPr>
        <p:spPr>
          <a:xfrm>
            <a:off x="8343089" y="924436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Nesanica/ hipersomnija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01B19B6A-6697-4C1D-8B04-7E1DE1CEFAE5}"/>
              </a:ext>
            </a:extLst>
          </p:cNvPr>
          <p:cNvSpPr/>
          <p:nvPr/>
        </p:nvSpPr>
        <p:spPr>
          <a:xfrm>
            <a:off x="10152431" y="924436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Promjene tjelesne težine ili apetita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E82A9948-421B-4FC2-825B-977CD81E4FD3}"/>
              </a:ext>
            </a:extLst>
          </p:cNvPr>
          <p:cNvSpPr/>
          <p:nvPr/>
        </p:nvSpPr>
        <p:spPr>
          <a:xfrm>
            <a:off x="5552062" y="924436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Gubitak interesa i anhedonija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78F6027D-61D8-42F0-A606-746441F1A6A1}"/>
              </a:ext>
            </a:extLst>
          </p:cNvPr>
          <p:cNvSpPr/>
          <p:nvPr/>
        </p:nvSpPr>
        <p:spPr>
          <a:xfrm>
            <a:off x="5552062" y="1745327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>
                <a:solidFill>
                  <a:schemeClr val="tx1"/>
                </a:solidFill>
                <a:effectLst/>
                <a:latin typeface="Raleway" pitchFamily="2" charset="0"/>
              </a:rPr>
              <a:t>Depresivno raspoloženje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7441E41B-24CD-4CF5-B59C-3387011928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3580" y="2011785"/>
            <a:ext cx="3249023" cy="324902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82902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574CE95-727B-4793-9893-28ABB6776CD8}"/>
              </a:ext>
            </a:extLst>
          </p:cNvPr>
          <p:cNvSpPr/>
          <p:nvPr/>
        </p:nvSpPr>
        <p:spPr>
          <a:xfrm>
            <a:off x="6402408" y="3815624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chemeClr val="tx1"/>
                </a:solidFill>
                <a:effectLst/>
                <a:latin typeface="Raleway" pitchFamily="2" charset="0"/>
              </a:rPr>
              <a:t>Uzrokuju li depresiju psihoaktivne tvari, lijekovi ili toksin?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AB3B836-9DE3-4D77-AE07-2EFE85ACFD73}"/>
              </a:ext>
            </a:extLst>
          </p:cNvPr>
          <p:cNvSpPr txBox="1"/>
          <p:nvPr/>
        </p:nvSpPr>
        <p:spPr>
          <a:xfrm>
            <a:off x="5469956" y="3505839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DA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573450-36B2-4F6D-805B-220EF3C4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638"/>
            <a:ext cx="10515600" cy="1325563"/>
          </a:xfrm>
        </p:spPr>
        <p:txBody>
          <a:bodyPr/>
          <a:lstStyle/>
          <a:p>
            <a:pPr algn="ctr"/>
            <a:r>
              <a:rPr lang="hr-HR" b="1" dirty="0"/>
              <a:t>Diferencijalna dijagnoza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FB04DC7-BD23-4244-9BE4-B40E3201C236}"/>
              </a:ext>
            </a:extLst>
          </p:cNvPr>
          <p:cNvSpPr/>
          <p:nvPr/>
        </p:nvSpPr>
        <p:spPr>
          <a:xfrm>
            <a:off x="980481" y="688097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chemeClr val="tx1"/>
                </a:solidFill>
                <a:effectLst/>
                <a:latin typeface="Raleway" pitchFamily="2" charset="0"/>
              </a:rPr>
              <a:t>Jesu li </a:t>
            </a:r>
            <a:r>
              <a:rPr lang="hr-HR" sz="900" b="1" dirty="0">
                <a:solidFill>
                  <a:schemeClr val="tx1"/>
                </a:solidFill>
                <a:latin typeface="Raleway" pitchFamily="2" charset="0"/>
              </a:rPr>
              <a:t>prisutni simptomi</a:t>
            </a:r>
            <a:r>
              <a:rPr lang="hr-HR" sz="900" b="1" dirty="0">
                <a:solidFill>
                  <a:schemeClr val="tx1"/>
                </a:solidFill>
                <a:effectLst/>
                <a:latin typeface="Raleway" pitchFamily="2" charset="0"/>
              </a:rPr>
              <a:t> depresije koji traju 2 tjedna?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21D2C70-1D20-40AA-A4CF-8FDF4F08E8B4}"/>
              </a:ext>
            </a:extLst>
          </p:cNvPr>
          <p:cNvSpPr/>
          <p:nvPr/>
        </p:nvSpPr>
        <p:spPr>
          <a:xfrm>
            <a:off x="980480" y="1728514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dirty="0">
                <a:solidFill>
                  <a:schemeClr val="tx1"/>
                </a:solidFill>
                <a:effectLst/>
                <a:latin typeface="Raleway" pitchFamily="2" charset="0"/>
              </a:rPr>
              <a:t>Druga dijagnoza (možda distimični poremećaj)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3CA623-E7B8-4F77-92D6-42DACEC5BA1B}"/>
              </a:ext>
            </a:extLst>
          </p:cNvPr>
          <p:cNvSpPr txBox="1"/>
          <p:nvPr/>
        </p:nvSpPr>
        <p:spPr>
          <a:xfrm>
            <a:off x="1796097" y="1425003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NE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A1BE602-45EE-4435-ABC6-8F803FEBC942}"/>
              </a:ext>
            </a:extLst>
          </p:cNvPr>
          <p:cNvSpPr/>
          <p:nvPr/>
        </p:nvSpPr>
        <p:spPr>
          <a:xfrm>
            <a:off x="2823274" y="1728514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chemeClr val="tx1"/>
                </a:solidFill>
                <a:effectLst/>
                <a:latin typeface="Raleway" pitchFamily="2" charset="0"/>
              </a:rPr>
              <a:t>Postoji li povijest maničnih ili hipomaničnih epizoda?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9CA4553-3C12-4DE8-842A-30580B75EBEC}"/>
              </a:ext>
            </a:extLst>
          </p:cNvPr>
          <p:cNvSpPr/>
          <p:nvPr/>
        </p:nvSpPr>
        <p:spPr>
          <a:xfrm>
            <a:off x="2799073" y="2768931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dirty="0">
                <a:solidFill>
                  <a:schemeClr val="tx1"/>
                </a:solidFill>
                <a:effectLst/>
                <a:latin typeface="Raleway" pitchFamily="2" charset="0"/>
              </a:rPr>
              <a:t>Bipolarni poremećaj tipa I ili II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1FA4D820-CC4D-42FB-AB33-1B6F9852D3B7}"/>
              </a:ext>
            </a:extLst>
          </p:cNvPr>
          <p:cNvSpPr/>
          <p:nvPr/>
        </p:nvSpPr>
        <p:spPr>
          <a:xfrm>
            <a:off x="4617668" y="2768931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chemeClr val="tx1"/>
                </a:solidFill>
                <a:effectLst/>
                <a:latin typeface="Raleway" pitchFamily="2" charset="0"/>
              </a:rPr>
              <a:t>Uzrokuju li depresiju medicinski činitelji?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EDE4CEC-5CD3-43E9-AEE7-D43400AF3A17}"/>
              </a:ext>
            </a:extLst>
          </p:cNvPr>
          <p:cNvSpPr/>
          <p:nvPr/>
        </p:nvSpPr>
        <p:spPr>
          <a:xfrm>
            <a:off x="4617668" y="3815624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dirty="0">
                <a:solidFill>
                  <a:schemeClr val="tx1"/>
                </a:solidFill>
                <a:effectLst/>
                <a:latin typeface="Raleway" pitchFamily="2" charset="0"/>
              </a:rPr>
              <a:t>Poremećaj raspoloženja zbog općeg zdravstvenog stanja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26F966-AC2E-4B46-A19A-0E9E7FBA16BA}"/>
              </a:ext>
            </a:extLst>
          </p:cNvPr>
          <p:cNvSpPr txBox="1"/>
          <p:nvPr/>
        </p:nvSpPr>
        <p:spPr>
          <a:xfrm>
            <a:off x="3602296" y="2465421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DA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4C12AFB-8667-4FF5-BA64-7C29537C7D12}"/>
              </a:ext>
            </a:extLst>
          </p:cNvPr>
          <p:cNvSpPr/>
          <p:nvPr/>
        </p:nvSpPr>
        <p:spPr>
          <a:xfrm>
            <a:off x="6402408" y="4855062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dirty="0">
                <a:solidFill>
                  <a:schemeClr val="tx1"/>
                </a:solidFill>
                <a:effectLst/>
                <a:latin typeface="Raleway" pitchFamily="2" charset="0"/>
              </a:rPr>
              <a:t>Poremećaj raspoloženja prouzročen psihoaktivnom tvari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9170593-280E-49A9-9D82-46202D3851F6}"/>
              </a:ext>
            </a:extLst>
          </p:cNvPr>
          <p:cNvSpPr/>
          <p:nvPr/>
        </p:nvSpPr>
        <p:spPr>
          <a:xfrm>
            <a:off x="8214000" y="4878901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chemeClr val="tx1"/>
                </a:solidFill>
                <a:latin typeface="Raleway" pitchFamily="2" charset="0"/>
              </a:rPr>
              <a:t>P</a:t>
            </a:r>
            <a:r>
              <a:rPr lang="hr-HR" sz="900" b="1" dirty="0">
                <a:solidFill>
                  <a:schemeClr val="tx1"/>
                </a:solidFill>
                <a:effectLst/>
                <a:latin typeface="Raleway" pitchFamily="2" charset="0"/>
              </a:rPr>
              <a:t>ostoje li halucinacije/ deluzije u odsustvu depresivnog raspoloženja?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6798161C-8726-4A48-ADCF-14CE8900EFAF}"/>
              </a:ext>
            </a:extLst>
          </p:cNvPr>
          <p:cNvSpPr/>
          <p:nvPr/>
        </p:nvSpPr>
        <p:spPr>
          <a:xfrm>
            <a:off x="8214000" y="5919318"/>
            <a:ext cx="1558045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dirty="0">
                <a:solidFill>
                  <a:schemeClr val="tx1"/>
                </a:solidFill>
                <a:effectLst/>
                <a:latin typeface="Raleway" pitchFamily="2" charset="0"/>
              </a:rPr>
              <a:t>Shizoafektivni poremećaj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A5B6722A-6E2A-4307-8EB6-2FF2D245B417}"/>
              </a:ext>
            </a:extLst>
          </p:cNvPr>
          <p:cNvSpPr/>
          <p:nvPr/>
        </p:nvSpPr>
        <p:spPr>
          <a:xfrm>
            <a:off x="10421869" y="5558519"/>
            <a:ext cx="1120306" cy="1104344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chemeClr val="bg1"/>
                </a:solidFill>
                <a:effectLst/>
                <a:latin typeface="Raleway" pitchFamily="2" charset="0"/>
              </a:rPr>
              <a:t>Veliki depresivni poremećaj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49B6C5D4-2839-49DF-B626-34236D325D44}"/>
              </a:ext>
            </a:extLst>
          </p:cNvPr>
          <p:cNvCxnSpPr>
            <a:stCxn id="5" idx="2"/>
            <a:endCxn id="8" idx="0"/>
          </p:cNvCxnSpPr>
          <p:nvPr/>
        </p:nvCxnSpPr>
        <p:spPr>
          <a:xfrm flipH="1">
            <a:off x="1759503" y="1367715"/>
            <a:ext cx="1" cy="360799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8F3BC77-0904-42D1-887A-BF79268B377F}"/>
              </a:ext>
            </a:extLst>
          </p:cNvPr>
          <p:cNvCxnSpPr/>
          <p:nvPr/>
        </p:nvCxnSpPr>
        <p:spPr>
          <a:xfrm flipH="1">
            <a:off x="3578096" y="2408132"/>
            <a:ext cx="1" cy="360799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DDAD934-B3DC-49EB-9431-9B2D64491799}"/>
              </a:ext>
            </a:extLst>
          </p:cNvPr>
          <p:cNvCxnSpPr/>
          <p:nvPr/>
        </p:nvCxnSpPr>
        <p:spPr>
          <a:xfrm flipH="1">
            <a:off x="5396690" y="3454825"/>
            <a:ext cx="1" cy="360799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FC9BCBE7-E7ED-4017-B93F-13FF2A5FEC72}"/>
              </a:ext>
            </a:extLst>
          </p:cNvPr>
          <p:cNvCxnSpPr/>
          <p:nvPr/>
        </p:nvCxnSpPr>
        <p:spPr>
          <a:xfrm flipH="1">
            <a:off x="7181429" y="4498976"/>
            <a:ext cx="1" cy="360799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50BA7DCE-70EA-4CDE-87D8-3FB3C9F6BAB4}"/>
              </a:ext>
            </a:extLst>
          </p:cNvPr>
          <p:cNvSpPr txBox="1"/>
          <p:nvPr/>
        </p:nvSpPr>
        <p:spPr>
          <a:xfrm>
            <a:off x="7212249" y="4563960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DA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849110B9-9F0B-4050-9E8F-CCCCA3895E89}"/>
              </a:ext>
            </a:extLst>
          </p:cNvPr>
          <p:cNvCxnSpPr/>
          <p:nvPr/>
        </p:nvCxnSpPr>
        <p:spPr>
          <a:xfrm flipH="1">
            <a:off x="8988972" y="5558519"/>
            <a:ext cx="1" cy="360799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970BBE4C-E898-4636-A742-D05EF543FA12}"/>
              </a:ext>
            </a:extLst>
          </p:cNvPr>
          <p:cNvSpPr txBox="1"/>
          <p:nvPr/>
        </p:nvSpPr>
        <p:spPr>
          <a:xfrm>
            <a:off x="9029167" y="5615808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DA</a:t>
            </a:r>
          </a:p>
        </p:txBody>
      </p: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C06F5601-B237-4B35-A259-497D96DFE7A4}"/>
              </a:ext>
            </a:extLst>
          </p:cNvPr>
          <p:cNvCxnSpPr>
            <a:cxnSpLocks/>
          </p:cNvCxnSpPr>
          <p:nvPr/>
        </p:nvCxnSpPr>
        <p:spPr>
          <a:xfrm>
            <a:off x="2442027" y="1361439"/>
            <a:ext cx="515182" cy="30469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34599B6E-26EF-4157-83ED-96E309301586}"/>
              </a:ext>
            </a:extLst>
          </p:cNvPr>
          <p:cNvCxnSpPr>
            <a:cxnSpLocks/>
          </p:cNvCxnSpPr>
          <p:nvPr/>
        </p:nvCxnSpPr>
        <p:spPr>
          <a:xfrm>
            <a:off x="4218347" y="2395332"/>
            <a:ext cx="596844" cy="310035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249A2DCD-5571-470F-8A66-1FB9F9C3111B}"/>
              </a:ext>
            </a:extLst>
          </p:cNvPr>
          <p:cNvCxnSpPr>
            <a:cxnSpLocks/>
          </p:cNvCxnSpPr>
          <p:nvPr/>
        </p:nvCxnSpPr>
        <p:spPr>
          <a:xfrm>
            <a:off x="6085658" y="3399514"/>
            <a:ext cx="616699" cy="358820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7E7EB4A6-A483-4AA6-A506-27A5CC4D6904}"/>
              </a:ext>
            </a:extLst>
          </p:cNvPr>
          <p:cNvCxnSpPr>
            <a:cxnSpLocks/>
          </p:cNvCxnSpPr>
          <p:nvPr/>
        </p:nvCxnSpPr>
        <p:spPr>
          <a:xfrm>
            <a:off x="7870371" y="4452257"/>
            <a:ext cx="713973" cy="357924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D5075C5F-CF87-45DE-AB83-7C785CF7DED4}"/>
              </a:ext>
            </a:extLst>
          </p:cNvPr>
          <p:cNvCxnSpPr>
            <a:cxnSpLocks/>
          </p:cNvCxnSpPr>
          <p:nvPr/>
        </p:nvCxnSpPr>
        <p:spPr>
          <a:xfrm>
            <a:off x="9694506" y="5458408"/>
            <a:ext cx="616813" cy="349005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TextBox 100">
            <a:extLst>
              <a:ext uri="{FF2B5EF4-FFF2-40B4-BE49-F238E27FC236}">
                <a16:creationId xmlns:a16="http://schemas.microsoft.com/office/drawing/2014/main" id="{1C018114-C10A-445D-9B1A-7672C52E6C48}"/>
              </a:ext>
            </a:extLst>
          </p:cNvPr>
          <p:cNvSpPr txBox="1"/>
          <p:nvPr/>
        </p:nvSpPr>
        <p:spPr>
          <a:xfrm>
            <a:off x="2699618" y="1248661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DA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7997DB5-7893-4760-9A16-51191187B4BC}"/>
              </a:ext>
            </a:extLst>
          </p:cNvPr>
          <p:cNvSpPr txBox="1"/>
          <p:nvPr/>
        </p:nvSpPr>
        <p:spPr>
          <a:xfrm>
            <a:off x="4502079" y="2291066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NE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E5C4069-6772-427F-A974-5226BBAC99A5}"/>
              </a:ext>
            </a:extLst>
          </p:cNvPr>
          <p:cNvSpPr txBox="1"/>
          <p:nvPr/>
        </p:nvSpPr>
        <p:spPr>
          <a:xfrm>
            <a:off x="6383246" y="3340388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NE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7B3E214-60F5-477B-8425-64491E02438E}"/>
              </a:ext>
            </a:extLst>
          </p:cNvPr>
          <p:cNvSpPr txBox="1"/>
          <p:nvPr/>
        </p:nvSpPr>
        <p:spPr>
          <a:xfrm>
            <a:off x="8193844" y="4372131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NE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FC0ADD21-C5EB-419E-81B9-88DDEE4ABA53}"/>
              </a:ext>
            </a:extLst>
          </p:cNvPr>
          <p:cNvSpPr txBox="1"/>
          <p:nvPr/>
        </p:nvSpPr>
        <p:spPr>
          <a:xfrm>
            <a:off x="9993201" y="5369587"/>
            <a:ext cx="495291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sz="900" dirty="0">
                <a:latin typeface="Raleway" pitchFamily="2" charset="0"/>
              </a:rPr>
              <a:t>NE</a:t>
            </a:r>
          </a:p>
        </p:txBody>
      </p:sp>
      <p:pic>
        <p:nvPicPr>
          <p:cNvPr id="109" name="Picture 108">
            <a:extLst>
              <a:ext uri="{FF2B5EF4-FFF2-40B4-BE49-F238E27FC236}">
                <a16:creationId xmlns:a16="http://schemas.microsoft.com/office/drawing/2014/main" id="{CF5087BD-A657-4F10-9BF1-F839F3D1AE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452" y="3448549"/>
            <a:ext cx="2723873" cy="3907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59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52C96EF-E72D-4744-B734-ACB327D0CD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0538" y="1"/>
            <a:ext cx="3157952" cy="394943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AFD1658-0F78-4220-99CE-365399C646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955" y="-1"/>
            <a:ext cx="2905559" cy="2016800"/>
          </a:xfrm>
          <a:prstGeom prst="rect">
            <a:avLst/>
          </a:prstGeom>
        </p:spPr>
      </p:pic>
      <p:sp>
        <p:nvSpPr>
          <p:cNvPr id="34" name="Right Triangle 33">
            <a:extLst>
              <a:ext uri="{FF2B5EF4-FFF2-40B4-BE49-F238E27FC236}">
                <a16:creationId xmlns:a16="http://schemas.microsoft.com/office/drawing/2014/main" id="{9AC3DA11-EFE1-4108-B254-2637129CB71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E16150-6BBA-4A65-85F9-A0A180D3A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681" y="500062"/>
            <a:ext cx="10614498" cy="1325563"/>
          </a:xfrm>
          <a:noFill/>
        </p:spPr>
        <p:txBody>
          <a:bodyPr/>
          <a:lstStyle/>
          <a:p>
            <a:r>
              <a:rPr lang="hr-HR" b="1" dirty="0">
                <a:gradFill flip="none" rotWithShape="1">
                  <a:gsLst>
                    <a:gs pos="76000">
                      <a:schemeClr val="tx1"/>
                    </a:gs>
                    <a:gs pos="0">
                      <a:schemeClr val="tx1"/>
                    </a:gs>
                    <a:gs pos="76000">
                      <a:schemeClr val="bg1"/>
                    </a:gs>
                    <a:gs pos="100000">
                      <a:schemeClr val="bg1"/>
                    </a:gs>
                  </a:gsLst>
                  <a:lin ang="7800000" scaled="0"/>
                  <a:tileRect/>
                </a:gradFill>
              </a:rPr>
              <a:t>Prevalencija</a:t>
            </a:r>
            <a:r>
              <a:rPr lang="hr-HR" b="1" dirty="0">
                <a:gradFill flip="none" rotWithShape="1">
                  <a:gsLst>
                    <a:gs pos="73000">
                      <a:schemeClr val="tx1"/>
                    </a:gs>
                    <a:gs pos="0">
                      <a:schemeClr val="tx1"/>
                    </a:gs>
                    <a:gs pos="76000">
                      <a:schemeClr val="bg1"/>
                    </a:gs>
                    <a:gs pos="100000">
                      <a:schemeClr val="bg1"/>
                    </a:gs>
                  </a:gsLst>
                  <a:lin ang="7800000" scaled="0"/>
                  <a:tileRect/>
                </a:gradFill>
              </a:rPr>
              <a:t> i komorbiditet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00564F5B-7277-477B-A341-49B2D829A0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1825625"/>
            <a:ext cx="4385399" cy="4896188"/>
          </a:xfrm>
        </p:spPr>
        <p:txBody>
          <a:bodyPr>
            <a:normAutofit fontScale="92500" lnSpcReduction="10000"/>
          </a:bodyPr>
          <a:lstStyle/>
          <a:p>
            <a:r>
              <a:rPr lang="hr-HR" sz="2000" dirty="0">
                <a:solidFill>
                  <a:srgbClr val="FF0000"/>
                </a:solidFill>
              </a:rPr>
              <a:t>16,9%</a:t>
            </a:r>
          </a:p>
          <a:p>
            <a:r>
              <a:rPr lang="hr-HR" sz="2000" dirty="0">
                <a:solidFill>
                  <a:schemeClr val="bg1"/>
                </a:solidFill>
              </a:rPr>
              <a:t>Dvostruko veća za žene</a:t>
            </a:r>
          </a:p>
          <a:p>
            <a:r>
              <a:rPr lang="hr-HR" sz="2000" dirty="0">
                <a:solidFill>
                  <a:schemeClr val="bg1"/>
                </a:solidFill>
              </a:rPr>
              <a:t>Najveći rizik za osobe između 18 i 44 godine, najmanji za starije od 60</a:t>
            </a:r>
          </a:p>
          <a:p>
            <a:r>
              <a:rPr lang="hr-HR" sz="2000" dirty="0">
                <a:solidFill>
                  <a:schemeClr val="bg1"/>
                </a:solidFill>
              </a:rPr>
              <a:t>Suicid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Žene: češći pokušaji suicida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Muškarci: veći broj izvršenih pokušaja </a:t>
            </a:r>
            <a:endParaRPr lang="hr-HR" sz="1000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hr-HR" sz="1000" dirty="0">
              <a:solidFill>
                <a:schemeClr val="bg1"/>
              </a:solidFill>
            </a:endParaRPr>
          </a:p>
          <a:p>
            <a:r>
              <a:rPr lang="hr-HR" sz="2000" dirty="0">
                <a:solidFill>
                  <a:schemeClr val="bg1"/>
                </a:solidFill>
              </a:rPr>
              <a:t>Visok komorbiditet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Panični poremećaj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Agorafobija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Socijalna fobija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GAD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PTSP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Poremećaji uporabe psihoaktivnih tvari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Različita fizička stanja (npr. hipotireoidizam)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sz="1600" dirty="0">
                <a:solidFill>
                  <a:schemeClr val="bg1"/>
                </a:solidFill>
              </a:rPr>
              <a:t>Poremećaji ličnosti</a:t>
            </a:r>
          </a:p>
        </p:txBody>
      </p:sp>
    </p:spTree>
    <p:extLst>
      <p:ext uri="{BB962C8B-B14F-4D97-AF65-F5344CB8AC3E}">
        <p14:creationId xmlns:p14="http://schemas.microsoft.com/office/powerpoint/2010/main" val="2270003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FEAF6-D8AA-4D68-910C-DC54BE793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Etiologija depresije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049115D-2F27-4357-93C2-9FBC658C0340}"/>
              </a:ext>
            </a:extLst>
          </p:cNvPr>
          <p:cNvSpPr/>
          <p:nvPr/>
        </p:nvSpPr>
        <p:spPr>
          <a:xfrm>
            <a:off x="3782785" y="1690688"/>
            <a:ext cx="4626429" cy="67961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solidFill>
                  <a:schemeClr val="tx1"/>
                </a:solidFill>
                <a:effectLst/>
                <a:latin typeface="Raleway" pitchFamily="2" charset="0"/>
              </a:rPr>
              <a:t>BIOPSIHOSOCIJALNI MODEL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A8039E0-8A9D-48A4-B7FB-8DCBEE4B78FE}"/>
              </a:ext>
            </a:extLst>
          </p:cNvPr>
          <p:cNvSpPr/>
          <p:nvPr/>
        </p:nvSpPr>
        <p:spPr>
          <a:xfrm>
            <a:off x="1338940" y="2833688"/>
            <a:ext cx="2443843" cy="679618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solidFill>
                  <a:schemeClr val="bg1"/>
                </a:solidFill>
                <a:effectLst/>
                <a:latin typeface="Raleway" pitchFamily="2" charset="0"/>
              </a:rPr>
              <a:t>BIO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5E9ECF0-77BE-44B2-BD48-13DA8C55EEE6}"/>
              </a:ext>
            </a:extLst>
          </p:cNvPr>
          <p:cNvSpPr/>
          <p:nvPr/>
        </p:nvSpPr>
        <p:spPr>
          <a:xfrm>
            <a:off x="4874077" y="2833688"/>
            <a:ext cx="2443843" cy="679618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solidFill>
                  <a:schemeClr val="bg1"/>
                </a:solidFill>
                <a:effectLst/>
                <a:latin typeface="Raleway" pitchFamily="2" charset="0"/>
              </a:rPr>
              <a:t>PSIHO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041DDE7-0A57-458F-A55E-574C35726572}"/>
              </a:ext>
            </a:extLst>
          </p:cNvPr>
          <p:cNvSpPr/>
          <p:nvPr/>
        </p:nvSpPr>
        <p:spPr>
          <a:xfrm>
            <a:off x="8409214" y="2833688"/>
            <a:ext cx="2443843" cy="679618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>
                <a:solidFill>
                  <a:schemeClr val="bg1"/>
                </a:solidFill>
                <a:effectLst/>
                <a:latin typeface="Raleway" pitchFamily="2" charset="0"/>
              </a:rPr>
              <a:t>SOCIJALNI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6D2C1D8-036C-41C3-95FB-435F825E31FE}"/>
              </a:ext>
            </a:extLst>
          </p:cNvPr>
          <p:cNvSpPr txBox="1"/>
          <p:nvPr/>
        </p:nvSpPr>
        <p:spPr>
          <a:xfrm>
            <a:off x="1063256" y="3635829"/>
            <a:ext cx="31907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hr-HR" sz="1200" b="1" dirty="0">
                <a:latin typeface="Raleway" pitchFamily="2" charset="0"/>
              </a:rPr>
              <a:t>Genetski/biološki čimbenici:</a:t>
            </a: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hr-HR" sz="1200" dirty="0">
                <a:latin typeface="Raleway" pitchFamily="2" charset="0"/>
              </a:rPr>
              <a:t>Heritabilnost – između 37 i 66%</a:t>
            </a:r>
          </a:p>
          <a:p>
            <a:pPr lvl="1"/>
            <a:endParaRPr lang="hr-HR" sz="1200" dirty="0">
              <a:latin typeface="Raleway" pitchFamily="2" charset="0"/>
            </a:endParaRPr>
          </a:p>
          <a:p>
            <a:pPr marL="628650" lvl="1" indent="-171450">
              <a:buFont typeface="Courier New" panose="02070309020205020404" pitchFamily="49" charset="0"/>
              <a:buChar char="o"/>
            </a:pPr>
            <a:r>
              <a:rPr lang="hr-HR" sz="1200" dirty="0">
                <a:latin typeface="Raleway" pitchFamily="2" charset="0"/>
              </a:rPr>
              <a:t>Rano javljanje = veća heritabilnost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0CF995F-F2D1-4B25-8064-E5CC0299521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572" y="5016683"/>
            <a:ext cx="1355676" cy="156655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54E237B-D082-4A82-9E68-C25920809322}"/>
              </a:ext>
            </a:extLst>
          </p:cNvPr>
          <p:cNvSpPr txBox="1"/>
          <p:nvPr/>
        </p:nvSpPr>
        <p:spPr>
          <a:xfrm>
            <a:off x="1525015" y="4589350"/>
            <a:ext cx="641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MZ 50%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C7290D2-CD15-42A5-9CA2-CC7F903DD715}"/>
              </a:ext>
            </a:extLst>
          </p:cNvPr>
          <p:cNvSpPr txBox="1"/>
          <p:nvPr/>
        </p:nvSpPr>
        <p:spPr>
          <a:xfrm>
            <a:off x="3075369" y="4589349"/>
            <a:ext cx="641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Raleway" pitchFamily="2" charset="0"/>
                <a:ea typeface="+mn-ea"/>
                <a:cs typeface="+mn-cs"/>
              </a:rPr>
              <a:t>DZ 35%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BC27B4E-2EE8-4EFE-A3B3-4A9CD0E6BC7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890" y="5016683"/>
            <a:ext cx="1347090" cy="156591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1986954-855F-4B70-8B78-9507A5F1F0D8}"/>
              </a:ext>
            </a:extLst>
          </p:cNvPr>
          <p:cNvSpPr txBox="1"/>
          <p:nvPr/>
        </p:nvSpPr>
        <p:spPr>
          <a:xfrm>
            <a:off x="4795101" y="3656698"/>
            <a:ext cx="307299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hr-HR" sz="1200" b="1" dirty="0">
                <a:latin typeface="Raleway" pitchFamily="2" charset="0"/>
              </a:rPr>
              <a:t>Bihevioralni čimbenici</a:t>
            </a:r>
          </a:p>
          <a:p>
            <a:pPr marL="685800" lvl="1" indent="-228600">
              <a:buFont typeface="+mj-lt"/>
              <a:buAutoNum type="alphaLcPeriod"/>
            </a:pPr>
            <a:r>
              <a:rPr lang="hr-HR" sz="1200" dirty="0">
                <a:latin typeface="Raleway" pitchFamily="2" charset="0"/>
              </a:rPr>
              <a:t>Model bihevioralne aktivacije</a:t>
            </a:r>
          </a:p>
          <a:p>
            <a:pPr marL="685800" lvl="1" indent="-228600">
              <a:buFont typeface="+mj-lt"/>
              <a:buAutoNum type="alphaLcPeriod"/>
            </a:pPr>
            <a:endParaRPr lang="hr-HR" sz="1200" dirty="0">
              <a:latin typeface="Raleway" pitchFamily="2" charset="0"/>
            </a:endParaRPr>
          </a:p>
          <a:p>
            <a:pPr marL="685800" lvl="1" indent="-228600">
              <a:buFont typeface="+mj-lt"/>
              <a:buAutoNum type="alphaLcPeriod"/>
            </a:pPr>
            <a:r>
              <a:rPr lang="hr-HR" sz="1200" dirty="0">
                <a:latin typeface="Raleway" pitchFamily="2" charset="0"/>
              </a:rPr>
              <a:t>Depresija kao posljedica nedostatka vještina</a:t>
            </a:r>
          </a:p>
          <a:p>
            <a:pPr lvl="1"/>
            <a:endParaRPr lang="hr-HR" sz="1200" dirty="0">
              <a:latin typeface="Raleway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r-HR" sz="1200" b="1" dirty="0">
                <a:latin typeface="Raleway" pitchFamily="2" charset="0"/>
              </a:rPr>
              <a:t>Kognitivni čimbenici</a:t>
            </a:r>
          </a:p>
          <a:p>
            <a:pPr marL="685800" lvl="1" indent="-228600">
              <a:buFont typeface="+mj-lt"/>
              <a:buAutoNum type="alphaLcPeriod"/>
            </a:pPr>
            <a:r>
              <a:rPr lang="hr-HR" sz="1200" dirty="0">
                <a:latin typeface="Raleway" pitchFamily="2" charset="0"/>
              </a:rPr>
              <a:t>Beckov kognitivni model</a:t>
            </a:r>
          </a:p>
          <a:p>
            <a:pPr marL="685800" lvl="1" indent="-228600">
              <a:buFont typeface="+mj-lt"/>
              <a:buAutoNum type="alphaLcPeriod"/>
            </a:pPr>
            <a:endParaRPr lang="hr-HR" sz="1200" dirty="0">
              <a:latin typeface="Raleway" pitchFamily="2" charset="0"/>
            </a:endParaRPr>
          </a:p>
          <a:p>
            <a:pPr marL="685800" lvl="1" indent="-228600">
              <a:buFont typeface="+mj-lt"/>
              <a:buAutoNum type="alphaLcPeriod"/>
            </a:pPr>
            <a:r>
              <a:rPr lang="hr-HR" sz="1200" dirty="0">
                <a:latin typeface="Raleway" pitchFamily="2" charset="0"/>
              </a:rPr>
              <a:t>Atribucijske teorije depresije</a:t>
            </a:r>
          </a:p>
          <a:p>
            <a:pPr marL="685800" lvl="1" indent="-228600">
              <a:buFont typeface="+mj-lt"/>
              <a:buAutoNum type="alphaLcPeriod"/>
            </a:pPr>
            <a:endParaRPr lang="hr-HR" sz="1200" dirty="0">
              <a:latin typeface="Raleway" pitchFamily="2" charset="0"/>
            </a:endParaRPr>
          </a:p>
          <a:p>
            <a:pPr marL="685800" lvl="1" indent="-228600">
              <a:buFont typeface="+mj-lt"/>
              <a:buAutoNum type="alphaLcPeriod"/>
            </a:pPr>
            <a:r>
              <a:rPr lang="hr-HR" sz="1200" dirty="0">
                <a:latin typeface="Raleway" pitchFamily="2" charset="0"/>
              </a:rPr>
              <a:t>Wellsov metakognitivni model ruminiranja i depresije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F66A08-E652-4F28-90DB-7550CEAAB6B9}"/>
              </a:ext>
            </a:extLst>
          </p:cNvPr>
          <p:cNvSpPr txBox="1"/>
          <p:nvPr/>
        </p:nvSpPr>
        <p:spPr>
          <a:xfrm>
            <a:off x="8409214" y="3656698"/>
            <a:ext cx="29445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hr-HR" sz="1200" b="1" dirty="0">
                <a:latin typeface="Raleway" pitchFamily="2" charset="0"/>
              </a:rPr>
              <a:t>Socijalizacijski</a:t>
            </a:r>
            <a:r>
              <a:rPr lang="hr-HR" sz="1200" dirty="0">
                <a:latin typeface="Raleway" pitchFamily="2" charset="0"/>
              </a:rPr>
              <a:t> </a:t>
            </a:r>
            <a:r>
              <a:rPr lang="hr-HR" sz="1200" b="1" dirty="0">
                <a:latin typeface="Raleway" pitchFamily="2" charset="0"/>
              </a:rPr>
              <a:t>čimbenici</a:t>
            </a:r>
          </a:p>
          <a:p>
            <a:endParaRPr lang="hr-HR" sz="1200" dirty="0">
              <a:latin typeface="Raleway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hr-HR" sz="1200" b="1" dirty="0">
                <a:latin typeface="Raleway" pitchFamily="2" charset="0"/>
              </a:rPr>
              <a:t>Interpersonalni i socijalno-bihevioralni čimbenici:</a:t>
            </a:r>
            <a:endParaRPr lang="hr-HR" sz="1200" dirty="0">
              <a:latin typeface="Raleway" pitchFamily="2" charset="0"/>
            </a:endParaRPr>
          </a:p>
          <a:p>
            <a:pPr marL="685800" lvl="1" indent="-228600">
              <a:buFont typeface="+mj-lt"/>
              <a:buAutoNum type="alphaLcPeriod"/>
            </a:pPr>
            <a:r>
              <a:rPr lang="hr-HR" sz="1200" dirty="0">
                <a:latin typeface="Raleway" pitchFamily="2" charset="0"/>
              </a:rPr>
              <a:t>Coyneov model interpersonalnog potkrepljenja</a:t>
            </a:r>
          </a:p>
          <a:p>
            <a:pPr marL="685800" lvl="1" indent="-228600">
              <a:buFont typeface="+mj-lt"/>
              <a:buAutoNum type="alphaLcPeriod"/>
            </a:pPr>
            <a:endParaRPr lang="hr-HR" sz="1200" dirty="0">
              <a:latin typeface="Raleway" pitchFamily="2" charset="0"/>
            </a:endParaRPr>
          </a:p>
          <a:p>
            <a:pPr marL="685800" lvl="1" indent="-228600">
              <a:buFont typeface="+mj-lt"/>
              <a:buAutoNum type="alphaLcPeriod"/>
            </a:pPr>
            <a:r>
              <a:rPr lang="hr-HR" sz="1200" dirty="0">
                <a:latin typeface="Raleway" pitchFamily="2" charset="0"/>
              </a:rPr>
              <a:t>Joinerova interpersonalna teorija samoubojstva i depresije</a:t>
            </a:r>
          </a:p>
          <a:p>
            <a:pPr marL="685800" lvl="1" indent="-228600">
              <a:buFont typeface="+mj-lt"/>
              <a:buAutoNum type="alphaLcPeriod"/>
            </a:pPr>
            <a:endParaRPr lang="hr-HR" sz="1200" dirty="0">
              <a:latin typeface="Raleway" pitchFamily="2" charset="0"/>
            </a:endParaRPr>
          </a:p>
          <a:p>
            <a:pPr marL="685800" lvl="1" indent="-228600">
              <a:buFont typeface="+mj-lt"/>
              <a:buAutoNum type="alphaLcPeriod"/>
            </a:pPr>
            <a:r>
              <a:rPr lang="hr-HR" sz="1200" dirty="0">
                <a:latin typeface="Raleway" pitchFamily="2" charset="0"/>
              </a:rPr>
              <a:t>Interpersonalna teorija depresije</a:t>
            </a:r>
          </a:p>
        </p:txBody>
      </p:sp>
    </p:spTree>
    <p:extLst>
      <p:ext uri="{BB962C8B-B14F-4D97-AF65-F5344CB8AC3E}">
        <p14:creationId xmlns:p14="http://schemas.microsoft.com/office/powerpoint/2010/main" val="2498074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/>
      <p:bldP spid="12" grpId="0"/>
      <p:bldP spid="13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Opći plan tretmana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95432-FB5A-427B-814A-F9B6C913D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148391" cy="4351338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/>
              <a:t>Procjena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Upoznavanje s tretmanom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Utvrđivanje ciljeva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Bihevioralna aktivacija (planiranje potkrepljenja i raspored aktivnosti)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Druge bihevioralne intervencije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Kognitivne intervencije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Cijepljenje (inokulacija) protiv budućih depresivnih epizoda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Prorjeđivanje tretmana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/>
              <a:t>Tretman ojačavanja</a:t>
            </a:r>
          </a:p>
        </p:txBody>
      </p:sp>
    </p:spTree>
    <p:extLst>
      <p:ext uri="{BB962C8B-B14F-4D97-AF65-F5344CB8AC3E}">
        <p14:creationId xmlns:p14="http://schemas.microsoft.com/office/powerpoint/2010/main" val="3486238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39CCA927-E6D7-4806-9C3A-30C2D359D0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81600" cy="1325563"/>
          </a:xfrm>
        </p:spPr>
        <p:txBody>
          <a:bodyPr/>
          <a:lstStyle/>
          <a:p>
            <a:r>
              <a:rPr lang="hr-HR" sz="3600" b="1" dirty="0">
                <a:solidFill>
                  <a:srgbClr val="FF0000"/>
                </a:solidFill>
              </a:rPr>
              <a:t>1. Procjena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747E3-D8DE-462D-87CC-87D735AB24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825625"/>
            <a:ext cx="5448300" cy="4351338"/>
          </a:xfrm>
        </p:spPr>
        <p:txBody>
          <a:bodyPr>
            <a:normAutofit fontScale="85000" lnSpcReduction="20000"/>
          </a:bodyPr>
          <a:lstStyle/>
          <a:p>
            <a:r>
              <a:rPr lang="hr-HR" dirty="0">
                <a:solidFill>
                  <a:schemeClr val="bg1"/>
                </a:solidFill>
              </a:rPr>
              <a:t>Upitnici i klinički int</a:t>
            </a:r>
            <a:r>
              <a:rPr lang="hr-HR" dirty="0"/>
              <a:t>ervju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QUIDS-SR </a:t>
            </a:r>
            <a:r>
              <a:rPr lang="hr-HR" sz="1500" i="1" dirty="0">
                <a:solidFill>
                  <a:schemeClr val="bg1"/>
                </a:solidFill>
              </a:rPr>
              <a:t>(</a:t>
            </a:r>
            <a:r>
              <a:rPr lang="en-US" sz="1500" i="1" dirty="0">
                <a:solidFill>
                  <a:schemeClr val="bg1"/>
                </a:solidFill>
              </a:rPr>
              <a:t>The Quick Inventory </a:t>
            </a:r>
            <a:endParaRPr lang="hr-HR" sz="1500" i="1" dirty="0">
              <a:solidFill>
                <a:schemeClr val="bg1"/>
              </a:solidFill>
            </a:endParaRPr>
          </a:p>
          <a:p>
            <a:pPr marL="457200" lvl="1" indent="0">
              <a:buNone/>
            </a:pPr>
            <a:r>
              <a:rPr lang="hr-HR" sz="1500" i="1" dirty="0">
                <a:solidFill>
                  <a:schemeClr val="bg1"/>
                </a:solidFill>
              </a:rPr>
              <a:t>     </a:t>
            </a:r>
            <a:r>
              <a:rPr lang="en-US" sz="1500" i="1" dirty="0">
                <a:solidFill>
                  <a:schemeClr val="bg1"/>
                </a:solidFill>
              </a:rPr>
              <a:t>of Depressive</a:t>
            </a:r>
            <a:r>
              <a:rPr lang="hr-HR" sz="1500" i="1" dirty="0">
                <a:solidFill>
                  <a:schemeClr val="bg1"/>
                </a:solidFill>
              </a:rPr>
              <a:t> </a:t>
            </a:r>
            <a:r>
              <a:rPr lang="en-US" sz="1500" i="1" dirty="0">
                <a:solidFill>
                  <a:schemeClr val="bg1"/>
                </a:solidFill>
              </a:rPr>
              <a:t>Symptomatology – Self Repo</a:t>
            </a:r>
            <a:r>
              <a:rPr lang="en-US" sz="1500" i="1" dirty="0"/>
              <a:t>rt</a:t>
            </a:r>
            <a:r>
              <a:rPr lang="hr-HR" sz="1500" i="1" dirty="0"/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BDI-II </a:t>
            </a:r>
            <a:r>
              <a:rPr lang="hr-HR" sz="15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(Beck Depression Inventory-II)</a:t>
            </a:r>
            <a:endParaRPr lang="hr-HR" sz="1900" i="1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BAI </a:t>
            </a:r>
            <a:r>
              <a:rPr lang="hr-HR" sz="15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(Beck Anxiety Inventory)</a:t>
            </a:r>
            <a:endParaRPr lang="hr-HR" sz="1900" i="1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MCMI-III </a:t>
            </a:r>
            <a:r>
              <a:rPr lang="hr-HR" sz="1500" i="1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(Millon Clinical Multiaxial Inventory)</a:t>
            </a:r>
            <a:endParaRPr lang="hr-HR" sz="1900" i="1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DAS </a:t>
            </a:r>
            <a:r>
              <a:rPr lang="hr-HR" sz="1500" i="1" dirty="0">
                <a:solidFill>
                  <a:schemeClr val="bg1"/>
                </a:solidFill>
              </a:rPr>
              <a:t>(Dyadic Adjustment Scale)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GAF </a:t>
            </a:r>
            <a:r>
              <a:rPr lang="hr-HR" sz="1500" i="1" dirty="0">
                <a:solidFill>
                  <a:schemeClr val="bg1"/>
                </a:solidFill>
              </a:rPr>
              <a:t>(Global Assessment of Functioning)</a:t>
            </a:r>
            <a:endParaRPr lang="hr-HR" sz="1500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BSSI </a:t>
            </a:r>
            <a:r>
              <a:rPr lang="en-US" sz="1500" i="1" dirty="0">
                <a:solidFill>
                  <a:schemeClr val="bg1"/>
                </a:solidFill>
              </a:rPr>
              <a:t>(Beck Scale for Suicide Ideation)</a:t>
            </a:r>
            <a:endParaRPr lang="hr-HR" sz="1500" i="1" dirty="0">
              <a:solidFill>
                <a:schemeClr val="bg1"/>
              </a:solidFill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hr-HR" dirty="0">
                <a:solidFill>
                  <a:schemeClr val="bg1"/>
                </a:solidFill>
              </a:rPr>
              <a:t>BHS </a:t>
            </a:r>
            <a:r>
              <a:rPr lang="hr-HR" sz="1500" i="1" dirty="0">
                <a:solidFill>
                  <a:schemeClr val="bg1"/>
                </a:solidFill>
              </a:rPr>
              <a:t>(Beck Hopelessness Scale)</a:t>
            </a:r>
          </a:p>
          <a:p>
            <a:endParaRPr lang="hr-HR" dirty="0">
              <a:solidFill>
                <a:schemeClr val="bg1"/>
              </a:solidFill>
            </a:endParaRPr>
          </a:p>
          <a:p>
            <a:r>
              <a:rPr lang="hr-HR" dirty="0">
                <a:solidFill>
                  <a:schemeClr val="bg1"/>
                </a:solidFill>
              </a:rPr>
              <a:t>Evaluacija suicidalnog rizika</a:t>
            </a:r>
          </a:p>
          <a:p>
            <a:pPr marL="0" indent="0">
              <a:buNone/>
            </a:pPr>
            <a:endParaRPr lang="hr-HR" dirty="0">
              <a:solidFill>
                <a:schemeClr val="bg1"/>
              </a:solidFill>
            </a:endParaRPr>
          </a:p>
          <a:p>
            <a:r>
              <a:rPr lang="hr-HR" dirty="0">
                <a:solidFill>
                  <a:schemeClr val="bg1"/>
                </a:solidFill>
              </a:rPr>
              <a:t>Razmatranje uzimanja lijekova</a:t>
            </a:r>
          </a:p>
        </p:txBody>
      </p:sp>
    </p:spTree>
    <p:extLst>
      <p:ext uri="{BB962C8B-B14F-4D97-AF65-F5344CB8AC3E}">
        <p14:creationId xmlns:p14="http://schemas.microsoft.com/office/powerpoint/2010/main" val="170638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39CCA927-E6D7-4806-9C3A-30C2D359D0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6579637" cy="1325563"/>
          </a:xfrm>
        </p:spPr>
        <p:txBody>
          <a:bodyPr/>
          <a:lstStyle/>
          <a:p>
            <a:r>
              <a:rPr lang="hr-HR" sz="3600" b="1" dirty="0">
                <a:solidFill>
                  <a:srgbClr val="FF0000"/>
                </a:solidFill>
              </a:rPr>
              <a:t>2. Upoznavanje s tretmanom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747E3-D8DE-462D-87CC-87D735AB24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825625"/>
            <a:ext cx="3289260" cy="4351338"/>
          </a:xfrm>
        </p:spPr>
        <p:txBody>
          <a:bodyPr>
            <a:normAutofit/>
          </a:bodyPr>
          <a:lstStyle/>
          <a:p>
            <a:r>
              <a:rPr lang="hr-HR" sz="2000" dirty="0">
                <a:solidFill>
                  <a:schemeClr val="bg1"/>
                </a:solidFill>
              </a:rPr>
              <a:t>Psihoedukacija o depresiji</a:t>
            </a:r>
          </a:p>
          <a:p>
            <a:pPr marL="0" indent="0">
              <a:buNone/>
            </a:pPr>
            <a:endParaRPr lang="hr-HR" sz="2000" dirty="0">
              <a:solidFill>
                <a:schemeClr val="bg1"/>
              </a:solidFill>
            </a:endParaRPr>
          </a:p>
          <a:p>
            <a:r>
              <a:rPr lang="hr-HR" sz="2000" dirty="0">
                <a:solidFill>
                  <a:schemeClr val="bg1"/>
                </a:solidFill>
              </a:rPr>
              <a:t>Upoznavanje s bihevioralno-kognitivnim pristupom</a:t>
            </a:r>
          </a:p>
          <a:p>
            <a:endParaRPr lang="hr-HR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F09A3A-A70D-4534-AFD7-5D8B7ADFD620}"/>
              </a:ext>
            </a:extLst>
          </p:cNvPr>
          <p:cNvSpPr txBox="1"/>
          <p:nvPr/>
        </p:nvSpPr>
        <p:spPr>
          <a:xfrm rot="5400000">
            <a:off x="8539686" y="2936624"/>
            <a:ext cx="4368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b="1" dirty="0">
                <a:latin typeface="Raleway" pitchFamily="2" charset="0"/>
              </a:rPr>
              <a:t>Beckov model depresije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5ACA2D-4F22-47B2-8DA3-22A45D628D3C}"/>
              </a:ext>
            </a:extLst>
          </p:cNvPr>
          <p:cNvSpPr/>
          <p:nvPr/>
        </p:nvSpPr>
        <p:spPr>
          <a:xfrm>
            <a:off x="4225368" y="1556669"/>
            <a:ext cx="6019797" cy="3693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>
                <a:solidFill>
                  <a:schemeClr val="tx1"/>
                </a:solidFill>
                <a:latin typeface="Raleway" pitchFamily="2" charset="0"/>
              </a:rPr>
              <a:t> </a:t>
            </a:r>
            <a:r>
              <a:rPr lang="hr-HR" sz="1200" b="1" dirty="0">
                <a:solidFill>
                  <a:schemeClr val="tx1"/>
                </a:solidFill>
                <a:latin typeface="Raleway" pitchFamily="2" charset="0"/>
              </a:rPr>
              <a:t>RANA ISKUSTVA </a:t>
            </a:r>
            <a:r>
              <a:rPr lang="hr-HR" sz="1200" dirty="0">
                <a:solidFill>
                  <a:schemeClr val="tx1"/>
                </a:solidFill>
                <a:latin typeface="Raleway" pitchFamily="2" charset="0"/>
              </a:rPr>
              <a:t>(sramežljivost, ruganje, bullying,...)</a:t>
            </a:r>
            <a:endParaRPr lang="hr-HR" sz="1200" b="1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A8E46EB-D638-44D8-9EED-6E2B1A896BC7}"/>
              </a:ext>
            </a:extLst>
          </p:cNvPr>
          <p:cNvSpPr/>
          <p:nvPr/>
        </p:nvSpPr>
        <p:spPr>
          <a:xfrm>
            <a:off x="4220941" y="2338016"/>
            <a:ext cx="6019797" cy="3693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>
                <a:solidFill>
                  <a:schemeClr val="tx1"/>
                </a:solidFill>
                <a:effectLst/>
                <a:latin typeface="Raleway" pitchFamily="2" charset="0"/>
              </a:rPr>
              <a:t> </a:t>
            </a:r>
            <a:r>
              <a:rPr lang="hr-HR" sz="1200" b="1" dirty="0">
                <a:solidFill>
                  <a:schemeClr val="tx1"/>
                </a:solidFill>
                <a:effectLst/>
                <a:latin typeface="Raleway" pitchFamily="2" charset="0"/>
              </a:rPr>
              <a:t>DISFUNKCIONALNA VJEROVANJA O SEBI </a:t>
            </a:r>
            <a:r>
              <a:rPr lang="hr-HR" sz="1200" dirty="0">
                <a:solidFill>
                  <a:schemeClr val="tx1"/>
                </a:solidFill>
                <a:effectLst/>
                <a:latin typeface="Raleway" pitchFamily="2" charset="0"/>
              </a:rPr>
              <a:t>(</a:t>
            </a:r>
            <a:r>
              <a:rPr lang="hr-HR" sz="1200" i="1" dirty="0">
                <a:solidFill>
                  <a:schemeClr val="tx1"/>
                </a:solidFill>
                <a:effectLst/>
                <a:latin typeface="Raleway" pitchFamily="2" charset="0"/>
              </a:rPr>
              <a:t>Drugi su bolji,pametniji od mene</a:t>
            </a:r>
            <a:r>
              <a:rPr lang="hr-HR" sz="1200" dirty="0">
                <a:solidFill>
                  <a:schemeClr val="tx1"/>
                </a:solidFill>
                <a:effectLst/>
                <a:latin typeface="Raleway" pitchFamily="2" charset="0"/>
              </a:rPr>
              <a:t>...)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47EB121-2F9F-4324-B689-03DA63627DA9}"/>
              </a:ext>
            </a:extLst>
          </p:cNvPr>
          <p:cNvSpPr/>
          <p:nvPr/>
        </p:nvSpPr>
        <p:spPr>
          <a:xfrm>
            <a:off x="4220940" y="3121290"/>
            <a:ext cx="6019797" cy="3693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dirty="0">
                <a:solidFill>
                  <a:schemeClr val="tx1"/>
                </a:solidFill>
                <a:effectLst/>
                <a:latin typeface="Raleway" pitchFamily="2" charset="0"/>
              </a:rPr>
              <a:t> </a:t>
            </a:r>
            <a:r>
              <a:rPr lang="hr-HR" sz="1200" b="1" dirty="0">
                <a:solidFill>
                  <a:schemeClr val="tx1"/>
                </a:solidFill>
                <a:effectLst/>
                <a:latin typeface="Raleway" pitchFamily="2" charset="0"/>
              </a:rPr>
              <a:t>KRITIČNI DOGAĐAJ </a:t>
            </a:r>
            <a:r>
              <a:rPr lang="hr-HR" sz="1200" dirty="0">
                <a:solidFill>
                  <a:schemeClr val="tx1"/>
                </a:solidFill>
                <a:effectLst/>
                <a:latin typeface="Raleway" pitchFamily="2" charset="0"/>
              </a:rPr>
              <a:t>(npr.sramoćenje)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DF26B43-5C85-4719-B395-4FA5153EC62A}"/>
              </a:ext>
            </a:extLst>
          </p:cNvPr>
          <p:cNvSpPr/>
          <p:nvPr/>
        </p:nvSpPr>
        <p:spPr>
          <a:xfrm>
            <a:off x="4220939" y="3910179"/>
            <a:ext cx="6019797" cy="3693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dirty="0">
                <a:solidFill>
                  <a:schemeClr val="tx1"/>
                </a:solidFill>
                <a:effectLst/>
                <a:latin typeface="Raleway" pitchFamily="2" charset="0"/>
              </a:rPr>
              <a:t> </a:t>
            </a:r>
            <a:r>
              <a:rPr lang="it-IT" sz="1200" b="1" dirty="0">
                <a:solidFill>
                  <a:schemeClr val="tx1"/>
                </a:solidFill>
                <a:effectLst/>
                <a:latin typeface="Raleway" pitchFamily="2" charset="0"/>
              </a:rPr>
              <a:t>NEGATIVNE AUTOMATSKE MISLI </a:t>
            </a:r>
            <a:r>
              <a:rPr lang="it-IT" sz="1200" dirty="0">
                <a:solidFill>
                  <a:schemeClr val="tx1"/>
                </a:solidFill>
                <a:effectLst/>
                <a:latin typeface="Raleway" pitchFamily="2" charset="0"/>
              </a:rPr>
              <a:t>(</a:t>
            </a:r>
            <a:r>
              <a:rPr lang="hr-HR" sz="1200" i="1" dirty="0">
                <a:solidFill>
                  <a:schemeClr val="tx1"/>
                </a:solidFill>
                <a:latin typeface="Raleway" pitchFamily="2" charset="0"/>
              </a:rPr>
              <a:t>O</a:t>
            </a:r>
            <a:r>
              <a:rPr lang="it-IT" sz="1200" i="1" dirty="0">
                <a:solidFill>
                  <a:schemeClr val="tx1"/>
                </a:solidFill>
                <a:effectLst/>
                <a:latin typeface="Raleway" pitchFamily="2" charset="0"/>
              </a:rPr>
              <a:t>pet ću ispasti glup/a</a:t>
            </a:r>
            <a:r>
              <a:rPr lang="it-IT" sz="1200" dirty="0">
                <a:solidFill>
                  <a:schemeClr val="tx1"/>
                </a:solidFill>
                <a:effectLst/>
                <a:latin typeface="Raleway" pitchFamily="2" charset="0"/>
              </a:rPr>
              <a:t>)</a:t>
            </a:r>
            <a:endParaRPr lang="hr-HR" sz="1200" dirty="0">
              <a:solidFill>
                <a:schemeClr val="tx1"/>
              </a:solidFill>
              <a:effectLst/>
              <a:latin typeface="Raleway" pitchFamily="2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B6D76CC-15BB-4AFA-969A-5E5212A8B8CE}"/>
              </a:ext>
            </a:extLst>
          </p:cNvPr>
          <p:cNvSpPr/>
          <p:nvPr/>
        </p:nvSpPr>
        <p:spPr>
          <a:xfrm>
            <a:off x="4227582" y="4714462"/>
            <a:ext cx="6019797" cy="36933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200" b="1" dirty="0">
                <a:solidFill>
                  <a:schemeClr val="tx1"/>
                </a:solidFill>
                <a:effectLst/>
                <a:latin typeface="Raleway" pitchFamily="2" charset="0"/>
              </a:rPr>
              <a:t>SIMPTOMI DEPRESIJE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1F98C77-02CA-4BF4-8855-3A537AE14301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7235267" y="1926001"/>
            <a:ext cx="4428" cy="379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F008A54-DE0A-4E69-A168-7EE86959676C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 flipH="1">
            <a:off x="7230839" y="2707348"/>
            <a:ext cx="1" cy="413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1DA30EA-BC5F-4673-847C-8428F73C4D4F}"/>
              </a:ext>
            </a:extLst>
          </p:cNvPr>
          <p:cNvCxnSpPr>
            <a:cxnSpLocks/>
          </p:cNvCxnSpPr>
          <p:nvPr/>
        </p:nvCxnSpPr>
        <p:spPr>
          <a:xfrm flipH="1">
            <a:off x="7237481" y="3481819"/>
            <a:ext cx="1" cy="413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FAED767-B68D-41D6-B0B1-18C82A7DAFBB}"/>
              </a:ext>
            </a:extLst>
          </p:cNvPr>
          <p:cNvCxnSpPr>
            <a:cxnSpLocks/>
          </p:cNvCxnSpPr>
          <p:nvPr/>
        </p:nvCxnSpPr>
        <p:spPr>
          <a:xfrm flipH="1">
            <a:off x="7242800" y="4300520"/>
            <a:ext cx="1" cy="4139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BBF6DAB-54BD-417B-92AA-46561DE2D275}"/>
              </a:ext>
            </a:extLst>
          </p:cNvPr>
          <p:cNvCxnSpPr>
            <a:cxnSpLocks/>
          </p:cNvCxnSpPr>
          <p:nvPr/>
        </p:nvCxnSpPr>
        <p:spPr>
          <a:xfrm flipH="1">
            <a:off x="4471686" y="5081867"/>
            <a:ext cx="2765796" cy="588826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59CAEF7-C6F2-4FA1-A81F-FA27EE44E276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6272909" y="5083794"/>
            <a:ext cx="964572" cy="79614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E3ECF27-9CC2-47BF-88F9-DF329B14F534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7237481" y="5083794"/>
            <a:ext cx="0" cy="81908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03D963E-7A01-4C4A-B9AF-71FAB2CCC7D0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7237481" y="5083794"/>
            <a:ext cx="902437" cy="79614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BA42A2A-0211-4642-906C-C2805F0BA39F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7237481" y="5083794"/>
            <a:ext cx="3003255" cy="67812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41F9C535-DE8F-4324-8EFA-A1C72310EE0B}"/>
              </a:ext>
            </a:extLst>
          </p:cNvPr>
          <p:cNvSpPr txBox="1"/>
          <p:nvPr/>
        </p:nvSpPr>
        <p:spPr>
          <a:xfrm>
            <a:off x="3500481" y="5602940"/>
            <a:ext cx="10100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dirty="0">
                <a:solidFill>
                  <a:schemeClr val="bg1"/>
                </a:solidFill>
                <a:latin typeface="Raleway" pitchFamily="2" charset="0"/>
              </a:rPr>
              <a:t>KOGNICIJE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0D83D5-EA51-41FF-87DA-1D38F5C60F79}"/>
              </a:ext>
            </a:extLst>
          </p:cNvPr>
          <p:cNvSpPr txBox="1"/>
          <p:nvPr/>
        </p:nvSpPr>
        <p:spPr>
          <a:xfrm>
            <a:off x="5459407" y="5803171"/>
            <a:ext cx="10100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dirty="0">
                <a:solidFill>
                  <a:schemeClr val="bg1"/>
                </a:solidFill>
                <a:latin typeface="Raleway" pitchFamily="2" charset="0"/>
              </a:rPr>
              <a:t>EMOCIJE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66868D8-488C-44C3-A83F-2ADEBF97DB0A}"/>
              </a:ext>
            </a:extLst>
          </p:cNvPr>
          <p:cNvSpPr txBox="1"/>
          <p:nvPr/>
        </p:nvSpPr>
        <p:spPr>
          <a:xfrm>
            <a:off x="6272909" y="6018438"/>
            <a:ext cx="1929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dirty="0">
                <a:solidFill>
                  <a:schemeClr val="bg1"/>
                </a:solidFill>
                <a:latin typeface="Raleway" pitchFamily="2" charset="0"/>
              </a:rPr>
              <a:t>TJELESNE REAKCIJE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1CE0061-90C1-4FE2-86CB-EA5302BBC63F}"/>
              </a:ext>
            </a:extLst>
          </p:cNvPr>
          <p:cNvSpPr txBox="1"/>
          <p:nvPr/>
        </p:nvSpPr>
        <p:spPr>
          <a:xfrm>
            <a:off x="8139918" y="5800449"/>
            <a:ext cx="1162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dirty="0">
                <a:solidFill>
                  <a:schemeClr val="bg1"/>
                </a:solidFill>
                <a:latin typeface="Raleway" pitchFamily="2" charset="0"/>
              </a:rPr>
              <a:t>PONAŠANJA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57BDF7A-C931-471D-96C6-EFF2CEB2BE59}"/>
              </a:ext>
            </a:extLst>
          </p:cNvPr>
          <p:cNvSpPr txBox="1"/>
          <p:nvPr/>
        </p:nvSpPr>
        <p:spPr>
          <a:xfrm>
            <a:off x="10251017" y="5600619"/>
            <a:ext cx="11622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200" dirty="0">
                <a:latin typeface="Raleway" pitchFamily="2" charset="0"/>
              </a:rPr>
              <a:t>MOTIVACIJA</a:t>
            </a:r>
          </a:p>
        </p:txBody>
      </p:sp>
    </p:spTree>
    <p:extLst>
      <p:ext uri="{BB962C8B-B14F-4D97-AF65-F5344CB8AC3E}">
        <p14:creationId xmlns:p14="http://schemas.microsoft.com/office/powerpoint/2010/main" val="134336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>
            <a:extLst>
              <a:ext uri="{FF2B5EF4-FFF2-40B4-BE49-F238E27FC236}">
                <a16:creationId xmlns:a16="http://schemas.microsoft.com/office/drawing/2014/main" id="{39CCA927-E6D7-4806-9C3A-30C2D359D05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t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BFFAFE-B236-4B69-BC74-310CD51E6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81600" cy="1325563"/>
          </a:xfrm>
        </p:spPr>
        <p:txBody>
          <a:bodyPr/>
          <a:lstStyle/>
          <a:p>
            <a:r>
              <a:rPr lang="hr-HR" sz="3600" b="1" dirty="0">
                <a:solidFill>
                  <a:srgbClr val="FF0000"/>
                </a:solidFill>
              </a:rPr>
              <a:t>3. Utvrđivanje ciljeva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D747E3-D8DE-462D-87CC-87D735AB24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299" y="1825623"/>
            <a:ext cx="5994953" cy="5397501"/>
          </a:xfrm>
        </p:spPr>
        <p:txBody>
          <a:bodyPr>
            <a:normAutofit fontScale="70000" lnSpcReduction="20000"/>
          </a:bodyPr>
          <a:lstStyle/>
          <a:p>
            <a:pPr lvl="0">
              <a:lnSpc>
                <a:spcPct val="107000"/>
              </a:lnSpc>
            </a:pPr>
            <a:r>
              <a:rPr lang="hr-HR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Osobito važno za beznadne</a:t>
            </a:r>
            <a:r>
              <a:rPr lang="hr-HR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klijente</a:t>
            </a:r>
          </a:p>
          <a:p>
            <a:pPr lvl="0">
              <a:lnSpc>
                <a:spcPct val="107000"/>
              </a:lnSpc>
            </a:pPr>
            <a:r>
              <a:rPr lang="hr-HR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Koristiti rezultate procjene za                                             praćenje napretka</a:t>
            </a:r>
          </a:p>
          <a:p>
            <a:pPr lvl="0">
              <a:lnSpc>
                <a:spcPct val="107000"/>
              </a:lnSpc>
            </a:pPr>
            <a:r>
              <a:rPr lang="hr-HR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Opći ciljevi:</a:t>
            </a:r>
            <a:endParaRPr lang="hr-HR" sz="24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hr-HR" sz="17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Smanjiti ili ukloniti suicidalni rizik</a:t>
            </a:r>
          </a:p>
          <a:p>
            <a:pPr marL="800100"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hr-HR" sz="17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Povećati razinu aktivnosti</a:t>
            </a:r>
          </a:p>
          <a:p>
            <a:pPr marL="800100"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hr-HR" sz="17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Povećati ugodna i potrepljujuća ponašanja</a:t>
            </a:r>
            <a:r>
              <a:rPr lang="hr-HR" sz="17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ja</a:t>
            </a:r>
          </a:p>
          <a:p>
            <a:pPr marL="800100"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hr-HR" sz="17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Povećati i poboljšati socijalne odnose</a:t>
            </a:r>
          </a:p>
          <a:p>
            <a:pPr marL="800100"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hr-HR" sz="17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Poboljšati samopoštovanje</a:t>
            </a:r>
          </a:p>
          <a:p>
            <a:pPr marL="800100"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hr-HR" sz="17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Smanjiti samokritičnost</a:t>
            </a:r>
          </a:p>
          <a:p>
            <a:pPr marL="800100"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hr-HR" sz="17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Smanjiti negativne automatske misli i ruminiranja</a:t>
            </a:r>
          </a:p>
          <a:p>
            <a:pPr marL="800100" lvl="1" indent="-342900">
              <a:lnSpc>
                <a:spcPct val="107000"/>
              </a:lnSpc>
              <a:buFont typeface="Wingdings" panose="05000000000000000000" pitchFamily="2" charset="2"/>
              <a:buChar char=""/>
            </a:pPr>
            <a:r>
              <a:rPr lang="hr-HR" sz="17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Promijeniti disfunkcionalne pretpostavke</a:t>
            </a:r>
          </a:p>
          <a:p>
            <a:pPr marL="800100" lvl="1" indent="-34290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hr-HR" sz="17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Pomoći pacijentu razviti kratkoročnu i dugoročnu pozitivnu perspektivu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Kratkoročni i dugoročni ciljevi: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hr-HR" sz="17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Povećanje tjelesnog vježbanja vs. gubitak tjelesne težine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Duboki ciljevi: biti bolji partner, bolji prijatelj, razviti karakterne snage i/ili vrijednosti koje daju smisao životu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hr-HR" sz="18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hr-HR" sz="1000" dirty="0">
              <a:solidFill>
                <a:schemeClr val="bg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hr-H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08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989</TotalTime>
  <Words>1111</Words>
  <Application>Microsoft Office PowerPoint</Application>
  <PresentationFormat>Widescreen</PresentationFormat>
  <Paragraphs>210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Consolas</vt:lpstr>
      <vt:lpstr>Courier New</vt:lpstr>
      <vt:lpstr>Raleway</vt:lpstr>
      <vt:lpstr>Times New Roman</vt:lpstr>
      <vt:lpstr>Wingdings</vt:lpstr>
      <vt:lpstr>Office Theme</vt:lpstr>
      <vt:lpstr>BKT DEPRESIJE</vt:lpstr>
      <vt:lpstr>Simptomi </vt:lpstr>
      <vt:lpstr>Diferencijalna dijagnoza</vt:lpstr>
      <vt:lpstr>Prevalencija i komorbiditet</vt:lpstr>
      <vt:lpstr>Etiologija depresije</vt:lpstr>
      <vt:lpstr>Opći plan tretmana</vt:lpstr>
      <vt:lpstr>1. Procjena</vt:lpstr>
      <vt:lpstr>2. Upoznavanje s tretmanom</vt:lpstr>
      <vt:lpstr>3. Utvrđivanje ciljeva</vt:lpstr>
      <vt:lpstr>4. Bihevioralna aktivacija</vt:lpstr>
      <vt:lpstr>5. Druge bihevioralne intervencije</vt:lpstr>
      <vt:lpstr>6. Kognitivne intervencije</vt:lpstr>
      <vt:lpstr>7. Inokulacija protiv budućih depresivnih epizoda</vt:lpstr>
      <vt:lpstr>PowerPoint Presentation</vt:lpstr>
      <vt:lpstr>Otkrivanje i otklanjanje problema u terapiji</vt:lpstr>
      <vt:lpstr>Otkrivanje i otklanjanje problema u terapiji</vt:lpstr>
      <vt:lpstr>Otkrivanje i otklanjanje problema u terapiji</vt:lpstr>
      <vt:lpstr>Otkrivanje i otklanjanje problema u terapiji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Depresija</dc:title>
  <dc:creator>Anamarija Lonza</dc:creator>
  <cp:lastModifiedBy>hubikotvr@outlook.com</cp:lastModifiedBy>
  <cp:revision>90</cp:revision>
  <dcterms:created xsi:type="dcterms:W3CDTF">2021-03-04T17:02:43Z</dcterms:created>
  <dcterms:modified xsi:type="dcterms:W3CDTF">2021-03-18T09:56:20Z</dcterms:modified>
</cp:coreProperties>
</file>