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0" r:id="rId5"/>
    <p:sldId id="261" r:id="rId6"/>
    <p:sldId id="262" r:id="rId7"/>
    <p:sldId id="265" r:id="rId8"/>
    <p:sldId id="264" r:id="rId9"/>
    <p:sldId id="267" r:id="rId10"/>
    <p:sldId id="268" r:id="rId11"/>
    <p:sldId id="281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6C3"/>
    <a:srgbClr val="C5E9E8"/>
    <a:srgbClr val="E3F5F5"/>
    <a:srgbClr val="72E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outlineViewPr>
    <p:cViewPr>
      <p:scale>
        <a:sx n="33" d="100"/>
        <a:sy n="33" d="100"/>
      </p:scale>
      <p:origin x="0" y="-484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633AD-120A-43D8-A609-C287EC808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6933EB-9A4F-424D-8A93-0DD2E6AFE53C}">
      <dgm:prSet phldrT="[Tekst]" custT="1"/>
      <dgm:spPr>
        <a:solidFill>
          <a:srgbClr val="6AC6C3"/>
        </a:solidFill>
      </dgm:spPr>
      <dgm:t>
        <a:bodyPr/>
        <a:lstStyle/>
        <a:p>
          <a:pPr algn="l"/>
          <a:r>
            <a:rPr lang="hr-HR" sz="2200" b="1" dirty="0">
              <a:latin typeface="Candara" panose="020E0502030303020204" pitchFamily="34" charset="0"/>
            </a:rPr>
            <a:t>Automatske misli</a:t>
          </a:r>
        </a:p>
      </dgm:t>
    </dgm:pt>
    <dgm:pt modelId="{4494355F-ED3A-49FB-B770-D0FC16B04641}" type="parTrans" cxnId="{169374D1-2EE7-4F76-B8FC-B7411A8BA9A1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2CFDB051-DE05-4D09-95F6-906EA4C4291A}" type="sibTrans" cxnId="{169374D1-2EE7-4F76-B8FC-B7411A8BA9A1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848CA7CF-0860-486C-BC9E-1E4F3AE9F99A}">
      <dgm:prSet phldrT="[Tekst]" custT="1"/>
      <dgm:spPr/>
      <dgm:t>
        <a:bodyPr/>
        <a:lstStyle/>
        <a:p>
          <a:r>
            <a:rPr lang="hr-HR" sz="1800" dirty="0">
              <a:latin typeface="Candara" panose="020E0502030303020204" pitchFamily="34" charset="0"/>
            </a:rPr>
            <a:t>Javljaju se spontano, osobi izgledaju vjerojatne, mogu postati iskrivljene</a:t>
          </a:r>
        </a:p>
      </dgm:t>
    </dgm:pt>
    <dgm:pt modelId="{43814154-0497-4A19-A2B2-A6460983B8E0}" type="parTrans" cxnId="{0D7E6C1F-94C0-457B-ACA0-D0E12639872D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36D46B6E-1AFD-4CBA-AFD6-CA211043A990}" type="sibTrans" cxnId="{0D7E6C1F-94C0-457B-ACA0-D0E12639872D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985D6191-7178-4601-A537-58BACE85C5A2}">
      <dgm:prSet phldrT="[Tekst]" custT="1"/>
      <dgm:spPr>
        <a:solidFill>
          <a:srgbClr val="6AC6C3"/>
        </a:solidFill>
      </dgm:spPr>
      <dgm:t>
        <a:bodyPr/>
        <a:lstStyle/>
        <a:p>
          <a:r>
            <a:rPr lang="hr-HR" sz="2200" b="1" dirty="0">
              <a:latin typeface="Candara" panose="020E0502030303020204" pitchFamily="34" charset="0"/>
            </a:rPr>
            <a:t>Pretpostavke</a:t>
          </a:r>
        </a:p>
      </dgm:t>
    </dgm:pt>
    <dgm:pt modelId="{BA48B0B9-4862-4224-A99C-4D7575A7E282}" type="parTrans" cxnId="{63A6F998-BEFE-451A-9858-B7BEC1EE3135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D792E646-A38F-48A8-8D05-E95F22BB9F34}" type="sibTrans" cxnId="{63A6F998-BEFE-451A-9858-B7BEC1EE3135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E1B61741-BD73-49C5-A649-E204E68B9848}">
      <dgm:prSet phldrT="[Tekst]" custT="1"/>
      <dgm:spPr/>
      <dgm:t>
        <a:bodyPr/>
        <a:lstStyle/>
        <a:p>
          <a:r>
            <a:rPr lang="hr-HR" sz="1800" dirty="0">
              <a:latin typeface="Candara" panose="020E0502030303020204" pitchFamily="34" charset="0"/>
            </a:rPr>
            <a:t>Dublja kognitivna razina od AM, apstraktnije i općenitije</a:t>
          </a:r>
        </a:p>
      </dgm:t>
    </dgm:pt>
    <dgm:pt modelId="{0EFA233C-8DE7-49DF-BBA9-0CCCFFE4620E}" type="parTrans" cxnId="{52081544-6F01-4377-8833-84077B40E3BF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B9098076-2468-4AD9-9F1A-730C46BB9171}" type="sibTrans" cxnId="{52081544-6F01-4377-8833-84077B40E3BF}">
      <dgm:prSet/>
      <dgm:spPr/>
      <dgm:t>
        <a:bodyPr/>
        <a:lstStyle/>
        <a:p>
          <a:endParaRPr lang="hr-HR" sz="1800">
            <a:latin typeface="Candara" panose="020E0502030303020204" pitchFamily="34" charset="0"/>
          </a:endParaRPr>
        </a:p>
      </dgm:t>
    </dgm:pt>
    <dgm:pt modelId="{7FF9CF05-82B2-4169-8091-38CDDF8E36D0}">
      <dgm:prSet custT="1"/>
      <dgm:spPr>
        <a:solidFill>
          <a:srgbClr val="6AC6C3"/>
        </a:solidFill>
      </dgm:spPr>
      <dgm:t>
        <a:bodyPr/>
        <a:lstStyle/>
        <a:p>
          <a:r>
            <a:rPr lang="hr-HR" sz="2200" b="1" dirty="0">
              <a:latin typeface="Candara" panose="020E0502030303020204" pitchFamily="34" charset="0"/>
            </a:rPr>
            <a:t>Sheme</a:t>
          </a:r>
          <a:r>
            <a:rPr lang="hr-HR" sz="2000" b="1" dirty="0">
              <a:latin typeface="Candara" panose="020E0502030303020204" pitchFamily="34" charset="0"/>
            </a:rPr>
            <a:t> </a:t>
          </a:r>
        </a:p>
      </dgm:t>
    </dgm:pt>
    <dgm:pt modelId="{D248C950-C2D6-4BF8-9FE0-598EE5F87763}" type="parTrans" cxnId="{BEB79B03-C4BF-4C7D-BB31-B5D9422B4DD6}">
      <dgm:prSet/>
      <dgm:spPr/>
      <dgm:t>
        <a:bodyPr/>
        <a:lstStyle/>
        <a:p>
          <a:endParaRPr lang="hr-HR"/>
        </a:p>
      </dgm:t>
    </dgm:pt>
    <dgm:pt modelId="{B47C20BE-275E-424F-B2BF-AFE165F3CE18}" type="sibTrans" cxnId="{BEB79B03-C4BF-4C7D-BB31-B5D9422B4DD6}">
      <dgm:prSet/>
      <dgm:spPr/>
      <dgm:t>
        <a:bodyPr/>
        <a:lstStyle/>
        <a:p>
          <a:endParaRPr lang="hr-HR"/>
        </a:p>
      </dgm:t>
    </dgm:pt>
    <dgm:pt modelId="{145D8FD1-F2AE-43BD-83BF-379FE90155A8}">
      <dgm:prSet phldrT="[Tekst]" custT="1"/>
      <dgm:spPr/>
      <dgm:t>
        <a:bodyPr/>
        <a:lstStyle/>
        <a:p>
          <a:r>
            <a:rPr lang="hr-HR" sz="1800" dirty="0">
              <a:latin typeface="Candara" panose="020E0502030303020204" pitchFamily="34" charset="0"/>
            </a:rPr>
            <a:t>Iskrivljene AM mogu biti povezane s negativnim afektom i disfunkcionalnim ponašanjem</a:t>
          </a:r>
        </a:p>
      </dgm:t>
    </dgm:pt>
    <dgm:pt modelId="{7E7766D4-31DD-4493-8E21-5EF1FB89CC8E}" type="parTrans" cxnId="{243DAADC-6FAD-4410-B7F5-8AB26225C370}">
      <dgm:prSet/>
      <dgm:spPr/>
      <dgm:t>
        <a:bodyPr/>
        <a:lstStyle/>
        <a:p>
          <a:endParaRPr lang="hr-HR"/>
        </a:p>
      </dgm:t>
    </dgm:pt>
    <dgm:pt modelId="{B4403812-5B4B-44D7-9B65-2C7695F8CF91}" type="sibTrans" cxnId="{243DAADC-6FAD-4410-B7F5-8AB26225C370}">
      <dgm:prSet/>
      <dgm:spPr/>
      <dgm:t>
        <a:bodyPr/>
        <a:lstStyle/>
        <a:p>
          <a:endParaRPr lang="hr-HR"/>
        </a:p>
      </dgm:t>
    </dgm:pt>
    <dgm:pt modelId="{71A8131B-BDA6-4734-BAE9-AB4CDEC021B0}">
      <dgm:prSet phldrT="[Tekst]" custT="1"/>
      <dgm:spPr/>
      <dgm:t>
        <a:bodyPr/>
        <a:lstStyle/>
        <a:p>
          <a:r>
            <a:rPr lang="hr-HR" sz="1800" dirty="0">
              <a:latin typeface="Candara" panose="020E0502030303020204" pitchFamily="34" charset="0"/>
            </a:rPr>
            <a:t>Mogu postati disfunkcionalne (niz pravila, „</a:t>
          </a:r>
          <a:r>
            <a:rPr lang="hr-HR" sz="1800" dirty="0" err="1">
              <a:latin typeface="Candara" panose="020E0502030303020204" pitchFamily="34" charset="0"/>
            </a:rPr>
            <a:t>trebanja</a:t>
          </a:r>
          <a:r>
            <a:rPr lang="hr-HR" sz="1800" dirty="0">
              <a:latin typeface="Candara" panose="020E0502030303020204" pitchFamily="34" charset="0"/>
            </a:rPr>
            <a:t>”, moranja, ako-onda, imperativa) → </a:t>
          </a:r>
          <a:r>
            <a:rPr lang="hr-HR" sz="1800" dirty="0" err="1">
              <a:latin typeface="Candara" panose="020E0502030303020204" pitchFamily="34" charset="0"/>
            </a:rPr>
            <a:t>onesposobljavajuće</a:t>
          </a:r>
          <a:r>
            <a:rPr lang="hr-HR" sz="1800" dirty="0">
              <a:latin typeface="Candara" panose="020E0502030303020204" pitchFamily="34" charset="0"/>
            </a:rPr>
            <a:t> </a:t>
          </a:r>
        </a:p>
      </dgm:t>
    </dgm:pt>
    <dgm:pt modelId="{6FE19687-DEBC-4772-AE38-808AE96B8CD1}" type="parTrans" cxnId="{03D5225E-8349-4761-BDE7-DB5F7C266BDD}">
      <dgm:prSet/>
      <dgm:spPr/>
      <dgm:t>
        <a:bodyPr/>
        <a:lstStyle/>
        <a:p>
          <a:endParaRPr lang="hr-HR"/>
        </a:p>
      </dgm:t>
    </dgm:pt>
    <dgm:pt modelId="{D3972C0F-29E8-49BD-A28A-C171D84BB1EF}" type="sibTrans" cxnId="{03D5225E-8349-4761-BDE7-DB5F7C266BDD}">
      <dgm:prSet/>
      <dgm:spPr/>
      <dgm:t>
        <a:bodyPr/>
        <a:lstStyle/>
        <a:p>
          <a:endParaRPr lang="hr-HR"/>
        </a:p>
      </dgm:t>
    </dgm:pt>
    <dgm:pt modelId="{F9F020A4-94C5-4FCE-8FD4-7CBD1A98FE3E}" type="pres">
      <dgm:prSet presAssocID="{0E1633AD-120A-43D8-A609-C287EC808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732D3-4CE5-43A6-B6F4-3AF6F7DF1024}" type="pres">
      <dgm:prSet presAssocID="{576933EB-9A4F-424D-8A93-0DD2E6AFE53C}" presName="parentText" presStyleLbl="node1" presStyleIdx="0" presStyleCnt="3" custScaleX="79724" custScaleY="44379" custLinFactNeighborX="-10376" custLinFactNeighborY="8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03BFC-8FE8-495B-9CA6-43625D0F15CC}" type="pres">
      <dgm:prSet presAssocID="{576933EB-9A4F-424D-8A93-0DD2E6AFE53C}" presName="childText" presStyleLbl="revTx" presStyleIdx="0" presStyleCnt="2" custScaleY="6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59ACF-CC07-46B1-B9EE-152F06DE62C2}" type="pres">
      <dgm:prSet presAssocID="{985D6191-7178-4601-A537-58BACE85C5A2}" presName="parentText" presStyleLbl="node1" presStyleIdx="1" presStyleCnt="3" custScaleX="89911" custScaleY="44379" custLinFactNeighborX="-5680" custLinFactNeighborY="-23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25CA5-6E37-4AC7-95C7-2F988E3B8939}" type="pres">
      <dgm:prSet presAssocID="{985D6191-7178-4601-A537-58BACE85C5A2}" presName="childText" presStyleLbl="revTx" presStyleIdx="1" presStyleCnt="2" custScaleY="6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6DD62-41BD-4103-A349-BC596AE57FD8}" type="pres">
      <dgm:prSet presAssocID="{7FF9CF05-82B2-4169-8091-38CDDF8E36D0}" presName="parentText" presStyleLbl="node1" presStyleIdx="2" presStyleCnt="3" custScaleY="44379" custLinFactNeighborY="229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E6C1F-94C0-457B-ACA0-D0E12639872D}" srcId="{576933EB-9A4F-424D-8A93-0DD2E6AFE53C}" destId="{848CA7CF-0860-486C-BC9E-1E4F3AE9F99A}" srcOrd="0" destOrd="0" parTransId="{43814154-0497-4A19-A2B2-A6460983B8E0}" sibTransId="{36D46B6E-1AFD-4CBA-AFD6-CA211043A990}"/>
    <dgm:cxn modelId="{03D5225E-8349-4761-BDE7-DB5F7C266BDD}" srcId="{985D6191-7178-4601-A537-58BACE85C5A2}" destId="{71A8131B-BDA6-4734-BAE9-AB4CDEC021B0}" srcOrd="1" destOrd="0" parTransId="{6FE19687-DEBC-4772-AE38-808AE96B8CD1}" sibTransId="{D3972C0F-29E8-49BD-A28A-C171D84BB1EF}"/>
    <dgm:cxn modelId="{169374D1-2EE7-4F76-B8FC-B7411A8BA9A1}" srcId="{0E1633AD-120A-43D8-A609-C287EC80842A}" destId="{576933EB-9A4F-424D-8A93-0DD2E6AFE53C}" srcOrd="0" destOrd="0" parTransId="{4494355F-ED3A-49FB-B770-D0FC16B04641}" sibTransId="{2CFDB051-DE05-4D09-95F6-906EA4C4291A}"/>
    <dgm:cxn modelId="{E1B4C6C9-5E08-4126-9387-D5E1F2B2BC7B}" type="presOf" srcId="{985D6191-7178-4601-A537-58BACE85C5A2}" destId="{56A59ACF-CC07-46B1-B9EE-152F06DE62C2}" srcOrd="0" destOrd="0" presId="urn:microsoft.com/office/officeart/2005/8/layout/vList2"/>
    <dgm:cxn modelId="{BEB79B03-C4BF-4C7D-BB31-B5D9422B4DD6}" srcId="{0E1633AD-120A-43D8-A609-C287EC80842A}" destId="{7FF9CF05-82B2-4169-8091-38CDDF8E36D0}" srcOrd="2" destOrd="0" parTransId="{D248C950-C2D6-4BF8-9FE0-598EE5F87763}" sibTransId="{B47C20BE-275E-424F-B2BF-AFE165F3CE18}"/>
    <dgm:cxn modelId="{52081544-6F01-4377-8833-84077B40E3BF}" srcId="{985D6191-7178-4601-A537-58BACE85C5A2}" destId="{E1B61741-BD73-49C5-A649-E204E68B9848}" srcOrd="0" destOrd="0" parTransId="{0EFA233C-8DE7-49DF-BBA9-0CCCFFE4620E}" sibTransId="{B9098076-2468-4AD9-9F1A-730C46BB9171}"/>
    <dgm:cxn modelId="{1676CD50-A685-48BD-A60D-D2E69570D708}" type="presOf" srcId="{145D8FD1-F2AE-43BD-83BF-379FE90155A8}" destId="{98B03BFC-8FE8-495B-9CA6-43625D0F15CC}" srcOrd="0" destOrd="1" presId="urn:microsoft.com/office/officeart/2005/8/layout/vList2"/>
    <dgm:cxn modelId="{BCDC3E16-1DC6-41A0-8E0A-D6B2ABB26151}" type="presOf" srcId="{7FF9CF05-82B2-4169-8091-38CDDF8E36D0}" destId="{DB46DD62-41BD-4103-A349-BC596AE57FD8}" srcOrd="0" destOrd="0" presId="urn:microsoft.com/office/officeart/2005/8/layout/vList2"/>
    <dgm:cxn modelId="{85244878-DDD8-4A7B-B177-E237F12D4D5B}" type="presOf" srcId="{848CA7CF-0860-486C-BC9E-1E4F3AE9F99A}" destId="{98B03BFC-8FE8-495B-9CA6-43625D0F15CC}" srcOrd="0" destOrd="0" presId="urn:microsoft.com/office/officeart/2005/8/layout/vList2"/>
    <dgm:cxn modelId="{63A6F998-BEFE-451A-9858-B7BEC1EE3135}" srcId="{0E1633AD-120A-43D8-A609-C287EC80842A}" destId="{985D6191-7178-4601-A537-58BACE85C5A2}" srcOrd="1" destOrd="0" parTransId="{BA48B0B9-4862-4224-A99C-4D7575A7E282}" sibTransId="{D792E646-A38F-48A8-8D05-E95F22BB9F34}"/>
    <dgm:cxn modelId="{243DAADC-6FAD-4410-B7F5-8AB26225C370}" srcId="{576933EB-9A4F-424D-8A93-0DD2E6AFE53C}" destId="{145D8FD1-F2AE-43BD-83BF-379FE90155A8}" srcOrd="1" destOrd="0" parTransId="{7E7766D4-31DD-4493-8E21-5EF1FB89CC8E}" sibTransId="{B4403812-5B4B-44D7-9B65-2C7695F8CF91}"/>
    <dgm:cxn modelId="{30B1B5B5-5D7C-4564-B35D-7F304DD47335}" type="presOf" srcId="{71A8131B-BDA6-4734-BAE9-AB4CDEC021B0}" destId="{7A225CA5-6E37-4AC7-95C7-2F988E3B8939}" srcOrd="0" destOrd="1" presId="urn:microsoft.com/office/officeart/2005/8/layout/vList2"/>
    <dgm:cxn modelId="{9BE49F89-72F9-416C-B4D4-9084909A7899}" type="presOf" srcId="{0E1633AD-120A-43D8-A609-C287EC80842A}" destId="{F9F020A4-94C5-4FCE-8FD4-7CBD1A98FE3E}" srcOrd="0" destOrd="0" presId="urn:microsoft.com/office/officeart/2005/8/layout/vList2"/>
    <dgm:cxn modelId="{DE933129-B55F-4A10-A5A7-9494C8F22227}" type="presOf" srcId="{576933EB-9A4F-424D-8A93-0DD2E6AFE53C}" destId="{BCD732D3-4CE5-43A6-B6F4-3AF6F7DF1024}" srcOrd="0" destOrd="0" presId="urn:microsoft.com/office/officeart/2005/8/layout/vList2"/>
    <dgm:cxn modelId="{2A5B1CD5-1F87-4946-B11A-42A9EC6F25F5}" type="presOf" srcId="{E1B61741-BD73-49C5-A649-E204E68B9848}" destId="{7A225CA5-6E37-4AC7-95C7-2F988E3B8939}" srcOrd="0" destOrd="0" presId="urn:microsoft.com/office/officeart/2005/8/layout/vList2"/>
    <dgm:cxn modelId="{0BB38FBA-7E85-4367-A485-8AD9C1000F02}" type="presParOf" srcId="{F9F020A4-94C5-4FCE-8FD4-7CBD1A98FE3E}" destId="{BCD732D3-4CE5-43A6-B6F4-3AF6F7DF1024}" srcOrd="0" destOrd="0" presId="urn:microsoft.com/office/officeart/2005/8/layout/vList2"/>
    <dgm:cxn modelId="{C0154958-5E34-489B-9FE6-6ABD6B4A4471}" type="presParOf" srcId="{F9F020A4-94C5-4FCE-8FD4-7CBD1A98FE3E}" destId="{98B03BFC-8FE8-495B-9CA6-43625D0F15CC}" srcOrd="1" destOrd="0" presId="urn:microsoft.com/office/officeart/2005/8/layout/vList2"/>
    <dgm:cxn modelId="{32392A8D-1602-4C1B-8E87-952E86228A67}" type="presParOf" srcId="{F9F020A4-94C5-4FCE-8FD4-7CBD1A98FE3E}" destId="{56A59ACF-CC07-46B1-B9EE-152F06DE62C2}" srcOrd="2" destOrd="0" presId="urn:microsoft.com/office/officeart/2005/8/layout/vList2"/>
    <dgm:cxn modelId="{881FB84A-FDED-4E87-A652-20A33C924321}" type="presParOf" srcId="{F9F020A4-94C5-4FCE-8FD4-7CBD1A98FE3E}" destId="{7A225CA5-6E37-4AC7-95C7-2F988E3B8939}" srcOrd="3" destOrd="0" presId="urn:microsoft.com/office/officeart/2005/8/layout/vList2"/>
    <dgm:cxn modelId="{DFD398A7-9EEE-493D-B2DC-E00A92D80EF2}" type="presParOf" srcId="{F9F020A4-94C5-4FCE-8FD4-7CBD1A98FE3E}" destId="{DB46DD62-41BD-4103-A349-BC596AE57F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732D3-4CE5-43A6-B6F4-3AF6F7DF1024}">
      <dsp:nvSpPr>
        <dsp:cNvPr id="0" name=""/>
        <dsp:cNvSpPr/>
      </dsp:nvSpPr>
      <dsp:spPr>
        <a:xfrm>
          <a:off x="0" y="787029"/>
          <a:ext cx="8482227" cy="531176"/>
        </a:xfrm>
        <a:prstGeom prst="roundRect">
          <a:avLst/>
        </a:prstGeom>
        <a:solidFill>
          <a:srgbClr val="6AC6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latin typeface="Candara" panose="020E0502030303020204" pitchFamily="34" charset="0"/>
            </a:rPr>
            <a:t>Automatske misli</a:t>
          </a:r>
        </a:p>
      </dsp:txBody>
      <dsp:txXfrm>
        <a:off x="25930" y="812959"/>
        <a:ext cx="8430367" cy="479316"/>
      </dsp:txXfrm>
    </dsp:sp>
    <dsp:sp modelId="{98B03BFC-8FE8-495B-9CA6-43625D0F15CC}">
      <dsp:nvSpPr>
        <dsp:cNvPr id="0" name=""/>
        <dsp:cNvSpPr/>
      </dsp:nvSpPr>
      <dsp:spPr>
        <a:xfrm>
          <a:off x="0" y="1309471"/>
          <a:ext cx="10639490" cy="637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0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>
              <a:latin typeface="Candara" panose="020E0502030303020204" pitchFamily="34" charset="0"/>
            </a:rPr>
            <a:t>Javljaju se spontano, osobi izgledaju vjerojatne, mogu postati iskrivljene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>
              <a:latin typeface="Candara" panose="020E0502030303020204" pitchFamily="34" charset="0"/>
            </a:rPr>
            <a:t>Iskrivljene AM mogu biti povezane s negativnim afektom i disfunkcionalnim ponašanjem</a:t>
          </a:r>
        </a:p>
      </dsp:txBody>
      <dsp:txXfrm>
        <a:off x="0" y="1309471"/>
        <a:ext cx="10639490" cy="637411"/>
      </dsp:txXfrm>
    </dsp:sp>
    <dsp:sp modelId="{56A59ACF-CC07-46B1-B9EE-152F06DE62C2}">
      <dsp:nvSpPr>
        <dsp:cNvPr id="0" name=""/>
        <dsp:cNvSpPr/>
      </dsp:nvSpPr>
      <dsp:spPr>
        <a:xfrm>
          <a:off x="0" y="1921968"/>
          <a:ext cx="9566071" cy="531176"/>
        </a:xfrm>
        <a:prstGeom prst="roundRect">
          <a:avLst/>
        </a:prstGeom>
        <a:solidFill>
          <a:srgbClr val="6AC6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latin typeface="Candara" panose="020E0502030303020204" pitchFamily="34" charset="0"/>
            </a:rPr>
            <a:t>Pretpostavke</a:t>
          </a:r>
        </a:p>
      </dsp:txBody>
      <dsp:txXfrm>
        <a:off x="25930" y="1947898"/>
        <a:ext cx="9514211" cy="479316"/>
      </dsp:txXfrm>
    </dsp:sp>
    <dsp:sp modelId="{7A225CA5-6E37-4AC7-95C7-2F988E3B8939}">
      <dsp:nvSpPr>
        <dsp:cNvPr id="0" name=""/>
        <dsp:cNvSpPr/>
      </dsp:nvSpPr>
      <dsp:spPr>
        <a:xfrm>
          <a:off x="0" y="2478059"/>
          <a:ext cx="10639490" cy="637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0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>
              <a:latin typeface="Candara" panose="020E0502030303020204" pitchFamily="34" charset="0"/>
            </a:rPr>
            <a:t>Dublja kognitivna razina od AM, apstraktnije i općenitije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>
              <a:latin typeface="Candara" panose="020E0502030303020204" pitchFamily="34" charset="0"/>
            </a:rPr>
            <a:t>Mogu postati disfunkcionalne (niz pravila, „</a:t>
          </a:r>
          <a:r>
            <a:rPr lang="hr-HR" sz="1800" kern="1200" dirty="0" err="1">
              <a:latin typeface="Candara" panose="020E0502030303020204" pitchFamily="34" charset="0"/>
            </a:rPr>
            <a:t>trebanja</a:t>
          </a:r>
          <a:r>
            <a:rPr lang="hr-HR" sz="1800" kern="1200" dirty="0">
              <a:latin typeface="Candara" panose="020E0502030303020204" pitchFamily="34" charset="0"/>
            </a:rPr>
            <a:t>”, moranja, ako-onda, imperativa) → </a:t>
          </a:r>
          <a:r>
            <a:rPr lang="hr-HR" sz="1800" kern="1200" dirty="0" err="1">
              <a:latin typeface="Candara" panose="020E0502030303020204" pitchFamily="34" charset="0"/>
            </a:rPr>
            <a:t>onesposobljavajuće</a:t>
          </a:r>
          <a:r>
            <a:rPr lang="hr-HR" sz="1800" kern="1200" dirty="0">
              <a:latin typeface="Candara" panose="020E0502030303020204" pitchFamily="34" charset="0"/>
            </a:rPr>
            <a:t> </a:t>
          </a:r>
        </a:p>
      </dsp:txBody>
      <dsp:txXfrm>
        <a:off x="0" y="2478059"/>
        <a:ext cx="10639490" cy="637411"/>
      </dsp:txXfrm>
    </dsp:sp>
    <dsp:sp modelId="{DB46DD62-41BD-4103-A349-BC596AE57FD8}">
      <dsp:nvSpPr>
        <dsp:cNvPr id="0" name=""/>
        <dsp:cNvSpPr/>
      </dsp:nvSpPr>
      <dsp:spPr>
        <a:xfrm>
          <a:off x="0" y="3358392"/>
          <a:ext cx="10639490" cy="531176"/>
        </a:xfrm>
        <a:prstGeom prst="roundRect">
          <a:avLst/>
        </a:prstGeom>
        <a:solidFill>
          <a:srgbClr val="6AC6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latin typeface="Candara" panose="020E0502030303020204" pitchFamily="34" charset="0"/>
            </a:rPr>
            <a:t>Sheme</a:t>
          </a:r>
          <a:r>
            <a:rPr lang="hr-HR" sz="2000" b="1" kern="1200" dirty="0">
              <a:latin typeface="Candara" panose="020E0502030303020204" pitchFamily="34" charset="0"/>
            </a:rPr>
            <a:t> </a:t>
          </a:r>
        </a:p>
      </dsp:txBody>
      <dsp:txXfrm>
        <a:off x="25930" y="3384322"/>
        <a:ext cx="10587630" cy="47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E07CD7-02CF-4589-808C-62A7E6EF2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9B781D-527F-4CF9-9A0F-E3B151B2A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6559D4-EB6D-4443-9EA2-D5536BF6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7DFBA3-CDC9-4B4F-B4C9-DDAA47ED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3E13EB-9F47-45E8-8DFB-A0A9920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2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52242-3762-4499-A7EF-30AB4485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7203A59-8FCD-4F99-B8F8-9BDE7ADDE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81EB12-8BD0-4D1B-9AB8-6E9E30DD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F66AC9-7787-4A74-83B2-BBB8C71E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ED6B9F-F7D4-4531-BB22-FC29B703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6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D7AC9E-9E90-4BDA-8EA2-3FABDCEA1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2A83C29-DD90-4051-8C35-18FE6F7B1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7E4776-0006-4EEC-8CC7-2491C19E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F58474-8CFA-4A9F-A6A5-0151FA87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C1E8A5-9919-417D-8F57-1DD13AC3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87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5FE8A-5DF1-4440-B6E7-76E3CBA5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71E0A6-BC0A-49D2-B9DE-D902ED57B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BA2E09-1777-4065-B6F3-98D14F02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D13C6E-BC25-4E46-B909-67DFE78D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152C27-0A80-4A35-9F91-1F6BCD6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6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9F984B-83F7-4241-BFE3-FA75A5AB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EBC08C-FCA3-4F7D-B51B-8BB2D4E76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23C766-BBE1-4C88-843B-B2B97638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A0D360-986F-4327-95D8-25327EDF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9C889C-8506-4D89-A786-F9CA3145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5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0921F-8BF0-48BD-9520-6FA06ADB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1D8A9A-A432-426E-B0B9-C1B570B61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B33F991-8B62-48B7-B28F-43DD34A6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30D40B5-BB71-4CDD-BEFE-CB5CF159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C087BA2-AE8E-4217-8BC6-1EBE23EF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A9A700-1754-4DCD-9E93-8164BC4E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4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91599-B181-467B-9987-1D524E43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1C30B2-6DED-4501-B464-D6A09A85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67C9DF9-7932-4627-8561-88773D3C3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4A591E6-ABB4-4F16-8759-A5B07B029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58326CA-EE4C-4597-AA84-6360821BD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E60923F-EE0C-41D7-9D79-4F02AEE7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79FDC39-A36E-4E01-AC23-F859B0CD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6448966-9E37-42E2-97FC-7FEB7855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38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94E5EA-F7C8-49F5-9C5B-05D53CED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CDA5494-8631-4D99-AA03-3F3DB973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976E449-A427-4B12-A164-3B7D5053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7BBEED4-A05D-4EE5-8629-D1A5703F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4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DDB371E-93AB-45DC-B487-13C82497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80F59F5-038D-4C25-A7A1-E178B2BE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C6F6ADC-7B68-4084-A130-898D48DF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25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FD9D5E-045A-4A82-817B-9FA7E15D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6A9ABB-B886-4E0C-A5BB-72B2C885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2F72999-9565-4BB3-9E34-9903E334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CB031A-1261-4594-AC73-256D032F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D569452-BC49-4ACC-8950-76545786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5DE221A-B8E4-4CD1-B7FF-A7E420FC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346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CFD00-DA5D-47BC-8360-5B9F9DFF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2BFA25E-D9CE-41D5-83B1-B5C30837F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C0F9D0F-AD98-4AC8-9B90-0C66B90F7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BB34DD3-1B93-42E4-A46B-FDF837EE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817CEBF-DD9A-4CDE-A027-A1323053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D86DD9-AC39-4D94-9433-6F6A95E3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22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5469F4-1CED-46FA-9727-8E029B9C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53675C-901E-49E1-BA42-12B65BEF0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EAC69-916C-449B-B5DC-AC7B1E45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2CAA-1999-45A1-BA0F-10B0FEBD331A}" type="datetimeFigureOut">
              <a:rPr lang="hr-HR" smtClean="0"/>
              <a:t>15.06.2021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EC3E97-8BA6-4716-BD4B-17C1B0BBD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50AB7B-DDC6-4C18-BFEC-E37A38A07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9AA1-1112-44B5-BCD4-B5AB28A35F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77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BA16A6D-D513-465F-BE13-630BFD6B1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10" y="0"/>
            <a:ext cx="5648487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549D09A-55F6-43C9-9D1B-B1E44212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354"/>
            <a:ext cx="9144000" cy="934375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Evaluacija automatskih misli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4EA9AF-61A7-42B2-BD8E-D728E9B0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9410" y="5310234"/>
            <a:ext cx="5648487" cy="934375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Aneta Škreblin, mag. </a:t>
            </a:r>
            <a:r>
              <a:rPr lang="hr-HR" dirty="0" err="1">
                <a:latin typeface="Candara" panose="020E0502030303020204" pitchFamily="34" charset="0"/>
              </a:rPr>
              <a:t>psych</a:t>
            </a:r>
            <a:r>
              <a:rPr lang="hr-HR" dirty="0">
                <a:latin typeface="Candara" panose="020E0502030303020204" pitchFamily="34" charset="0"/>
              </a:rPr>
              <a:t>.</a:t>
            </a:r>
          </a:p>
          <a:p>
            <a:r>
              <a:rPr lang="hr-HR" dirty="0">
                <a:latin typeface="Candara" panose="020E0502030303020204" pitchFamily="34" charset="0"/>
              </a:rPr>
              <a:t>Lipanj 2021. god.</a:t>
            </a:r>
          </a:p>
        </p:txBody>
      </p:sp>
    </p:spTree>
    <p:extLst>
      <p:ext uri="{BB962C8B-B14F-4D97-AF65-F5344CB8AC3E}">
        <p14:creationId xmlns:p14="http://schemas.microsoft.com/office/powerpoint/2010/main" val="65700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Procjena djelotvornosti vrednovanja 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7D81E-EB8E-4EF1-A954-406EC0FC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Korištenje standardnih ili nestandardnih pitanja ili bihevioralni eksperiment </a:t>
            </a:r>
            <a:r>
              <a:rPr lang="hr-HR" sz="28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odluka što dalje</a:t>
            </a:r>
          </a:p>
          <a:p>
            <a:pPr lvl="1"/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Ako klijent ne vjeruje u AM i njegova emocionalna reakcija je značajno snižena, prelazi se na nešto drugo</a:t>
            </a:r>
          </a:p>
          <a:p>
            <a:endParaRPr lang="hr-HR" dirty="0"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42EF0C-3C6A-457A-9217-7E3DC60EF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5213933"/>
            <a:ext cx="4905375" cy="16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E8E26-1E84-4791-9C9D-F7A03087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Procjena djelotvornosti vrednovanja AM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3353A-BE4F-4E22-B14F-3CEEE642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Konceptualizacija nedjelotvornog vrednovanja AM: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Postoje važnije AM koje nisu identificirane ili vrednovane.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Vrednovanje AM je površno ili neadekvatno.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Klijent nije iznio dovoljno dokaza za koje vjeruje da podržavaju AM.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AM je ujedno i bazično vjerovanje.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Klijent je racionalno shvatio da je AM iskrivljena, ali u nju ne vjeruje na „emocionalnoj” razini.</a:t>
            </a:r>
          </a:p>
          <a:p>
            <a:pPr marL="914400" lvl="1" indent="-457200">
              <a:buAutoNum type="arabicPeriod"/>
            </a:pPr>
            <a:r>
              <a:rPr lang="hr-HR" dirty="0">
                <a:latin typeface="Candara" panose="020E0502030303020204" pitchFamily="34" charset="0"/>
              </a:rPr>
              <a:t>Klijent je vrednovanje primio s rezervom.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768B92-442F-4A56-B02F-D324019C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5213933"/>
            <a:ext cx="4905375" cy="16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7D81E-EB8E-4EF1-A954-406EC0FC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spcAft>
                <a:spcPts val="600"/>
              </a:spcAft>
              <a:buNone/>
            </a:pPr>
            <a:r>
              <a:rPr lang="hr-HR" dirty="0">
                <a:latin typeface="Candara" panose="020E0502030303020204" pitchFamily="34" charset="0"/>
              </a:rPr>
              <a:t>Beck, J. S. (2011). Kognitivna terapija. Jastrebarsko: Naklada Slap.</a:t>
            </a:r>
          </a:p>
          <a:p>
            <a:pPr marL="457200" indent="-457200">
              <a:spcAft>
                <a:spcPts val="600"/>
              </a:spcAft>
              <a:buNone/>
            </a:pPr>
            <a:r>
              <a:rPr lang="hr-HR" dirty="0" err="1">
                <a:latin typeface="Candara" panose="020E0502030303020204" pitchFamily="34" charset="0"/>
              </a:rPr>
              <a:t>Leahy</a:t>
            </a:r>
            <a:r>
              <a:rPr lang="hr-HR" dirty="0">
                <a:latin typeface="Candara" panose="020E0502030303020204" pitchFamily="34" charset="0"/>
              </a:rPr>
              <a:t>, R. L., Holland, S. J. i </a:t>
            </a:r>
            <a:r>
              <a:rPr lang="hr-HR" dirty="0" err="1">
                <a:latin typeface="Candara" panose="020E0502030303020204" pitchFamily="34" charset="0"/>
              </a:rPr>
              <a:t>McGinn</a:t>
            </a:r>
            <a:r>
              <a:rPr lang="hr-HR" dirty="0">
                <a:latin typeface="Candara" panose="020E0502030303020204" pitchFamily="34" charset="0"/>
              </a:rPr>
              <a:t>, L. K. (2014). Planovi tretmana i intervencije za depresiju i anksiozne poremećaje. Jastrebarsko: Naklada Slap.</a:t>
            </a:r>
          </a:p>
          <a:p>
            <a:endParaRPr lang="hr-H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2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strijela&#10;&#10;Opis je automatski generiran">
            <a:extLst>
              <a:ext uri="{FF2B5EF4-FFF2-40B4-BE49-F238E27FC236}">
                <a16:creationId xmlns:a16="http://schemas.microsoft.com/office/drawing/2014/main" id="{F158FC4C-B434-4CE6-8825-81BAADD3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89" y="0"/>
            <a:ext cx="2508311" cy="188123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A584DC-0A2C-44C7-A993-2D68BA80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Izbor automatskih misli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76DDAE-2938-427F-93ED-7BEF08A1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70"/>
            <a:ext cx="10515600" cy="4351338"/>
          </a:xfrm>
        </p:spPr>
        <p:txBody>
          <a:bodyPr>
            <a:normAutofit/>
          </a:bodyPr>
          <a:lstStyle/>
          <a:p>
            <a:r>
              <a:rPr lang="hr-HR" sz="2600" dirty="0">
                <a:latin typeface="Candara" panose="020E0502030303020204" pitchFamily="34" charset="0"/>
              </a:rPr>
              <a:t>Terapeut može otkriti nekoliko ili mnogo AM u jednoj seansi. → Odabire </a:t>
            </a:r>
            <a:r>
              <a:rPr lang="hr-HR" sz="2600" b="1" dirty="0">
                <a:latin typeface="Candara" panose="020E0502030303020204" pitchFamily="34" charset="0"/>
              </a:rPr>
              <a:t>jednu ili nekoliko ključnih</a:t>
            </a:r>
            <a:r>
              <a:rPr lang="hr-HR" sz="2600" dirty="0">
                <a:latin typeface="Candara" panose="020E0502030303020204" pitchFamily="34" charset="0"/>
              </a:rPr>
              <a:t> misli za vrednovanje na seansi.</a:t>
            </a:r>
          </a:p>
          <a:p>
            <a:r>
              <a:rPr lang="hr-HR" sz="2600" dirty="0">
                <a:latin typeface="Candara" panose="020E0502030303020204" pitchFamily="34" charset="0"/>
              </a:rPr>
              <a:t>Terapeut se pita: 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414A82B-78AC-4014-A866-6777F17A9B96}"/>
              </a:ext>
            </a:extLst>
          </p:cNvPr>
          <p:cNvSpPr/>
          <p:nvPr/>
        </p:nvSpPr>
        <p:spPr>
          <a:xfrm>
            <a:off x="838200" y="3164023"/>
            <a:ext cx="3240000" cy="2160000"/>
          </a:xfrm>
          <a:prstGeom prst="rect">
            <a:avLst/>
          </a:prstGeom>
          <a:ln w="25400" cmpd="sng">
            <a:solidFill>
              <a:srgbClr val="6AC6C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i="1" dirty="0">
                <a:latin typeface="Candara" panose="020E0502030303020204" pitchFamily="34" charset="0"/>
              </a:rPr>
              <a:t>Što želim postići na ovoj seansi?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Hoće li rad na ovoj misli pomoći u dostizanju terapijskih ciljeva?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1B75009-FE9B-4D27-8752-AFA17E9BE340}"/>
              </a:ext>
            </a:extLst>
          </p:cNvPr>
          <p:cNvSpPr/>
          <p:nvPr/>
        </p:nvSpPr>
        <p:spPr>
          <a:xfrm>
            <a:off x="8113802" y="3158098"/>
            <a:ext cx="3240000" cy="2160000"/>
          </a:xfrm>
          <a:prstGeom prst="rect">
            <a:avLst/>
          </a:prstGeom>
          <a:ln w="25400">
            <a:solidFill>
              <a:srgbClr val="6AC6C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i="1" dirty="0">
                <a:latin typeface="Candara" panose="020E0502030303020204" pitchFamily="34" charset="0"/>
              </a:rPr>
              <a:t>Je li misao važna?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Je li značajno iskrivljena/disfunkcionalna?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Koliko je tipična/središnja?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Hoće li pomoći klijentu u više nego jednoj situaciji?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Hoće li pomoći u boljoj konceptualizaciji klijenta?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33931E1-9800-48A2-8111-E0E30D0D301B}"/>
              </a:ext>
            </a:extLst>
          </p:cNvPr>
          <p:cNvSpPr/>
          <p:nvPr/>
        </p:nvSpPr>
        <p:spPr>
          <a:xfrm>
            <a:off x="4476001" y="3158098"/>
            <a:ext cx="3240000" cy="2160000"/>
          </a:xfrm>
          <a:prstGeom prst="rect">
            <a:avLst/>
          </a:prstGeom>
          <a:ln w="25400">
            <a:solidFill>
              <a:srgbClr val="6AC6C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i="1" dirty="0">
                <a:latin typeface="Candara" panose="020E0502030303020204" pitchFamily="34" charset="0"/>
              </a:rPr>
              <a:t>Što je klijent stavio na dnevni red? 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Podudara li se usmjeravanje na tu misao s problemom na kojem klijent želi raditi?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Hoće li biti dovoljno vremena?</a:t>
            </a:r>
          </a:p>
          <a:p>
            <a:pPr algn="ctr"/>
            <a:r>
              <a:rPr lang="hr-HR" sz="1600" i="1" dirty="0">
                <a:latin typeface="Candara" panose="020E0502030303020204" pitchFamily="34" charset="0"/>
              </a:rPr>
              <a:t>Hoće li klijent surađivati u vrednovanju misli?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68FEFD9-471F-4176-9539-0F5494F2B0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68" y="5648542"/>
            <a:ext cx="3870264" cy="12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560011-3D4A-449C-9377-E5043B9A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Izbor automatskih misli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6D2224-0030-4B74-9871-3CFB8A79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Mogućnosti: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A1609043-72A3-403C-84CA-17A9A6717CE7}"/>
              </a:ext>
            </a:extLst>
          </p:cNvPr>
          <p:cNvSpPr/>
          <p:nvPr/>
        </p:nvSpPr>
        <p:spPr>
          <a:xfrm>
            <a:off x="433156" y="2332608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Usmjeriti se na AM.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Koliko vjerujete u tu misao?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Kako ste se osjećali zbog te misli?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Što ste učinili nakon što ste to napravili?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62CF6AB-6BA2-46BF-87C6-4EBDA833C0F2}"/>
              </a:ext>
            </a:extLst>
          </p:cNvPr>
          <p:cNvSpPr/>
          <p:nvPr/>
        </p:nvSpPr>
        <p:spPr>
          <a:xfrm>
            <a:off x="3311000" y="2332608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Istražiti više o povezanoj situaciji.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Recite mi nešto više o toj situaciji.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Kad se to dogodilo?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Što vam je rekla neposredno prije nego što ste to pomislili?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50BAFE5-4CB8-43D3-B868-6175AD95F6E7}"/>
              </a:ext>
            </a:extLst>
          </p:cNvPr>
          <p:cNvSpPr/>
          <p:nvPr/>
        </p:nvSpPr>
        <p:spPr>
          <a:xfrm>
            <a:off x="6177010" y="2332608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Istražiti koliko je tipična AM.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Koliko često imate takvu vrstu misli?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U kojim situacijama?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Koliko vas takve misli smetaju?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D85DF0C-830C-4147-B284-12A12AD2234F}"/>
              </a:ext>
            </a:extLst>
          </p:cNvPr>
          <p:cNvSpPr/>
          <p:nvPr/>
        </p:nvSpPr>
        <p:spPr>
          <a:xfrm>
            <a:off x="9054854" y="2332608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Identificirati druge AM u toj situaciji.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Je li vam još nešto prošlo kroz glavu?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65CEDB6-CBC4-42EC-99BE-FFE69DA4C980}"/>
              </a:ext>
            </a:extLst>
          </p:cNvPr>
          <p:cNvSpPr/>
          <p:nvPr/>
        </p:nvSpPr>
        <p:spPr>
          <a:xfrm>
            <a:off x="1956970" y="4455851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Rješavati problem združen s AM.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Što biste mogli napraviti u vezi s time?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Kako ste prije s time izlazili na kraj?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Što biste željeli napraviti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C2ADE04-101D-4EF7-A549-4AE09CB66F6D}"/>
              </a:ext>
            </a:extLst>
          </p:cNvPr>
          <p:cNvSpPr/>
          <p:nvPr/>
        </p:nvSpPr>
        <p:spPr>
          <a:xfrm>
            <a:off x="4825015" y="4455851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Istražiti vjerovanja u podlozi AM.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Ako je ta misao točna, što bi vam to značilo?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0002C712-A064-4775-AF7A-A21811215D72}"/>
              </a:ext>
            </a:extLst>
          </p:cNvPr>
          <p:cNvSpPr/>
          <p:nvPr/>
        </p:nvSpPr>
        <p:spPr>
          <a:xfrm>
            <a:off x="7691025" y="4455851"/>
            <a:ext cx="2703990" cy="1944210"/>
          </a:xfrm>
          <a:prstGeom prst="rect">
            <a:avLst/>
          </a:prstGeom>
          <a:solidFill>
            <a:srgbClr val="6AC6C3"/>
          </a:solidFill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andara" panose="020E0502030303020204" pitchFamily="34" charset="0"/>
              </a:rPr>
              <a:t>Krenuti na drugu temu.</a:t>
            </a:r>
          </a:p>
          <a:p>
            <a:pPr algn="ctr"/>
            <a:r>
              <a:rPr lang="hr-HR" sz="1500" i="1" dirty="0">
                <a:latin typeface="Candara" panose="020E0502030303020204" pitchFamily="34" charset="0"/>
              </a:rPr>
              <a:t>Mislim da sam razumio/razumjela. Recite mi što se još dogodilo ovog tjedna.</a:t>
            </a:r>
          </a:p>
        </p:txBody>
      </p:sp>
      <p:pic>
        <p:nvPicPr>
          <p:cNvPr id="11" name="Slika 10" descr="Slika na kojoj se prikazuje strijela&#10;&#10;Opis je automatski generiran">
            <a:extLst>
              <a:ext uri="{FF2B5EF4-FFF2-40B4-BE49-F238E27FC236}">
                <a16:creationId xmlns:a16="http://schemas.microsoft.com/office/drawing/2014/main" id="{1064315E-5515-4B7E-B894-C506C8C5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89" y="0"/>
            <a:ext cx="2508311" cy="18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5914834C-9FF3-4752-814F-792A453AD26A}"/>
              </a:ext>
            </a:extLst>
          </p:cNvPr>
          <p:cNvCxnSpPr>
            <a:cxnSpLocks/>
          </p:cNvCxnSpPr>
          <p:nvPr/>
        </p:nvCxnSpPr>
        <p:spPr>
          <a:xfrm>
            <a:off x="3944274" y="3970037"/>
            <a:ext cx="1060622" cy="754378"/>
          </a:xfrm>
          <a:prstGeom prst="line">
            <a:avLst/>
          </a:prstGeom>
          <a:ln>
            <a:solidFill>
              <a:srgbClr val="C5E9E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115F7DE2-F39D-4555-9D5C-8D05E22936C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905816" y="3177042"/>
            <a:ext cx="1070522" cy="837340"/>
          </a:xfrm>
          <a:prstGeom prst="line">
            <a:avLst/>
          </a:prstGeom>
          <a:ln>
            <a:solidFill>
              <a:srgbClr val="C5E9E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17EE3FA0-0A26-4F03-962D-3E48B75F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Usmjeravanje na automatsku misao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E5BCD6-EDBC-4181-8DB9-F5AB3278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latin typeface="Candara" panose="020E0502030303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8B0E3A0-D18B-457D-B42A-C6559C22A61E}"/>
              </a:ext>
            </a:extLst>
          </p:cNvPr>
          <p:cNvGrpSpPr/>
          <p:nvPr/>
        </p:nvGrpSpPr>
        <p:grpSpPr>
          <a:xfrm>
            <a:off x="218914" y="3124940"/>
            <a:ext cx="3731649" cy="1778885"/>
            <a:chOff x="5934" y="2365485"/>
            <a:chExt cx="4385709" cy="1795553"/>
          </a:xfrm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id="{9E1A8EE7-467B-4F38-88B7-69D17E442C27}"/>
                </a:ext>
              </a:extLst>
            </p:cNvPr>
            <p:cNvSpPr/>
            <p:nvPr/>
          </p:nvSpPr>
          <p:spPr>
            <a:xfrm>
              <a:off x="5934" y="2365485"/>
              <a:ext cx="4385709" cy="1795553"/>
            </a:xfrm>
            <a:prstGeom prst="roundRect">
              <a:avLst>
                <a:gd name="adj" fmla="val 10000"/>
              </a:avLst>
            </a:prstGeom>
            <a:solidFill>
              <a:srgbClr val="6AC6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id="{154683D4-BD2F-4442-A504-981D43A49C6E}"/>
                </a:ext>
              </a:extLst>
            </p:cNvPr>
            <p:cNvSpPr txBox="1"/>
            <p:nvPr/>
          </p:nvSpPr>
          <p:spPr>
            <a:xfrm>
              <a:off x="58524" y="2418075"/>
              <a:ext cx="4280529" cy="1690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hr-HR" sz="1800" b="1" kern="1200" dirty="0">
                  <a:latin typeface="Candara" panose="020E0502030303020204" pitchFamily="34" charset="0"/>
                </a:rPr>
                <a:t>Koliko sada vjerujete toj misli 0-100%?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hr-HR" sz="1800" b="1" kern="1200" dirty="0">
                  <a:latin typeface="Candara" panose="020E0502030303020204" pitchFamily="34" charset="0"/>
                </a:rPr>
                <a:t>Kako se osjećate zbog te misli?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b="1" kern="1200" dirty="0">
                  <a:latin typeface="Candara" panose="020E0502030303020204" pitchFamily="34" charset="0"/>
                </a:rPr>
                <a:t>Koliko je jaka ta emocija 0-100%?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48D2C0C1-5638-40ED-94CF-C51D8D77AC60}"/>
              </a:ext>
            </a:extLst>
          </p:cNvPr>
          <p:cNvGrpSpPr/>
          <p:nvPr/>
        </p:nvGrpSpPr>
        <p:grpSpPr>
          <a:xfrm>
            <a:off x="4947763" y="2577351"/>
            <a:ext cx="1775418" cy="1199381"/>
            <a:chOff x="5236427" y="1475919"/>
            <a:chExt cx="2160003" cy="1186961"/>
          </a:xfrm>
        </p:grpSpPr>
        <p:sp>
          <p:nvSpPr>
            <p:cNvPr id="14" name="Pravokutnik: zaobljeni kutovi 13">
              <a:extLst>
                <a:ext uri="{FF2B5EF4-FFF2-40B4-BE49-F238E27FC236}">
                  <a16:creationId xmlns:a16="http://schemas.microsoft.com/office/drawing/2014/main" id="{5C38421D-76F7-4193-A0BA-095FE5F558E3}"/>
                </a:ext>
              </a:extLst>
            </p:cNvPr>
            <p:cNvSpPr/>
            <p:nvPr/>
          </p:nvSpPr>
          <p:spPr>
            <a:xfrm>
              <a:off x="5236427" y="1475919"/>
              <a:ext cx="2160003" cy="1186961"/>
            </a:xfrm>
            <a:prstGeom prst="roundRect">
              <a:avLst>
                <a:gd name="adj" fmla="val 10000"/>
              </a:avLst>
            </a:prstGeom>
            <a:solidFill>
              <a:srgbClr val="6AC6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avokutnik: zaobljeni kutovi 4">
              <a:extLst>
                <a:ext uri="{FF2B5EF4-FFF2-40B4-BE49-F238E27FC236}">
                  <a16:creationId xmlns:a16="http://schemas.microsoft.com/office/drawing/2014/main" id="{A3D3DDE2-8C02-43B9-9162-69E1B7D65C08}"/>
                </a:ext>
              </a:extLst>
            </p:cNvPr>
            <p:cNvSpPr txBox="1"/>
            <p:nvPr/>
          </p:nvSpPr>
          <p:spPr>
            <a:xfrm>
              <a:off x="5271192" y="1510684"/>
              <a:ext cx="2090473" cy="1117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>
                  <a:latin typeface="Candara" panose="020E0502030303020204" pitchFamily="34" charset="0"/>
                </a:rPr>
                <a:t>Snažno vjerovanje i značajna uznemirenost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79FC98D-888F-4404-ADA4-4A8ED75212E8}"/>
              </a:ext>
            </a:extLst>
          </p:cNvPr>
          <p:cNvGrpSpPr/>
          <p:nvPr/>
        </p:nvGrpSpPr>
        <p:grpSpPr>
          <a:xfrm>
            <a:off x="4948830" y="4310344"/>
            <a:ext cx="1774350" cy="1186961"/>
            <a:chOff x="5236427" y="3863644"/>
            <a:chExt cx="2160003" cy="1186961"/>
          </a:xfrm>
        </p:grpSpPr>
        <p:sp>
          <p:nvSpPr>
            <p:cNvPr id="18" name="Pravokutnik: zaobljeni kutovi 17">
              <a:extLst>
                <a:ext uri="{FF2B5EF4-FFF2-40B4-BE49-F238E27FC236}">
                  <a16:creationId xmlns:a16="http://schemas.microsoft.com/office/drawing/2014/main" id="{2656C417-1931-497E-A450-60A009E8330C}"/>
                </a:ext>
              </a:extLst>
            </p:cNvPr>
            <p:cNvSpPr/>
            <p:nvPr/>
          </p:nvSpPr>
          <p:spPr>
            <a:xfrm>
              <a:off x="5236427" y="3863644"/>
              <a:ext cx="2160003" cy="1186961"/>
            </a:xfrm>
            <a:prstGeom prst="roundRect">
              <a:avLst>
                <a:gd name="adj" fmla="val 10000"/>
              </a:avLst>
            </a:prstGeom>
            <a:solidFill>
              <a:srgbClr val="6AC6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avokutnik: zaobljeni kutovi 4">
              <a:extLst>
                <a:ext uri="{FF2B5EF4-FFF2-40B4-BE49-F238E27FC236}">
                  <a16:creationId xmlns:a16="http://schemas.microsoft.com/office/drawing/2014/main" id="{682C63D6-D7DB-4C92-A08F-BC2C8C885DEF}"/>
                </a:ext>
              </a:extLst>
            </p:cNvPr>
            <p:cNvSpPr txBox="1"/>
            <p:nvPr/>
          </p:nvSpPr>
          <p:spPr>
            <a:xfrm>
              <a:off x="5271192" y="3898409"/>
              <a:ext cx="2090473" cy="1117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>
                  <a:latin typeface="Candara" panose="020E0502030303020204" pitchFamily="34" charset="0"/>
                </a:rPr>
                <a:t>Nizak stupanj vjerovanja i uznemirenosti</a:t>
              </a:r>
            </a:p>
          </p:txBody>
        </p:sp>
      </p:grpSp>
      <p:sp>
        <p:nvSpPr>
          <p:cNvPr id="23" name="Strelica: desno 22">
            <a:extLst>
              <a:ext uri="{FF2B5EF4-FFF2-40B4-BE49-F238E27FC236}">
                <a16:creationId xmlns:a16="http://schemas.microsoft.com/office/drawing/2014/main" id="{CFA81B4D-9045-48E6-ADF1-C3B4F74267F1}"/>
              </a:ext>
            </a:extLst>
          </p:cNvPr>
          <p:cNvSpPr/>
          <p:nvPr/>
        </p:nvSpPr>
        <p:spPr>
          <a:xfrm>
            <a:off x="6723180" y="3025011"/>
            <a:ext cx="1020932" cy="304060"/>
          </a:xfrm>
          <a:prstGeom prst="rightArrow">
            <a:avLst/>
          </a:prstGeom>
          <a:solidFill>
            <a:srgbClr val="C5E9E8"/>
          </a:solidFill>
          <a:ln>
            <a:solidFill>
              <a:srgbClr val="C5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: desno 23">
            <a:extLst>
              <a:ext uri="{FF2B5EF4-FFF2-40B4-BE49-F238E27FC236}">
                <a16:creationId xmlns:a16="http://schemas.microsoft.com/office/drawing/2014/main" id="{C960893B-0CB2-4E16-90E2-5668478F4A24}"/>
              </a:ext>
            </a:extLst>
          </p:cNvPr>
          <p:cNvSpPr/>
          <p:nvPr/>
        </p:nvSpPr>
        <p:spPr>
          <a:xfrm>
            <a:off x="6723180" y="4699693"/>
            <a:ext cx="1020932" cy="304060"/>
          </a:xfrm>
          <a:prstGeom prst="rightArrow">
            <a:avLst/>
          </a:prstGeom>
          <a:solidFill>
            <a:srgbClr val="C5E9E8"/>
          </a:solidFill>
          <a:ln>
            <a:solidFill>
              <a:srgbClr val="C5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2FF7B198-3D48-4115-A1A5-02D756C9A3DA}"/>
              </a:ext>
            </a:extLst>
          </p:cNvPr>
          <p:cNvGrpSpPr/>
          <p:nvPr/>
        </p:nvGrpSpPr>
        <p:grpSpPr>
          <a:xfrm>
            <a:off x="7772670" y="4323734"/>
            <a:ext cx="2111956" cy="1055978"/>
            <a:chOff x="8241213" y="3929136"/>
            <a:chExt cx="2111956" cy="1055978"/>
          </a:xfrm>
        </p:grpSpPr>
        <p:sp>
          <p:nvSpPr>
            <p:cNvPr id="26" name="Pravokutnik: zaobljeni kutovi 25">
              <a:extLst>
                <a:ext uri="{FF2B5EF4-FFF2-40B4-BE49-F238E27FC236}">
                  <a16:creationId xmlns:a16="http://schemas.microsoft.com/office/drawing/2014/main" id="{D9F51B9C-F360-4E41-AE56-EA10736091E1}"/>
                </a:ext>
              </a:extLst>
            </p:cNvPr>
            <p:cNvSpPr/>
            <p:nvPr/>
          </p:nvSpPr>
          <p:spPr>
            <a:xfrm>
              <a:off x="8241213" y="3929136"/>
              <a:ext cx="2111956" cy="1055978"/>
            </a:xfrm>
            <a:prstGeom prst="roundRect">
              <a:avLst>
                <a:gd name="adj" fmla="val 10000"/>
              </a:avLst>
            </a:prstGeom>
            <a:solidFill>
              <a:srgbClr val="6AC6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avokutnik: zaobljeni kutovi 4">
              <a:extLst>
                <a:ext uri="{FF2B5EF4-FFF2-40B4-BE49-F238E27FC236}">
                  <a16:creationId xmlns:a16="http://schemas.microsoft.com/office/drawing/2014/main" id="{48CA1B08-837B-4715-8B05-EC607836144B}"/>
                </a:ext>
              </a:extLst>
            </p:cNvPr>
            <p:cNvSpPr txBox="1"/>
            <p:nvPr/>
          </p:nvSpPr>
          <p:spPr>
            <a:xfrm>
              <a:off x="8272142" y="3960065"/>
              <a:ext cx="2050098" cy="994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800" kern="1200" dirty="0">
                  <a:latin typeface="Candara" panose="020E0502030303020204" pitchFamily="34" charset="0"/>
                </a:rPr>
                <a:t>Prelazak na nešto drugo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5E2634DE-D36B-4CF9-AA79-D63D8C757D76}"/>
              </a:ext>
            </a:extLst>
          </p:cNvPr>
          <p:cNvGrpSpPr/>
          <p:nvPr/>
        </p:nvGrpSpPr>
        <p:grpSpPr>
          <a:xfrm>
            <a:off x="7744112" y="2158307"/>
            <a:ext cx="3648146" cy="2027970"/>
            <a:chOff x="8241213" y="368060"/>
            <a:chExt cx="2268452" cy="3402678"/>
          </a:xfrm>
        </p:grpSpPr>
        <p:sp>
          <p:nvSpPr>
            <p:cNvPr id="29" name="Pravokutnik: zaobljeni kutovi 28">
              <a:extLst>
                <a:ext uri="{FF2B5EF4-FFF2-40B4-BE49-F238E27FC236}">
                  <a16:creationId xmlns:a16="http://schemas.microsoft.com/office/drawing/2014/main" id="{3225B67D-7E60-4B75-B2D1-EFB25C8C7001}"/>
                </a:ext>
              </a:extLst>
            </p:cNvPr>
            <p:cNvSpPr/>
            <p:nvPr/>
          </p:nvSpPr>
          <p:spPr>
            <a:xfrm>
              <a:off x="8241213" y="368060"/>
              <a:ext cx="2268452" cy="3402678"/>
            </a:xfrm>
            <a:prstGeom prst="roundRect">
              <a:avLst>
                <a:gd name="adj" fmla="val 10000"/>
              </a:avLst>
            </a:prstGeom>
            <a:solidFill>
              <a:srgbClr val="6AC6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ravokutnik: zaobljeni kutovi 4">
              <a:extLst>
                <a:ext uri="{FF2B5EF4-FFF2-40B4-BE49-F238E27FC236}">
                  <a16:creationId xmlns:a16="http://schemas.microsoft.com/office/drawing/2014/main" id="{2499F897-0350-49B1-893F-10730045929C}"/>
                </a:ext>
              </a:extLst>
            </p:cNvPr>
            <p:cNvSpPr txBox="1"/>
            <p:nvPr/>
          </p:nvSpPr>
          <p:spPr>
            <a:xfrm>
              <a:off x="8307654" y="453712"/>
              <a:ext cx="2150301" cy="3250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>
                  <a:latin typeface="Candara" panose="020E0502030303020204" pitchFamily="34" charset="0"/>
                </a:rPr>
                <a:t>KBT model: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>
                  <a:latin typeface="Candara" panose="020E0502030303020204" pitchFamily="34" charset="0"/>
                </a:rPr>
                <a:t>1. </a:t>
              </a:r>
              <a:r>
                <a:rPr lang="hr-HR" sz="1600" i="1" kern="1200" dirty="0">
                  <a:latin typeface="Candara" panose="020E0502030303020204" pitchFamily="34" charset="0"/>
                </a:rPr>
                <a:t>Kada ste to pomislili? U kojoj situaciji?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>
                  <a:latin typeface="Candara" panose="020E0502030303020204" pitchFamily="34" charset="0"/>
                </a:rPr>
                <a:t>2. </a:t>
              </a:r>
              <a:r>
                <a:rPr lang="hr-HR" sz="1600" i="1" kern="1200" dirty="0">
                  <a:latin typeface="Candara" panose="020E0502030303020204" pitchFamily="34" charset="0"/>
                </a:rPr>
                <a:t>Koje druge uznemirujuće misli ste imali u toj situaciji?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>
                  <a:latin typeface="Candara" panose="020E0502030303020204" pitchFamily="34" charset="0"/>
                </a:rPr>
                <a:t>3. </a:t>
              </a:r>
              <a:r>
                <a:rPr lang="hr-HR" sz="1600" i="1" kern="1200" dirty="0">
                  <a:latin typeface="Candara" panose="020E0502030303020204" pitchFamily="34" charset="0"/>
                </a:rPr>
                <a:t>Jeste li zapazili neku promjenu u vašem tijelu?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kern="1200" dirty="0">
                  <a:latin typeface="Candara" panose="020E0502030303020204" pitchFamily="34" charset="0"/>
                </a:rPr>
                <a:t>4. </a:t>
              </a:r>
              <a:r>
                <a:rPr lang="hr-HR" sz="1600" i="1" kern="1200" dirty="0">
                  <a:latin typeface="Candara" panose="020E0502030303020204" pitchFamily="34" charset="0"/>
                </a:rPr>
                <a:t>Što ste onda napravili?</a:t>
              </a:r>
            </a:p>
          </p:txBody>
        </p:sp>
      </p:grpSp>
      <p:pic>
        <p:nvPicPr>
          <p:cNvPr id="31" name="Slika 30" descr="Slika na kojoj se prikazuje tekst&#10;&#10;Opis je automatski generiran">
            <a:extLst>
              <a:ext uri="{FF2B5EF4-FFF2-40B4-BE49-F238E27FC236}">
                <a16:creationId xmlns:a16="http://schemas.microsoft.com/office/drawing/2014/main" id="{D987DED4-68A7-47F4-B59B-1A8722E0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45" y="380589"/>
            <a:ext cx="1656955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Nakon dobivanja detaljnije slike, terapeut može: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7D81E-EB8E-4EF1-A954-406EC0FC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r-HR" sz="2600" dirty="0">
                <a:latin typeface="Candara" panose="020E0502030303020204" pitchFamily="34" charset="0"/>
              </a:rPr>
              <a:t>Uklopiti AM u širu konceptualizaciju klijenta </a:t>
            </a:r>
          </a:p>
          <a:p>
            <a:pPr marL="457200" lvl="1" indent="0">
              <a:buNone/>
            </a:pPr>
            <a:r>
              <a:rPr lang="hr-HR" sz="2200" i="1" dirty="0">
                <a:solidFill>
                  <a:srgbClr val="6AC6C3"/>
                </a:solidFill>
                <a:latin typeface="Candara" panose="020E0502030303020204" pitchFamily="34" charset="0"/>
              </a:rPr>
              <a:t>Može li to biti još jedan primjer vašeg upornog predviđanja da ćete pasti?</a:t>
            </a:r>
          </a:p>
          <a:p>
            <a:r>
              <a:rPr lang="hr-HR" sz="2600" dirty="0">
                <a:latin typeface="Candara" panose="020E0502030303020204" pitchFamily="34" charset="0"/>
              </a:rPr>
              <a:t>Koristiti AM za jačanje kognitivnog modela</a:t>
            </a:r>
          </a:p>
          <a:p>
            <a:pPr marL="457200" lvl="1" indent="0">
              <a:buNone/>
            </a:pPr>
            <a:r>
              <a:rPr lang="hr-HR" sz="2200" i="1" dirty="0">
                <a:solidFill>
                  <a:srgbClr val="6AC6C3"/>
                </a:solidFill>
                <a:latin typeface="Candara" panose="020E0502030303020204" pitchFamily="34" charset="0"/>
              </a:rPr>
              <a:t>Kada ste bili u knjižnici, pokušavajući učiti, pomislili ste: Nikad neću ovo naučiti. Ta misao učinila vas je tužnom i vodila zatvaranju knjige.</a:t>
            </a:r>
          </a:p>
          <a:p>
            <a:r>
              <a:rPr lang="hr-HR" sz="2600" dirty="0">
                <a:latin typeface="Candara" panose="020E0502030303020204" pitchFamily="34" charset="0"/>
              </a:rPr>
              <a:t>Vrednovati AM pomoću </a:t>
            </a:r>
            <a:r>
              <a:rPr lang="hr-HR" sz="2600" dirty="0" err="1">
                <a:latin typeface="Candara" panose="020E0502030303020204" pitchFamily="34" charset="0"/>
              </a:rPr>
              <a:t>Sokratovskog</a:t>
            </a:r>
            <a:r>
              <a:rPr lang="hr-HR" sz="2600" dirty="0">
                <a:latin typeface="Candara" panose="020E0502030303020204" pitchFamily="34" charset="0"/>
              </a:rPr>
              <a:t> dijaloga</a:t>
            </a:r>
          </a:p>
          <a:p>
            <a:pPr marL="457200" lvl="1" indent="0">
              <a:buNone/>
            </a:pPr>
            <a:r>
              <a:rPr lang="hr-HR" sz="2200" i="1" dirty="0">
                <a:solidFill>
                  <a:srgbClr val="6AC6C3"/>
                </a:solidFill>
                <a:latin typeface="Candara" panose="020E0502030303020204" pitchFamily="34" charset="0"/>
              </a:rPr>
              <a:t>Što je dokaz da nikad nećete naučiti kemiju?</a:t>
            </a:r>
          </a:p>
          <a:p>
            <a:r>
              <a:rPr lang="hr-HR" sz="2600" dirty="0">
                <a:latin typeface="Candara" panose="020E0502030303020204" pitchFamily="34" charset="0"/>
              </a:rPr>
              <a:t>Rješavati problem s klijentom</a:t>
            </a:r>
          </a:p>
          <a:p>
            <a:pPr marL="457200" lvl="1" indent="0">
              <a:buNone/>
            </a:pPr>
            <a:r>
              <a:rPr lang="hr-HR" sz="2200" i="1" dirty="0">
                <a:solidFill>
                  <a:srgbClr val="6AC6C3"/>
                </a:solidFill>
                <a:latin typeface="Candara" panose="020E0502030303020204" pitchFamily="34" charset="0"/>
              </a:rPr>
              <a:t>Što biste mogli napraviti kako biste to bolje naučili?</a:t>
            </a:r>
          </a:p>
          <a:p>
            <a:r>
              <a:rPr lang="hr-HR" sz="2600" dirty="0">
                <a:latin typeface="Candara" panose="020E0502030303020204" pitchFamily="34" charset="0"/>
              </a:rPr>
              <a:t>Koristiti tehniku silazne strelice </a:t>
            </a:r>
          </a:p>
          <a:p>
            <a:pPr marL="457200" lvl="1" indent="0">
              <a:buNone/>
            </a:pPr>
            <a:r>
              <a:rPr lang="hr-HR" sz="2200" i="1" dirty="0">
                <a:solidFill>
                  <a:srgbClr val="6AC6C3"/>
                </a:solidFill>
                <a:latin typeface="Candara" panose="020E0502030303020204" pitchFamily="34" charset="0"/>
              </a:rPr>
              <a:t>Ako je istina to da ne možete naučiti kemiju, što bi to vama značilo?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15E4F8D-E172-41DC-8D5B-5DBD28A90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5"/>
          <a:stretch/>
        </p:blipFill>
        <p:spPr>
          <a:xfrm>
            <a:off x="9031317" y="3544887"/>
            <a:ext cx="3160683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3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muškarac, osoba&#10;&#10;Opis je automatski generiran">
            <a:extLst>
              <a:ext uri="{FF2B5EF4-FFF2-40B4-BE49-F238E27FC236}">
                <a16:creationId xmlns:a16="http://schemas.microsoft.com/office/drawing/2014/main" id="{505B5060-0E55-499A-81FB-99092A0C6E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81" y="5213998"/>
            <a:ext cx="1581519" cy="164400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Pitanja za vrednovanje automatskih misli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28A60C2-D000-45F1-88F7-4ADEACFE1B92}"/>
              </a:ext>
            </a:extLst>
          </p:cNvPr>
          <p:cNvSpPr/>
          <p:nvPr/>
        </p:nvSpPr>
        <p:spPr>
          <a:xfrm>
            <a:off x="1377583" y="1846916"/>
            <a:ext cx="2880000" cy="1800000"/>
          </a:xfrm>
          <a:prstGeom prst="rect">
            <a:avLst/>
          </a:prstGeom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Što je dokaz?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Što je dokaz koji podržava tu ideju?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Što je dokaz protiv te ideje?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CA06FFA-F193-405E-810F-D6B76E8C1A4B}"/>
              </a:ext>
            </a:extLst>
          </p:cNvPr>
          <p:cNvSpPr/>
          <p:nvPr/>
        </p:nvSpPr>
        <p:spPr>
          <a:xfrm>
            <a:off x="4656000" y="1825625"/>
            <a:ext cx="2880000" cy="1800000"/>
          </a:xfrm>
          <a:prstGeom prst="rect">
            <a:avLst/>
          </a:prstGeom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Postoji li alternativno objašnjenje?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2B06EE2-52D9-4C3E-854D-5CB7931DE77A}"/>
              </a:ext>
            </a:extLst>
          </p:cNvPr>
          <p:cNvSpPr/>
          <p:nvPr/>
        </p:nvSpPr>
        <p:spPr>
          <a:xfrm>
            <a:off x="7934418" y="1825625"/>
            <a:ext cx="2880000" cy="1800000"/>
          </a:xfrm>
          <a:prstGeom prst="rect">
            <a:avLst/>
          </a:prstGeom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Što je najgore što se može dogoditi? 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Što je najbolje što se može dogoditi?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Što je najvjerojatnije da će se dogoditi?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29E8D9F-28DD-441E-8134-5BD5952263EB}"/>
              </a:ext>
            </a:extLst>
          </p:cNvPr>
          <p:cNvSpPr/>
          <p:nvPr/>
        </p:nvSpPr>
        <p:spPr>
          <a:xfrm>
            <a:off x="1377583" y="4011939"/>
            <a:ext cx="2880000" cy="1800000"/>
          </a:xfrm>
          <a:prstGeom prst="rect">
            <a:avLst/>
          </a:prstGeom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Koje su posljedice vjerovanja u AM?</a:t>
            </a:r>
          </a:p>
          <a:p>
            <a:pPr algn="ctr"/>
            <a:r>
              <a:rPr lang="hr-HR" dirty="0">
                <a:latin typeface="Candara" panose="020E0502030303020204" pitchFamily="34" charset="0"/>
              </a:rPr>
              <a:t>Što bi mogle biti posljedice promjene u mišljenju?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8441913-ADE6-46C2-B13B-E65B7C89F1F8}"/>
              </a:ext>
            </a:extLst>
          </p:cNvPr>
          <p:cNvSpPr/>
          <p:nvPr/>
        </p:nvSpPr>
        <p:spPr>
          <a:xfrm>
            <a:off x="4656000" y="4011939"/>
            <a:ext cx="2880000" cy="1800000"/>
          </a:xfrm>
          <a:prstGeom prst="rect">
            <a:avLst/>
          </a:prstGeom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Što ću u vezi s tim poduzeti?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B5BE54F-3F39-48ED-A22B-6AC5FB767AF1}"/>
              </a:ext>
            </a:extLst>
          </p:cNvPr>
          <p:cNvSpPr/>
          <p:nvPr/>
        </p:nvSpPr>
        <p:spPr>
          <a:xfrm>
            <a:off x="7962393" y="4011939"/>
            <a:ext cx="2880000" cy="1800000"/>
          </a:xfrm>
          <a:prstGeom prst="rect">
            <a:avLst/>
          </a:prstGeom>
          <a:ln>
            <a:solidFill>
              <a:srgbClr val="6AC6C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ndara" panose="020E0502030303020204" pitchFamily="34" charset="0"/>
              </a:rPr>
              <a:t>Što bih rekao prijatelju kad bi bio u toj situaciji?</a:t>
            </a:r>
          </a:p>
        </p:txBody>
      </p:sp>
    </p:spTree>
    <p:extLst>
      <p:ext uri="{BB962C8B-B14F-4D97-AF65-F5344CB8AC3E}">
        <p14:creationId xmlns:p14="http://schemas.microsoft.com/office/powerpoint/2010/main" val="244657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Pitanja za vrednovanje automatskih misli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7D81E-EB8E-4EF1-A954-406EC0FC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latin typeface="Candara" panose="020E0502030303020204" pitchFamily="34" charset="0"/>
              </a:rPr>
              <a:t>Terapeut </a:t>
            </a:r>
            <a:r>
              <a:rPr lang="hr-HR" b="1" dirty="0">
                <a:latin typeface="Candara" panose="020E0502030303020204" pitchFamily="34" charset="0"/>
              </a:rPr>
              <a:t>ne izaziva izravno AM</a:t>
            </a:r>
            <a:endParaRPr lang="hr-HR" dirty="0">
              <a:latin typeface="Candara" panose="020E0502030303020204" pitchFamily="34" charset="0"/>
            </a:endParaRPr>
          </a:p>
          <a:p>
            <a:pPr lvl="1"/>
            <a:r>
              <a:rPr lang="hr-HR" dirty="0">
                <a:latin typeface="Candara" panose="020E0502030303020204" pitchFamily="34" charset="0"/>
              </a:rPr>
              <a:t>Ne zna se unaprijed je li neka AM iskrivljena</a:t>
            </a:r>
          </a:p>
          <a:p>
            <a:pPr lvl="1">
              <a:spcAft>
                <a:spcPts val="600"/>
              </a:spcAft>
            </a:pPr>
            <a:r>
              <a:rPr lang="hr-HR" dirty="0">
                <a:latin typeface="Candara" panose="020E0502030303020204" pitchFamily="34" charset="0"/>
              </a:rPr>
              <a:t>Kršenje suradničkog empirizma </a:t>
            </a:r>
            <a:r>
              <a:rPr lang="hr-HR" sz="24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terapeut i klijent zajedno istražuju AM, testiraju njenu valjanost i/ili korisnost i razvijaju adaptivne odgovore</a:t>
            </a:r>
            <a:endParaRPr lang="hr-HR" dirty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hr-HR" dirty="0">
                <a:latin typeface="Candara" panose="020E0502030303020204" pitchFamily="34" charset="0"/>
              </a:rPr>
              <a:t>Imati na umu da je </a:t>
            </a:r>
            <a:r>
              <a:rPr lang="hr-HR" b="1" dirty="0">
                <a:latin typeface="Candara" panose="020E0502030303020204" pitchFamily="34" charset="0"/>
              </a:rPr>
              <a:t>AM rijetko potpuno netočna</a:t>
            </a:r>
            <a:r>
              <a:rPr lang="hr-HR" dirty="0">
                <a:latin typeface="Candara" panose="020E0502030303020204" pitchFamily="34" charset="0"/>
              </a:rPr>
              <a:t> </a:t>
            </a:r>
            <a:r>
              <a:rPr lang="hr-HR" sz="28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obično sadrži nešto istine koju je potrebno spoznati</a:t>
            </a:r>
          </a:p>
          <a:p>
            <a:pPr>
              <a:spcAft>
                <a:spcPts val="600"/>
              </a:spcAft>
            </a:pPr>
            <a:r>
              <a:rPr lang="hr-HR" dirty="0" err="1">
                <a:latin typeface="Candara" panose="020E0502030303020204" pitchFamily="34" charset="0"/>
                <a:sym typeface="Wingdings" panose="05000000000000000000" pitchFamily="2" charset="2"/>
              </a:rPr>
              <a:t>Sokratovsko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propitivanje </a:t>
            </a:r>
            <a:r>
              <a:rPr lang="hr-HR" sz="28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hr-HR" b="1" dirty="0">
                <a:latin typeface="Candara" panose="020E0502030303020204" pitchFamily="34" charset="0"/>
                <a:sym typeface="Wingdings" panose="05000000000000000000" pitchFamily="2" charset="2"/>
              </a:rPr>
              <a:t>sva pitanja nisu primjenjiva za svaku AM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, ovisno o situaciji, ponekad nije korisno</a:t>
            </a:r>
          </a:p>
          <a:p>
            <a:pPr>
              <a:spcAft>
                <a:spcPts val="600"/>
              </a:spcAft>
            </a:pP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Upotreba alternativnog ispitivanja </a:t>
            </a:r>
            <a:r>
              <a:rPr lang="hr-HR" sz="28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hr-HR" b="1" dirty="0">
                <a:latin typeface="Candara" panose="020E0502030303020204" pitchFamily="34" charset="0"/>
                <a:sym typeface="Wingdings" panose="05000000000000000000" pitchFamily="2" charset="2"/>
              </a:rPr>
              <a:t>variranje pitanja s ciljem poticanja funkcionalnije perspektive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i zaobilaženja kognitivnih distorzija </a:t>
            </a:r>
          </a:p>
          <a:p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Procjena vjerovanja i intenziteta emocija </a:t>
            </a:r>
            <a:r>
              <a:rPr lang="hr-HR" sz="28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hr-HR" b="1" dirty="0">
                <a:latin typeface="Candara" panose="020E0502030303020204" pitchFamily="34" charset="0"/>
                <a:sym typeface="Wingdings" panose="05000000000000000000" pitchFamily="2" charset="2"/>
              </a:rPr>
              <a:t>procjena uspješnosti intervencije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E73B2D-DE98-4028-A1EB-F14053BD4C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90" y="216296"/>
            <a:ext cx="1623220" cy="16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7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Kognitivne distorzije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97D81E-EB8E-4EF1-A954-406EC0FC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9168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Tri razine mišljenja: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49416708-922F-4F3B-BE19-7A48AAD8B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135002"/>
              </p:ext>
            </p:extLst>
          </p:nvPr>
        </p:nvGraphicFramePr>
        <p:xfrm>
          <a:off x="913413" y="1571924"/>
          <a:ext cx="10639490" cy="442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67303EBE-D2C0-4CC3-A980-1F794DAA4F1D}"/>
              </a:ext>
            </a:extLst>
          </p:cNvPr>
          <p:cNvGrpSpPr/>
          <p:nvPr/>
        </p:nvGrpSpPr>
        <p:grpSpPr>
          <a:xfrm>
            <a:off x="913413" y="5244517"/>
            <a:ext cx="10440387" cy="932446"/>
            <a:chOff x="-239697" y="2482472"/>
            <a:chExt cx="10440387" cy="932446"/>
          </a:xfrm>
        </p:grpSpPr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20C474A2-C46D-4688-9FF7-B273FC36F4EF}"/>
                </a:ext>
              </a:extLst>
            </p:cNvPr>
            <p:cNvSpPr/>
            <p:nvPr/>
          </p:nvSpPr>
          <p:spPr>
            <a:xfrm>
              <a:off x="0" y="2482472"/>
              <a:ext cx="10200690" cy="64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B74DA9EC-B85D-46F3-8628-E193E756CBD8}"/>
                </a:ext>
              </a:extLst>
            </p:cNvPr>
            <p:cNvSpPr txBox="1"/>
            <p:nvPr/>
          </p:nvSpPr>
          <p:spPr>
            <a:xfrm>
              <a:off x="-239697" y="2766915"/>
              <a:ext cx="10200690" cy="64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72" tIns="20320" rIns="113792" bIns="2032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dirty="0">
                  <a:latin typeface="Candara" panose="020E0502030303020204" pitchFamily="34" charset="0"/>
                </a:rPr>
                <a:t>Još dublja razina, odraz duboko ukorijenjenog modela sebe i drugih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dirty="0">
                  <a:latin typeface="Candara" panose="020E0502030303020204" pitchFamily="34" charset="0"/>
                </a:rPr>
                <a:t>Izbjegavanja i kompenziranja </a:t>
              </a:r>
              <a:r>
                <a:rPr lang="hr-HR" kern="1200" dirty="0">
                  <a:latin typeface="Candara" panose="020E0502030303020204" pitchFamily="34" charset="0"/>
                </a:rPr>
                <a:t> </a:t>
              </a:r>
            </a:p>
          </p:txBody>
        </p:sp>
      </p:grpSp>
      <p:pic>
        <p:nvPicPr>
          <p:cNvPr id="13" name="Slika 12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8B8F9D3C-1CDF-4A0A-9071-CAE05DE2E9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>
          <a:xfrm>
            <a:off x="9591267" y="180173"/>
            <a:ext cx="2400080" cy="293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447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7E298-1A9A-496C-B263-83B1CE0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Ispitivanje u svrhu vrednovanja AM</a:t>
            </a:r>
          </a:p>
        </p:txBody>
      </p: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F7422CD0-DF0E-4009-8804-3B3820E5E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Neke AM mogu biti potpuno valjane ili klijent usprkos vrednovanju i dalje u njih vjeruje </a:t>
            </a:r>
            <a:r>
              <a:rPr lang="hr-HR" sz="2800" dirty="0">
                <a:latin typeface="Candara" panose="020E0502030303020204" pitchFamily="34" charset="0"/>
              </a:rPr>
              <a:t>→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procijeniti </a:t>
            </a:r>
            <a:r>
              <a:rPr lang="hr-HR" b="1" i="1" dirty="0">
                <a:latin typeface="Candara" panose="020E0502030303020204" pitchFamily="34" charset="0"/>
                <a:sym typeface="Wingdings" panose="05000000000000000000" pitchFamily="2" charset="2"/>
              </a:rPr>
              <a:t>korisnost</a:t>
            </a:r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 misli</a:t>
            </a:r>
          </a:p>
          <a:p>
            <a:pPr lvl="1"/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Procjena korisnosti takvog načina razmišljanja</a:t>
            </a:r>
          </a:p>
          <a:p>
            <a:pPr lvl="1"/>
            <a:r>
              <a:rPr lang="hr-HR" dirty="0">
                <a:latin typeface="Candara" panose="020E0502030303020204" pitchFamily="34" charset="0"/>
                <a:sym typeface="Wingdings" panose="05000000000000000000" pitchFamily="2" charset="2"/>
              </a:rPr>
              <a:t>Traženje prednosti i nedostataka zadržavanja AM praćeno adaptivnim odgovorom</a:t>
            </a:r>
          </a:p>
          <a:p>
            <a:pPr lvl="1"/>
            <a:endParaRPr lang="hr-HR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CF54D5F-58A4-4212-80E6-E3F6FB25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5"/>
          <a:stretch/>
        </p:blipFill>
        <p:spPr>
          <a:xfrm>
            <a:off x="9031317" y="3544887"/>
            <a:ext cx="3160683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1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953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Wingdings</vt:lpstr>
      <vt:lpstr>Tema sustava Office</vt:lpstr>
      <vt:lpstr>Evaluacija automatskih misli</vt:lpstr>
      <vt:lpstr>Izbor automatskih misli</vt:lpstr>
      <vt:lpstr>Izbor automatskih misli</vt:lpstr>
      <vt:lpstr>Usmjeravanje na automatsku misao</vt:lpstr>
      <vt:lpstr>Nakon dobivanja detaljnije slike, terapeut može: </vt:lpstr>
      <vt:lpstr>Pitanja za vrednovanje automatskih misli</vt:lpstr>
      <vt:lpstr>Pitanja za vrednovanje automatskih misli</vt:lpstr>
      <vt:lpstr>Kognitivne distorzije</vt:lpstr>
      <vt:lpstr>Ispitivanje u svrhu vrednovanja AM</vt:lpstr>
      <vt:lpstr>Procjena djelotvornosti vrednovanja AM</vt:lpstr>
      <vt:lpstr>Procjena djelotvornosti vrednovanja AM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45631</dc:creator>
  <cp:lastModifiedBy>hubikotvr@outlook.com</cp:lastModifiedBy>
  <cp:revision>45</cp:revision>
  <dcterms:created xsi:type="dcterms:W3CDTF">2021-05-24T16:10:52Z</dcterms:created>
  <dcterms:modified xsi:type="dcterms:W3CDTF">2021-06-15T14:52:24Z</dcterms:modified>
</cp:coreProperties>
</file>