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2" r:id="rId11"/>
    <p:sldId id="271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FC185-5277-427B-8966-30CAAC8D8DB6}" type="datetimeFigureOut">
              <a:rPr lang="hr-HR" smtClean="0"/>
              <a:pPr/>
              <a:t>18.03.2021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4A40BB-4C38-4AEC-BBC7-7393DC95E175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1"/>
            <a:ext cx="9144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1B38B5A-27C0-4517-A4E7-058A74CE742B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D014-CA7D-4B58-982E-39670B64E8FE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AE7F7-265A-46E7-987A-2357E149E038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D73B-9537-4CF1-8FAE-0664A0CBA985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1"/>
            <a:ext cx="9144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CE6A-4012-4D3A-9263-F472CC5D03D3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5" y="2286000"/>
            <a:ext cx="35661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4F4F7-AABB-46EF-9A29-DBE77C0F51CF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316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3166" y="2967788"/>
            <a:ext cx="356616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FC36-6AC1-4E25-B02E-9AA3EFEC5DF1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04C5D-B556-4184-98FF-F809932D04EF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BB8BC-250A-4517-8532-42E8D0FAACC0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A08D0-C508-424F-BF30-8455C9C0E33D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4CA6E-ECAE-4667-9F3F-91BC703FACF8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BC2BC2A-95B9-4E35-A140-0C34E8705759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4E9887F-FDC1-4DA9-8FA2-87F425A31841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Identificiranje automatskih misli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BKT-Praktikum 2</a:t>
            </a:r>
          </a:p>
          <a:p>
            <a:r>
              <a:rPr lang="hr-HR" dirty="0" smtClean="0"/>
              <a:t>Sandra Pandžić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6E35E-07F4-4940-A654-5A0DA32198E0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1</a:t>
            </a:fld>
            <a:endParaRPr lang="hr-H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Otkrivanje dodatnih am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hr-HR" dirty="0" smtClean="0"/>
              <a:t>Klijent može imati i AM ne samo o situaciji nego i o svojim reakcijama na tu situaciju</a:t>
            </a:r>
            <a:r>
              <a:rPr lang="hr-HR" dirty="0" smtClean="0">
                <a:sym typeface="Wingdings" pitchFamily="2" charset="2"/>
              </a:rPr>
              <a:t>o</a:t>
            </a:r>
            <a:r>
              <a:rPr lang="hr-HR" dirty="0" smtClean="0"/>
              <a:t>tkrivanje tih AM</a:t>
            </a:r>
          </a:p>
          <a:p>
            <a:pPr lvl="1">
              <a:buFont typeface="Wingdings" pitchFamily="2" charset="2"/>
              <a:buChar char="v"/>
            </a:pPr>
            <a:r>
              <a:rPr lang="hr-HR" dirty="0" smtClean="0"/>
              <a:t>Klijent može svoje emocije, ponašanje i fiziološke reakcije percipirati na negativan način</a:t>
            </a:r>
          </a:p>
          <a:p>
            <a:pPr lvl="1">
              <a:buFont typeface="Wingdings" pitchFamily="2" charset="2"/>
              <a:buChar char="v"/>
            </a:pPr>
            <a:r>
              <a:rPr lang="hr-HR" dirty="0" smtClean="0"/>
              <a:t>Uznemirujuće sekundarne emocionalne reakcije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Otkriti vrijeme kada je klijent najuznemireniji i koje je AM imao u toj situaciji</a:t>
            </a:r>
          </a:p>
          <a:p>
            <a:pPr lvl="1">
              <a:buFont typeface="Wingdings" pitchFamily="2" charset="2"/>
              <a:buChar char="v"/>
            </a:pPr>
            <a:r>
              <a:rPr lang="hr-HR" dirty="0" smtClean="0"/>
              <a:t>Prije, tijekom, nakon situacije</a:t>
            </a:r>
          </a:p>
          <a:p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D73B-9537-4CF1-8FAE-0664A0CBA985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10</a:t>
            </a:fld>
            <a:endParaRPr lang="hr-H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Dodatna pitanja za otkrivanje am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hr-HR" dirty="0" smtClean="0"/>
              <a:t>“Što pretpostavljate da ste mogli misliti?”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“Mislite li da ste mogli misliti o _____ ili _____?”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“Jeste li zamislili nešto što se moglo dogoditi ili zapamtili nešto što se dogodilo?”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“Što vama znači ta situacija? (Ili što o vama kaže?)”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“Jeste li pomislili ______? (terapeut predlaže misao suprotnu onoj koju očekuje)”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D73B-9537-4CF1-8FAE-0664A0CBA985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11</a:t>
            </a:fld>
            <a:endParaRPr lang="hr-H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Identificiranje problematične situacije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hr-HR" dirty="0" smtClean="0"/>
              <a:t>Nabrajanje problema te određivanje stupnja anksioznosti/olakšanja nakon eliminacije određenog problema</a:t>
            </a:r>
          </a:p>
          <a:p>
            <a:pPr>
              <a:buFont typeface="Wingdings" pitchFamily="2" charset="2"/>
              <a:buChar char="v"/>
            </a:pPr>
            <a:endParaRPr lang="hr-HR" dirty="0" smtClean="0"/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Otkrivanje specifične situacije</a:t>
            </a:r>
            <a:r>
              <a:rPr lang="hr-HR" dirty="0" smtClean="0">
                <a:sym typeface="Wingdings" pitchFamily="2" charset="2"/>
              </a:rPr>
              <a:t>lakše otkrivanje AM</a:t>
            </a:r>
          </a:p>
          <a:p>
            <a:pPr>
              <a:buFont typeface="Wingdings" pitchFamily="2" charset="2"/>
              <a:buChar char="v"/>
            </a:pPr>
            <a:endParaRPr lang="hr-HR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sym typeface="Wingdings" pitchFamily="2" charset="2"/>
              </a:rPr>
              <a:t>Određivanje dijela problema koji klijenta najviše uznemiruje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D73B-9537-4CF1-8FAE-0664A0CBA985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12</a:t>
            </a:fld>
            <a:endParaRPr lang="hr-H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Razlika između am i interpretacija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hr-HR" dirty="0" smtClean="0"/>
              <a:t>Traženje aktualnih riječi i predodžbi koje prolaze kroz klijentovu glavu</a:t>
            </a:r>
          </a:p>
          <a:p>
            <a:pPr>
              <a:buFont typeface="Wingdings" pitchFamily="2" charset="2"/>
              <a:buChar char="v"/>
            </a:pPr>
            <a:endParaRPr lang="hr-HR" dirty="0" smtClean="0"/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Klijenti iznose interpretacije onoga što misle i osjećaju dok ne nauče prepoznati AM</a:t>
            </a:r>
          </a:p>
          <a:p>
            <a:pPr lvl="1">
              <a:buFont typeface="Wingdings" pitchFamily="2" charset="2"/>
              <a:buChar char="v"/>
            </a:pPr>
            <a:endParaRPr lang="hr-HR" dirty="0" smtClean="0"/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Razlikovanje relevantne i irelevantne AM</a:t>
            </a:r>
          </a:p>
          <a:p>
            <a:pPr lvl="1">
              <a:buFont typeface="Wingdings" pitchFamily="2" charset="2"/>
              <a:buChar char="v"/>
            </a:pPr>
            <a:r>
              <a:rPr lang="hr-HR" dirty="0" smtClean="0"/>
              <a:t>Usmjeravanje na misao koja izaziva jaču neugodu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D73B-9537-4CF1-8FAE-0664A0CBA985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13</a:t>
            </a:fld>
            <a:endParaRPr lang="hr-H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Imenovanje am ugrađenih u govor</a:t>
            </a:r>
            <a:endParaRPr lang="hr-H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Ugrađeni izrazi</a:t>
            </a:r>
            <a:endParaRPr lang="hr-HR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hr-HR" dirty="0" smtClean="0"/>
              <a:t>“Mislim da sam se pitala sviđam li mu se.”</a:t>
            </a:r>
          </a:p>
          <a:p>
            <a:pPr>
              <a:buFont typeface="Wingdings" pitchFamily="2" charset="2"/>
              <a:buChar char="v"/>
            </a:pPr>
            <a:endParaRPr lang="hr-HR" dirty="0" smtClean="0"/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“Ne znam hoće li odlazak na taj sastanak biti gubitak vremena.”</a:t>
            </a:r>
          </a:p>
          <a:p>
            <a:pPr>
              <a:buFont typeface="Wingdings" pitchFamily="2" charset="2"/>
              <a:buChar char="v"/>
            </a:pPr>
            <a:endParaRPr lang="hr-HR" dirty="0" smtClean="0"/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“Ne mogu se natjerati na čitanje.”</a:t>
            </a:r>
            <a:endParaRPr lang="hr-H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 smtClean="0"/>
              <a:t>Stvarne AM</a:t>
            </a:r>
            <a:endParaRPr lang="hr-H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hr-HR" dirty="0" smtClean="0"/>
              <a:t>“Sviđam li mu se?”</a:t>
            </a:r>
          </a:p>
          <a:p>
            <a:pPr>
              <a:buFont typeface="Wingdings" pitchFamily="2" charset="2"/>
              <a:buChar char="v"/>
            </a:pPr>
            <a:endParaRPr lang="hr-HR" dirty="0" smtClean="0"/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“Odlazak na taj sastanak će vjerojatno biti gubitak vremena.”</a:t>
            </a:r>
          </a:p>
          <a:p>
            <a:pPr>
              <a:buNone/>
            </a:pPr>
            <a:endParaRPr lang="hr-HR" dirty="0" smtClean="0"/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“Ne mogu to napraviti.”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D73B-9537-4CF1-8FAE-0664A0CBA985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14</a:t>
            </a:fld>
            <a:endParaRPr lang="hr-H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DEFINIRANJE AM</a:t>
            </a:r>
            <a:endParaRPr lang="hr-HR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hr-HR" dirty="0" smtClean="0"/>
              <a:t>Važnost definiranja AM u izjavnom obliku</a:t>
            </a:r>
            <a:r>
              <a:rPr lang="hr-HR" dirty="0" smtClean="0">
                <a:sym typeface="Wingdings" pitchFamily="2" charset="2"/>
              </a:rPr>
              <a:t>olakšano vrednovanje AM</a:t>
            </a:r>
          </a:p>
          <a:p>
            <a:pPr>
              <a:buFont typeface="Wingdings" pitchFamily="2" charset="2"/>
              <a:buChar char="v"/>
            </a:pPr>
            <a:endParaRPr lang="hr-HR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sym typeface="Wingdings" pitchFamily="2" charset="2"/>
              </a:rPr>
              <a:t>Izbjegavanje telegrafskog i upitnog oblika AM</a:t>
            </a:r>
            <a:endParaRPr lang="hr-HR" dirty="0" smtClean="0"/>
          </a:p>
          <a:p>
            <a:pPr lvl="1">
              <a:buFont typeface="Wingdings" pitchFamily="2" charset="2"/>
              <a:buChar char="v"/>
            </a:pPr>
            <a:r>
              <a:rPr lang="hr-HR" dirty="0" smtClean="0"/>
              <a:t>“Uh, oh.”</a:t>
            </a:r>
            <a:r>
              <a:rPr lang="hr-HR" dirty="0" smtClean="0">
                <a:sym typeface="Wingdings" pitchFamily="2" charset="2"/>
              </a:rPr>
              <a:t>”Neću to stići napisati na vrijeme, nemam dovoljno vremena.”</a:t>
            </a:r>
          </a:p>
          <a:p>
            <a:pPr lvl="1">
              <a:buFont typeface="Wingdings" pitchFamily="2" charset="2"/>
              <a:buChar char="v"/>
            </a:pPr>
            <a:r>
              <a:rPr lang="hr-HR" dirty="0" smtClean="0">
                <a:sym typeface="Wingdings" pitchFamily="2" charset="2"/>
              </a:rPr>
              <a:t>“Hoću li proći test?””Možda neću proći test.”</a:t>
            </a:r>
          </a:p>
          <a:p>
            <a:pPr lvl="1">
              <a:buFont typeface="Wingdings" pitchFamily="2" charset="2"/>
              <a:buChar char="v"/>
            </a:pPr>
            <a:endParaRPr lang="hr-HR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sym typeface="Wingdings" pitchFamily="2" charset="2"/>
              </a:rPr>
              <a:t>Otkrivanje značenja telegrafskog oblika AM</a:t>
            </a:r>
          </a:p>
          <a:p>
            <a:pPr lvl="1">
              <a:buFont typeface="Wingdings" pitchFamily="2" charset="2"/>
              <a:buChar char="v"/>
            </a:pPr>
            <a:r>
              <a:rPr lang="hr-HR" dirty="0" smtClean="0">
                <a:sym typeface="Wingdings" pitchFamily="2" charset="2"/>
              </a:rPr>
              <a:t>Predlaganje suprotne misli od očekivane</a:t>
            </a:r>
          </a:p>
          <a:p>
            <a:pPr lvl="1">
              <a:buFont typeface="Wingdings" pitchFamily="2" charset="2"/>
              <a:buChar char="v"/>
            </a:pPr>
            <a:endParaRPr lang="hr-HR" dirty="0" smtClean="0">
              <a:sym typeface="Wingdings" pitchFamily="2" charset="2"/>
            </a:endParaRPr>
          </a:p>
          <a:p>
            <a:pPr lvl="1">
              <a:buFont typeface="Wingdings" pitchFamily="2" charset="2"/>
              <a:buChar char="v"/>
            </a:pPr>
            <a:endParaRPr lang="hr-HR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FC36-6AC1-4E25-B02E-9AA3EFEC5DF1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15</a:t>
            </a:fld>
            <a:endParaRPr lang="hr-HR"/>
          </a:p>
        </p:txBody>
      </p:sp>
      <p:pic>
        <p:nvPicPr>
          <p:cNvPr id="11" name="Picture 10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16216" y="4509120"/>
            <a:ext cx="2390775" cy="191452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Definiranje am</a:t>
            </a:r>
            <a:endParaRPr lang="hr-H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Pitanje </a:t>
            </a:r>
            <a:endParaRPr lang="hr-HR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hr-HR" dirty="0" smtClean="0"/>
              <a:t>“Hoću li se moći suočiti?”</a:t>
            </a:r>
          </a:p>
          <a:p>
            <a:pPr>
              <a:buFont typeface="Wingdings" pitchFamily="2" charset="2"/>
              <a:buChar char="v"/>
            </a:pPr>
            <a:endParaRPr lang="hr-HR" dirty="0" smtClean="0"/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“Zašto se to meni događa?”</a:t>
            </a:r>
          </a:p>
          <a:p>
            <a:pPr>
              <a:buFont typeface="Wingdings" pitchFamily="2" charset="2"/>
              <a:buChar char="v"/>
            </a:pPr>
            <a:endParaRPr lang="hr-HR" dirty="0" smtClean="0"/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“Što ako to ne budem mogla napraviti?”</a:t>
            </a:r>
            <a:endParaRPr lang="hr-H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 smtClean="0"/>
              <a:t>Tvrdnja</a:t>
            </a:r>
            <a:endParaRPr lang="hr-H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hr-HR" dirty="0" smtClean="0"/>
              <a:t>“Neću se moći suočiti.”</a:t>
            </a:r>
          </a:p>
          <a:p>
            <a:pPr>
              <a:buFont typeface="Wingdings" pitchFamily="2" charset="2"/>
              <a:buChar char="v"/>
            </a:pPr>
            <a:endParaRPr lang="hr-HR" dirty="0" smtClean="0"/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“To se ne bi smjelo meni događati.”</a:t>
            </a:r>
          </a:p>
          <a:p>
            <a:pPr>
              <a:buFont typeface="Wingdings" pitchFamily="2" charset="2"/>
              <a:buChar char="v"/>
            </a:pPr>
            <a:endParaRPr lang="hr-HR" dirty="0" smtClean="0"/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“Ukoliko to ne budem mogla napraviti, izgubit ću posao.”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D73B-9537-4CF1-8FAE-0664A0CBA985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16</a:t>
            </a:fld>
            <a:endParaRPr lang="hr-H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PODUČAVANJE KLIJENTA IDENTIFIKACIJI AM</a:t>
            </a:r>
            <a:endParaRPr lang="hr-HR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hr-HR" dirty="0" smtClean="0"/>
              <a:t>Objasniti kognitivni model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Objašnjenje pojma automatskih misli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Zapisivanje misli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“Što mi je upravo prošlo kroz glavu?”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“Što se najgore može dogoditi?”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Imaginacija, igranje uloga, pretpostavljanje vlastitih misli</a:t>
            </a:r>
            <a:endParaRPr lang="hr-HR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FC36-6AC1-4E25-B02E-9AA3EFEC5DF1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17</a:t>
            </a:fld>
            <a:endParaRPr lang="hr-H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Kognitivni model</a:t>
            </a:r>
            <a:endParaRPr lang="hr-HR" dirty="0"/>
          </a:p>
        </p:txBody>
      </p:sp>
      <p:pic>
        <p:nvPicPr>
          <p:cNvPr id="6" name="Content Placeholder 5" descr="misli-ponasanje-fiziologija-osjecaji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83738" y="1844824"/>
            <a:ext cx="5835785" cy="4463901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D73B-9537-4CF1-8FAE-0664A0CBA985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2</a:t>
            </a:fld>
            <a:endParaRPr lang="hr-H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Kognitivni model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hr-HR" dirty="0" smtClean="0">
                <a:solidFill>
                  <a:srgbClr val="FF0000"/>
                </a:solidFill>
              </a:rPr>
              <a:t>Interpretacija</a:t>
            </a:r>
            <a:r>
              <a:rPr lang="hr-HR" dirty="0" smtClean="0"/>
              <a:t> situacije</a:t>
            </a:r>
            <a:r>
              <a:rPr lang="hr-HR" dirty="0" smtClean="0">
                <a:sym typeface="Wingdings" pitchFamily="2" charset="2"/>
              </a:rPr>
              <a:t>utječe na emocije, ponašanje i fiziološke odgovore pojedinca</a:t>
            </a:r>
          </a:p>
          <a:p>
            <a:pPr>
              <a:buFont typeface="Wingdings" pitchFamily="2" charset="2"/>
              <a:buChar char="v"/>
            </a:pPr>
            <a:endParaRPr lang="hr-HR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sym typeface="Wingdings" pitchFamily="2" charset="2"/>
              </a:rPr>
              <a:t>Pogrešna interpretacija situacije (neutralne/pozitivne)pristranost automatskih misli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D73B-9537-4CF1-8FAE-0664A0CBA985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3</a:t>
            </a:fld>
            <a:endParaRPr lang="hr-HR"/>
          </a:p>
        </p:txBody>
      </p:sp>
      <p:pic>
        <p:nvPicPr>
          <p:cNvPr id="6" name="Picture 5" descr="Definition-of-Patient-Experience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4509120"/>
            <a:ext cx="4768205" cy="196337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automatske misli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hr-HR" dirty="0" smtClean="0"/>
              <a:t>Automatske misli su tijek mišljenja koji istodobno postoji uz manifestniji tijek misli (Beck, 1964)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Nastaju spontano i nisu temeljene na namjeri ili svjesnom razmišljanju</a:t>
            </a:r>
            <a:r>
              <a:rPr lang="hr-HR" dirty="0" smtClean="0">
                <a:sym typeface="Wingdings" pitchFamily="2" charset="2"/>
              </a:rPr>
              <a:t>č</a:t>
            </a:r>
            <a:r>
              <a:rPr lang="hr-HR" dirty="0" smtClean="0"/>
              <a:t>esta nesvjesnost AM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solidFill>
                  <a:srgbClr val="FF0000"/>
                </a:solidFill>
              </a:rPr>
              <a:t>Identifikacija AM</a:t>
            </a:r>
            <a:r>
              <a:rPr lang="hr-HR" dirty="0" smtClean="0">
                <a:solidFill>
                  <a:srgbClr val="FF0000"/>
                </a:solidFill>
                <a:sym typeface="Wingdings" pitchFamily="2" charset="2"/>
              </a:rPr>
              <a:t>automatsko provjeravanje i odgovaranje na negativne misli (na adaptivniji način)pozitivan pomak u raspoloženju</a:t>
            </a:r>
          </a:p>
          <a:p>
            <a:pPr>
              <a:buFont typeface="Wingdings" pitchFamily="2" charset="2"/>
              <a:buChar char="v"/>
            </a:pP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D73B-9537-4CF1-8FAE-0664A0CBA985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4</a:t>
            </a:fld>
            <a:endParaRPr lang="hr-HR"/>
          </a:p>
        </p:txBody>
      </p:sp>
      <p:pic>
        <p:nvPicPr>
          <p:cNvPr id="6" name="Picture 5" descr="automatic_think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6377" y="4509120"/>
            <a:ext cx="4131575" cy="23488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Karakteristike automatskih misli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hr-HR" dirty="0" smtClean="0"/>
              <a:t>Prisutne kod svih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Brze i kratke</a:t>
            </a:r>
            <a:r>
              <a:rPr lang="hr-HR" dirty="0" smtClean="0">
                <a:sym typeface="Wingdings" pitchFamily="2" charset="2"/>
              </a:rPr>
              <a:t>pacijent svjesniji </a:t>
            </a:r>
            <a:r>
              <a:rPr lang="hr-HR" dirty="0" smtClean="0">
                <a:solidFill>
                  <a:srgbClr val="FF0000"/>
                </a:solidFill>
                <a:sym typeface="Wingdings" pitchFamily="2" charset="2"/>
              </a:rPr>
              <a:t>emocija</a:t>
            </a:r>
            <a:r>
              <a:rPr lang="hr-HR" dirty="0" smtClean="0">
                <a:sym typeface="Wingdings" pitchFamily="2" charset="2"/>
              </a:rPr>
              <a:t> koje osjeća kao rezultat tih misli</a:t>
            </a:r>
          </a:p>
          <a:p>
            <a:pPr lvl="1">
              <a:buFont typeface="Wingdings" pitchFamily="2" charset="2"/>
              <a:buChar char="v"/>
            </a:pPr>
            <a:r>
              <a:rPr lang="hr-HR" dirty="0" smtClean="0">
                <a:sym typeface="Wingdings" pitchFamily="2" charset="2"/>
              </a:rPr>
              <a:t>Emocija logički povezana sa sadržajem AM</a:t>
            </a:r>
          </a:p>
          <a:p>
            <a:pPr lvl="1">
              <a:buFont typeface="Wingdings" pitchFamily="2" charset="2"/>
              <a:buChar char="v"/>
            </a:pPr>
            <a:r>
              <a:rPr lang="hr-HR" dirty="0" smtClean="0">
                <a:sym typeface="Wingdings" pitchFamily="2" charset="2"/>
              </a:rPr>
              <a:t>Emocionalno uznemirujuće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sym typeface="Wingdings" pitchFamily="2" charset="2"/>
              </a:rPr>
              <a:t>U stenografskoj formi”Oh ne!”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sym typeface="Wingdings" pitchFamily="2" charset="2"/>
              </a:rPr>
              <a:t>U verbalnoj i/ili vizualnoj formi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sym typeface="Wingdings" pitchFamily="2" charset="2"/>
              </a:rPr>
              <a:t>Prihvaćanje AM kao točnih, bez razmišljanja i evaluacije</a:t>
            </a:r>
          </a:p>
          <a:p>
            <a:pPr lvl="1">
              <a:buFont typeface="Wingdings" pitchFamily="2" charset="2"/>
              <a:buChar char="v"/>
            </a:pPr>
            <a:r>
              <a:rPr lang="hr-HR" dirty="0" smtClean="0">
                <a:sym typeface="Wingdings" pitchFamily="2" charset="2"/>
              </a:rPr>
              <a:t>Ometaju klijenta u postizanju ciljeva, iskrivljuju realnost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sym typeface="Wingdings" pitchFamily="2" charset="2"/>
              </a:rPr>
              <a:t>Gotovo uvijek negativne</a:t>
            </a:r>
          </a:p>
          <a:p>
            <a:pPr>
              <a:buFont typeface="Wingdings" pitchFamily="2" charset="2"/>
              <a:buChar char="v"/>
            </a:pP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D73B-9537-4CF1-8FAE-0664A0CBA985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5</a:t>
            </a:fld>
            <a:endParaRPr lang="hr-HR"/>
          </a:p>
        </p:txBody>
      </p:sp>
      <p:pic>
        <p:nvPicPr>
          <p:cNvPr id="6" name="Picture 5" descr="downlo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84168" y="3058109"/>
            <a:ext cx="1479229" cy="155352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TIPOVI AM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2564904"/>
            <a:ext cx="7920880" cy="36004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hr-HR" dirty="0" smtClean="0"/>
              <a:t>AM se mogu vrednovati u odnosu na njihovu valjanost i korisnost pa tako razlikujemo: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 smtClean="0"/>
              <a:t>Iskrivljene AM, postoje usprkos objektivnim dokazima o tome da nisu točne</a:t>
            </a:r>
          </a:p>
          <a:p>
            <a:pPr marL="630936" lvl="1" indent="-457200">
              <a:buFont typeface="Wingdings" pitchFamily="2" charset="2"/>
              <a:buChar char="Ø"/>
            </a:pPr>
            <a:r>
              <a:rPr lang="hr-HR" dirty="0" smtClean="0"/>
              <a:t>“Ništa ne radim dobro.”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 smtClean="0"/>
              <a:t>Točne AM, s iskrivljeno izvedenim zaključcima</a:t>
            </a:r>
          </a:p>
          <a:p>
            <a:pPr marL="630936" lvl="1" indent="-457200">
              <a:buFont typeface="Wingdings" pitchFamily="2" charset="2"/>
              <a:buChar char="Ø"/>
            </a:pPr>
            <a:r>
              <a:rPr lang="hr-HR" dirty="0" smtClean="0"/>
              <a:t>“Nisam poslala zadaću na vrijeme.”</a:t>
            </a:r>
            <a:r>
              <a:rPr lang="hr-HR" dirty="0" smtClean="0">
                <a:sym typeface="Wingdings" pitchFamily="2" charset="2"/>
              </a:rPr>
              <a:t>”Ja sam neodgovorna osoba”.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 smtClean="0">
                <a:sym typeface="Wingdings" pitchFamily="2" charset="2"/>
              </a:rPr>
              <a:t>Točne AM, ali disfunkcionalne</a:t>
            </a:r>
          </a:p>
          <a:p>
            <a:pPr marL="630936" lvl="1" indent="-457200">
              <a:buFont typeface="Wingdings" pitchFamily="2" charset="2"/>
              <a:buChar char="Ø"/>
            </a:pPr>
            <a:r>
              <a:rPr lang="hr-HR" dirty="0" smtClean="0">
                <a:sym typeface="Wingdings" pitchFamily="2" charset="2"/>
              </a:rPr>
              <a:t>“Pisati ću ovo izvješće još 5h, neću spavati cijelu noć.”povisuje anksioznost, a smanjuje koncentraciju i motivaciju</a:t>
            </a:r>
          </a:p>
          <a:p>
            <a:pPr marL="630936" lvl="1" indent="-457200">
              <a:buFont typeface="+mj-lt"/>
              <a:buAutoNum type="arabicPeriod"/>
            </a:pPr>
            <a:endParaRPr lang="hr-HR" dirty="0" smtClean="0"/>
          </a:p>
          <a:p>
            <a:pPr marL="457200" indent="-457200">
              <a:buFont typeface="+mj-lt"/>
              <a:buAutoNum type="arabicPeriod"/>
            </a:pP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D73B-9537-4CF1-8FAE-0664A0CBA985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6</a:t>
            </a:fld>
            <a:endParaRPr lang="hr-HR"/>
          </a:p>
        </p:txBody>
      </p:sp>
      <p:pic>
        <p:nvPicPr>
          <p:cNvPr id="6" name="Picture 5" descr="15-cognitive-distortio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8024" y="0"/>
            <a:ext cx="4355976" cy="266551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Objašnjavanje am klijentima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hr-HR" dirty="0" smtClean="0"/>
              <a:t>Koristiti klijentove vlastite primjere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Objasniti kognitivni model</a:t>
            </a:r>
          </a:p>
          <a:p>
            <a:pPr lvl="1">
              <a:buFont typeface="Wingdings" pitchFamily="2" charset="2"/>
              <a:buChar char="v"/>
            </a:pPr>
            <a:r>
              <a:rPr lang="hr-HR" dirty="0" smtClean="0"/>
              <a:t>Povezanost misli i emocija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Zapisivanje AM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“Što Vam je prolazilo kroz glavu?”</a:t>
            </a:r>
          </a:p>
          <a:p>
            <a:pPr>
              <a:buFont typeface="Wingdings" pitchFamily="2" charset="2"/>
              <a:buChar char="v"/>
            </a:pPr>
            <a:r>
              <a:rPr lang="hr-HR" u="sng" dirty="0" smtClean="0"/>
              <a:t>Koraci u terapiji:</a:t>
            </a:r>
          </a:p>
          <a:p>
            <a:pPr marL="470916" lvl="1" indent="-342900">
              <a:buFont typeface="+mj-lt"/>
              <a:buAutoNum type="arabicPeriod"/>
            </a:pPr>
            <a:r>
              <a:rPr lang="hr-HR" u="sng" dirty="0" smtClean="0"/>
              <a:t>Identificirati AM</a:t>
            </a:r>
          </a:p>
          <a:p>
            <a:pPr marL="470916" lvl="1" indent="-342900">
              <a:buFont typeface="+mj-lt"/>
              <a:buAutoNum type="arabicPeriod"/>
            </a:pPr>
            <a:r>
              <a:rPr lang="hr-HR" u="sng" dirty="0" smtClean="0"/>
              <a:t>Vrednovati (provjeriti) i odgovoriti na AM</a:t>
            </a:r>
          </a:p>
          <a:p>
            <a:pPr marL="470916" lvl="1" indent="-342900">
              <a:buFont typeface="+mj-lt"/>
              <a:buAutoNum type="arabicPeriod"/>
            </a:pPr>
            <a:r>
              <a:rPr lang="hr-HR" u="sng" dirty="0" smtClean="0"/>
              <a:t>Rješavati problem ako je misao točna</a:t>
            </a:r>
            <a:endParaRPr lang="hr-HR" u="sng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D73B-9537-4CF1-8FAE-0664A0CBA985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7</a:t>
            </a:fld>
            <a:endParaRPr lang="hr-HR"/>
          </a:p>
        </p:txBody>
      </p:sp>
      <p:pic>
        <p:nvPicPr>
          <p:cNvPr id="6" name="Picture 5" descr="0_8pho9bvyGqlYjbM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2160" y="2492896"/>
            <a:ext cx="2719706" cy="204181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Otkrivanje am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988840"/>
            <a:ext cx="7290055" cy="402336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hr-HR" dirty="0" smtClean="0"/>
              <a:t>Na samoj seansi ili uz pomoć imaginacije, igranja uloga, pretpostavljanja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Na seansi otkriti “vruće misli”-važne AM koje su povezane s promjenama u emocijama</a:t>
            </a:r>
            <a:r>
              <a:rPr lang="hr-HR" dirty="0" smtClean="0">
                <a:sym typeface="Wingdings" pitchFamily="2" charset="2"/>
              </a:rPr>
              <a:t>važno za konceptualizaciju</a:t>
            </a:r>
            <a:endParaRPr lang="hr-HR" dirty="0" smtClean="0"/>
          </a:p>
          <a:p>
            <a:pPr lvl="1">
              <a:buFont typeface="Wingdings" pitchFamily="2" charset="2"/>
              <a:buChar char="v"/>
            </a:pPr>
            <a:r>
              <a:rPr lang="hr-HR" dirty="0" smtClean="0"/>
              <a:t>Misli o samom klijentu, o terapeutu, o predmetu razgovora</a:t>
            </a:r>
          </a:p>
          <a:p>
            <a:pPr lvl="1">
              <a:buFont typeface="Wingdings" pitchFamily="2" charset="2"/>
              <a:buChar char="v"/>
            </a:pPr>
            <a:r>
              <a:rPr lang="hr-HR" dirty="0" smtClean="0"/>
              <a:t>Ometaju klijentovu koncentraciju, motivaciju, osjećaj vrijednosti, terapijsku suradnju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Obratiti pozornost na klijentovu promjenu raspoloženja</a:t>
            </a:r>
          </a:p>
          <a:p>
            <a:pPr lvl="1">
              <a:buFont typeface="Wingdings" pitchFamily="2" charset="2"/>
              <a:buChar char="v"/>
            </a:pPr>
            <a:r>
              <a:rPr lang="hr-HR" dirty="0" smtClean="0"/>
              <a:t>Verbalni i neverbalni znakovi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D73B-9537-4CF1-8FAE-0664A0CBA985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8</a:t>
            </a:fld>
            <a:endParaRPr lang="hr-HR"/>
          </a:p>
        </p:txBody>
      </p:sp>
      <p:pic>
        <p:nvPicPr>
          <p:cNvPr id="6" name="Picture 5" descr="PosingPart1000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91880" y="5071163"/>
            <a:ext cx="4320480" cy="178683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Otkrivanje am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7" y="1916832"/>
            <a:ext cx="3875912" cy="4536504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hr-HR" b="1" dirty="0" smtClean="0"/>
              <a:t>“Što je upravo prošlo Vašom glavom?”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Usmjeravanje klijenta na emocije i fiziološke reakcije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Iznošenje prihvatljive pretpostavke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Predlaganje misli koja je suprotna od one koju se očekuje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Zamišljanje specifične situacije kao da se događa SADA</a:t>
            </a:r>
          </a:p>
          <a:p>
            <a:pPr lvl="1">
              <a:buFont typeface="Wingdings" pitchFamily="2" charset="2"/>
              <a:buChar char="v"/>
            </a:pPr>
            <a:r>
              <a:rPr lang="hr-HR" dirty="0" smtClean="0"/>
              <a:t>Uz što više detalja, koristeći prezent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/>
              <a:t>Igranje uloga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D73B-9537-4CF1-8FAE-0664A0CBA985}" type="datetime1">
              <a:rPr lang="hr-HR" smtClean="0"/>
              <a:pPr/>
              <a:t>18.03.2021</a:t>
            </a:fld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887F-FDC1-4DA9-8FA2-87F425A31841}" type="slidenum">
              <a:rPr lang="hr-HR" smtClean="0"/>
              <a:pPr/>
              <a:t>9</a:t>
            </a:fld>
            <a:endParaRPr lang="hr-HR"/>
          </a:p>
        </p:txBody>
      </p:sp>
      <p:pic>
        <p:nvPicPr>
          <p:cNvPr id="6" name="Picture 5" descr="whats-going-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2479210"/>
            <a:ext cx="4572000" cy="25728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517</TotalTime>
  <Words>830</Words>
  <Application>Microsoft Office PowerPoint</Application>
  <PresentationFormat>On-screen Show (4:3)</PresentationFormat>
  <Paragraphs>156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Calibri</vt:lpstr>
      <vt:lpstr>Tw Cen MT</vt:lpstr>
      <vt:lpstr>Tw Cen MT Condensed</vt:lpstr>
      <vt:lpstr>Wingdings</vt:lpstr>
      <vt:lpstr>Wingdings 3</vt:lpstr>
      <vt:lpstr>Theme1</vt:lpstr>
      <vt:lpstr>Identificiranje automatskih misli</vt:lpstr>
      <vt:lpstr>Kognitivni model</vt:lpstr>
      <vt:lpstr>Kognitivni model</vt:lpstr>
      <vt:lpstr>automatske misli</vt:lpstr>
      <vt:lpstr>Karakteristike automatskih misli</vt:lpstr>
      <vt:lpstr>TIPOVI AM</vt:lpstr>
      <vt:lpstr>Objašnjavanje am klijentima</vt:lpstr>
      <vt:lpstr>Otkrivanje am</vt:lpstr>
      <vt:lpstr>Otkrivanje am</vt:lpstr>
      <vt:lpstr>Otkrivanje dodatnih am</vt:lpstr>
      <vt:lpstr>Dodatna pitanja za otkrivanje am</vt:lpstr>
      <vt:lpstr>Identificiranje problematične situacije</vt:lpstr>
      <vt:lpstr>Razlika između am i interpretacija</vt:lpstr>
      <vt:lpstr>Imenovanje am ugrađenih u govor</vt:lpstr>
      <vt:lpstr>DEFINIRANJE AM</vt:lpstr>
      <vt:lpstr>Definiranje am</vt:lpstr>
      <vt:lpstr>PODUČAVANJE KLIJENTA IDENTIFIKACIJI AM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Identificiranje automatskih misli</dc:title>
  <dc:creator>Sandra</dc:creator>
  <cp:lastModifiedBy>hubikotvr@outlook.com</cp:lastModifiedBy>
  <cp:revision>53</cp:revision>
  <dcterms:created xsi:type="dcterms:W3CDTF">2021-03-04T20:22:16Z</dcterms:created>
  <dcterms:modified xsi:type="dcterms:W3CDTF">2021-03-18T09:58:23Z</dcterms:modified>
</cp:coreProperties>
</file>