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668"/>
    <a:srgbClr val="FF7C80"/>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45F881F-E6BC-4D07-AE55-2FB383F55D60}" type="datetimeFigureOut">
              <a:rPr lang="hr-HR" smtClean="0"/>
              <a:t>12.05.2021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166328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45F881F-E6BC-4D07-AE55-2FB383F55D60}" type="datetimeFigureOut">
              <a:rPr lang="hr-HR" smtClean="0"/>
              <a:t>12.05.2021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237952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45F881F-E6BC-4D07-AE55-2FB383F55D60}" type="datetimeFigureOut">
              <a:rPr lang="hr-HR" smtClean="0"/>
              <a:t>12.05.2021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1120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45F881F-E6BC-4D07-AE55-2FB383F55D60}" type="datetimeFigureOut">
              <a:rPr lang="hr-HR" smtClean="0"/>
              <a:t>12.05.2021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9192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F881F-E6BC-4D07-AE55-2FB383F55D60}" type="datetimeFigureOut">
              <a:rPr lang="hr-HR" smtClean="0"/>
              <a:t>12.05.2021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27587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45F881F-E6BC-4D07-AE55-2FB383F55D60}" type="datetimeFigureOut">
              <a:rPr lang="hr-HR" smtClean="0"/>
              <a:t>12.05.2021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84458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45F881F-E6BC-4D07-AE55-2FB383F55D60}" type="datetimeFigureOut">
              <a:rPr lang="hr-HR" smtClean="0"/>
              <a:t>12.05.2021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254368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45F881F-E6BC-4D07-AE55-2FB383F55D60}" type="datetimeFigureOut">
              <a:rPr lang="hr-HR" smtClean="0"/>
              <a:t>12.05.2021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281131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F881F-E6BC-4D07-AE55-2FB383F55D60}" type="datetimeFigureOut">
              <a:rPr lang="hr-HR" smtClean="0"/>
              <a:t>12.05.2021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94940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F881F-E6BC-4D07-AE55-2FB383F55D60}" type="datetimeFigureOut">
              <a:rPr lang="hr-HR" smtClean="0"/>
              <a:t>12.05.2021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310742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F881F-E6BC-4D07-AE55-2FB383F55D60}" type="datetimeFigureOut">
              <a:rPr lang="hr-HR" smtClean="0"/>
              <a:t>12.05.2021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B127E3D-C62D-4571-BFE8-F031EC468FCA}" type="slidenum">
              <a:rPr lang="hr-HR" smtClean="0"/>
              <a:t>‹#›</a:t>
            </a:fld>
            <a:endParaRPr lang="hr-HR"/>
          </a:p>
        </p:txBody>
      </p:sp>
    </p:spTree>
    <p:extLst>
      <p:ext uri="{BB962C8B-B14F-4D97-AF65-F5344CB8AC3E}">
        <p14:creationId xmlns:p14="http://schemas.microsoft.com/office/powerpoint/2010/main" val="268954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F881F-E6BC-4D07-AE55-2FB383F55D60}" type="datetimeFigureOut">
              <a:rPr lang="hr-HR" smtClean="0"/>
              <a:t>12.05.2021</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7E3D-C62D-4571-BFE8-F031EC468FCA}" type="slidenum">
              <a:rPr lang="hr-HR" smtClean="0"/>
              <a:t>‹#›</a:t>
            </a:fld>
            <a:endParaRPr lang="hr-HR"/>
          </a:p>
        </p:txBody>
      </p:sp>
    </p:spTree>
    <p:extLst>
      <p:ext uri="{BB962C8B-B14F-4D97-AF65-F5344CB8AC3E}">
        <p14:creationId xmlns:p14="http://schemas.microsoft.com/office/powerpoint/2010/main" val="572531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mi.org/Blogs/NAMI-Blog/September-2020/5-Common-Myths-About-Suicide-Debunked" TargetMode="External"/><Relationship Id="rId2" Type="http://schemas.openxmlformats.org/officeDocument/2006/relationships/hyperlink" Target="https://www.baylor.edu/counseling_center/index.php?id=937125" TargetMode="External"/><Relationship Id="rId1" Type="http://schemas.openxmlformats.org/officeDocument/2006/relationships/slideLayout" Target="../slideLayouts/slideLayout2.xml"/><Relationship Id="rId5" Type="http://schemas.openxmlformats.org/officeDocument/2006/relationships/hyperlink" Target="https://www.who.int/mental_health/suicide-prevention/myths.pdf" TargetMode="External"/><Relationship Id="rId4" Type="http://schemas.openxmlformats.org/officeDocument/2006/relationships/hyperlink" Target="http://suicideprevention.nv.gov/Youth/Myths/"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tela\Downloads\istockphoto-1166335598-612x61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667" l="3105" r="95752"/>
                    </a14:imgEffect>
                  </a14:imgLayer>
                </a14:imgProps>
              </a:ext>
              <a:ext uri="{28A0092B-C50C-407E-A947-70E740481C1C}">
                <a14:useLocalDpi xmlns:a14="http://schemas.microsoft.com/office/drawing/2010/main" val="0"/>
              </a:ext>
            </a:extLst>
          </a:blip>
          <a:srcRect/>
          <a:stretch>
            <a:fillRect/>
          </a:stretch>
        </p:blipFill>
        <p:spPr bwMode="auto">
          <a:xfrm>
            <a:off x="-108520" y="2251096"/>
            <a:ext cx="4646631" cy="3986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la\Downloads\dd.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10" b="100000" l="406" r="82623">
                        <a14:foregroundMark x1="15078" y1="77927" x2="75254" y2="47439"/>
                        <a14:foregroundMark x1="9195" y1="70610" x2="62137" y2="30244"/>
                        <a14:foregroundMark x1="44557" y1="76585" x2="77688" y2="34390"/>
                        <a14:foregroundMark x1="9128" y1="64634" x2="68627" y2="16585"/>
                        <a14:foregroundMark x1="44557" y1="62561" x2="74645" y2="30854"/>
                        <a14:foregroundMark x1="54429" y1="21220" x2="78026" y2="11220"/>
                        <a14:foregroundMark x1="59567" y1="19146" x2="31170" y2="42195"/>
                        <a14:foregroundMark x1="43408" y1="26463" x2="24882" y2="45610"/>
                        <a14:foregroundMark x1="33536" y1="32805" x2="45098" y2="23780"/>
                        <a14:foregroundMark x1="13320" y1="75854" x2="34348" y2="57195"/>
                        <a14:foregroundMark x1="17174" y1="91220" x2="16160" y2="78171"/>
                        <a14:foregroundMark x1="9939" y1="97561" x2="15754" y2="89390"/>
                        <a14:foregroundMark x1="28533" y1="73293" x2="68966" y2="64512"/>
                        <a14:foregroundMark x1="79310" y1="63780" x2="78093" y2="20976"/>
                        <a14:foregroundMark x1="79851" y1="13171" x2="80054" y2="61829"/>
                        <a14:foregroundMark x1="79716" y1="62683" x2="34686" y2="80488"/>
                        <a14:foregroundMark x1="35565" y1="85976" x2="74645" y2="70000"/>
                        <a14:foregroundMark x1="38066" y1="88780" x2="20892" y2="79146"/>
                        <a14:foregroundMark x1="39080" y1="61951" x2="82421" y2="10610"/>
                        <a14:foregroundMark x1="81474" y1="12683" x2="81339" y2="63780"/>
                        <a14:foregroundMark x1="3448" y1="87317" x2="4598" y2="82927"/>
                        <a14:backgroundMark x1="5882" y1="39756" x2="35497" y2="13293"/>
                        <a14:backgroundMark x1="45909" y1="96463" x2="74104" y2="90122"/>
                      </a14:backgroundRemoval>
                    </a14:imgEffect>
                  </a14:imgLayer>
                </a14:imgProps>
              </a:ext>
              <a:ext uri="{28A0092B-C50C-407E-A947-70E740481C1C}">
                <a14:useLocalDpi xmlns:a14="http://schemas.microsoft.com/office/drawing/2010/main" val="0"/>
              </a:ext>
            </a:extLst>
          </a:blip>
          <a:srcRect t="5353" r="17003"/>
          <a:stretch/>
        </p:blipFill>
        <p:spPr bwMode="auto">
          <a:xfrm>
            <a:off x="-6865" y="-171400"/>
            <a:ext cx="9415195" cy="59505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71600" y="2348880"/>
            <a:ext cx="7772400" cy="1470025"/>
          </a:xfrm>
        </p:spPr>
        <p:txBody>
          <a:bodyPr>
            <a:normAutofit/>
          </a:bodyPr>
          <a:lstStyle/>
          <a:p>
            <a:r>
              <a:rPr lang="hr-HR" sz="4800" dirty="0" smtClean="0">
                <a:solidFill>
                  <a:srgbClr val="FF7C80"/>
                </a:solidFill>
                <a:latin typeface="Bernard MT Condensed" panose="02050806060905020404" pitchFamily="18" charset="0"/>
              </a:rPr>
              <a:t>Mitovi o samoubojstvu</a:t>
            </a:r>
            <a:endParaRPr lang="hr-HR" sz="4800" dirty="0">
              <a:solidFill>
                <a:srgbClr val="FF7C80"/>
              </a:solidFill>
              <a:latin typeface="Bernard MT Condensed" panose="02050806060905020404" pitchFamily="18" charset="0"/>
            </a:endParaRPr>
          </a:p>
        </p:txBody>
      </p:sp>
      <p:sp>
        <p:nvSpPr>
          <p:cNvPr id="3" name="Subtitle 2"/>
          <p:cNvSpPr>
            <a:spLocks noGrp="1"/>
          </p:cNvSpPr>
          <p:nvPr>
            <p:ph type="subTitle" idx="1"/>
          </p:nvPr>
        </p:nvSpPr>
        <p:spPr>
          <a:xfrm>
            <a:off x="1619672" y="3645024"/>
            <a:ext cx="6400800" cy="766936"/>
          </a:xfrm>
        </p:spPr>
        <p:txBody>
          <a:bodyPr/>
          <a:lstStyle/>
          <a:p>
            <a:r>
              <a:rPr lang="hr-HR" dirty="0" smtClean="0">
                <a:solidFill>
                  <a:schemeClr val="accent2">
                    <a:lumMod val="40000"/>
                    <a:lumOff val="60000"/>
                  </a:schemeClr>
                </a:solidFill>
                <a:latin typeface="Bahnschrift SemiCondensed" panose="020B0502040204020203" pitchFamily="34" charset="0"/>
              </a:rPr>
              <a:t>Stela Krotin</a:t>
            </a:r>
            <a:endParaRPr lang="hr-HR" dirty="0">
              <a:solidFill>
                <a:schemeClr val="accent2">
                  <a:lumMod val="40000"/>
                  <a:lumOff val="60000"/>
                </a:schemeClr>
              </a:solidFill>
              <a:latin typeface="Bahnschrift SemiCondensed" panose="020B0502040204020203" pitchFamily="34" charset="0"/>
            </a:endParaRPr>
          </a:p>
        </p:txBody>
      </p:sp>
      <p:cxnSp>
        <p:nvCxnSpPr>
          <p:cNvPr id="7" name="Straight Connector 6"/>
          <p:cNvCxnSpPr/>
          <p:nvPr/>
        </p:nvCxnSpPr>
        <p:spPr>
          <a:xfrm>
            <a:off x="1907704" y="3573016"/>
            <a:ext cx="626469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75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73697" y="260648"/>
            <a:ext cx="5760640" cy="321524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9:</a:t>
            </a:r>
          </a:p>
          <a:p>
            <a:pPr algn="ctr"/>
            <a:r>
              <a:rPr lang="hr-HR" sz="3200" dirty="0" smtClean="0">
                <a:solidFill>
                  <a:srgbClr val="002060"/>
                </a:solidFill>
              </a:rPr>
              <a:t>Ako je osoba preživjela pokušaj samoubojstva, neće ga opet pokušati izvršiti.</a:t>
            </a:r>
          </a:p>
        </p:txBody>
      </p:sp>
      <p:sp>
        <p:nvSpPr>
          <p:cNvPr id="3" name="Content Placeholder 2"/>
          <p:cNvSpPr>
            <a:spLocks noGrp="1"/>
          </p:cNvSpPr>
          <p:nvPr>
            <p:ph idx="1"/>
          </p:nvPr>
        </p:nvSpPr>
        <p:spPr>
          <a:xfrm>
            <a:off x="395536" y="4077072"/>
            <a:ext cx="5410944" cy="1584176"/>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buNone/>
            </a:pPr>
            <a:r>
              <a:rPr lang="hr-HR" sz="2600" dirty="0" smtClean="0"/>
              <a:t>Prethodni pokušaj samoubojstva je najveći prediktor ponovnog pokušaja.</a:t>
            </a:r>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55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la\Downloads\istockphoto-118092638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519" l="0" r="100000">
                        <a14:foregroundMark x1="78606" y1="66346" x2="77644" y2="27644"/>
                        <a14:foregroundMark x1="76923" y1="58413" x2="86779" y2="37740"/>
                        <a14:foregroundMark x1="82452" y1="50000" x2="87981" y2="41106"/>
                        <a14:foregroundMark x1="76442" y1="25962" x2="84135" y2="25721"/>
                        <a14:foregroundMark x1="85337" y1="28365" x2="87740" y2="38462"/>
                        <a14:foregroundMark x1="76442" y1="26683" x2="68750" y2="32692"/>
                        <a14:foregroundMark x1="70433" y1="31010" x2="76683" y2="24038"/>
                        <a14:foregroundMark x1="69231" y1="34375" x2="70673" y2="44231"/>
                        <a14:foregroundMark x1="71154" y1="45192" x2="74760" y2="50000"/>
                        <a14:foregroundMark x1="75721" y1="50000" x2="83654" y2="41827"/>
                        <a14:foregroundMark x1="42788" y1="57452" x2="44952" y2="40144"/>
                        <a14:foregroundMark x1="34615" y1="98077" x2="45913" y2="81490"/>
                        <a14:foregroundMark x1="52644" y1="94712" x2="42308" y2="83173"/>
                        <a14:foregroundMark x1="36298" y1="86779" x2="53606" y2="85817"/>
                        <a14:foregroundMark x1="53365" y1="86058" x2="56731" y2="97115"/>
                        <a14:foregroundMark x1="54087" y1="97596" x2="37260" y2="89423"/>
                        <a14:foregroundMark x1="28365" y1="97596" x2="27163" y2="98798"/>
                      </a14:backgroundRemoval>
                    </a14:imgEffect>
                  </a14:imgLayer>
                </a14:imgProps>
              </a:ext>
              <a:ext uri="{28A0092B-C50C-407E-A947-70E740481C1C}">
                <a14:useLocalDpi xmlns:a14="http://schemas.microsoft.com/office/drawing/2010/main" val="0"/>
              </a:ext>
            </a:extLst>
          </a:blip>
          <a:srcRect/>
          <a:stretch>
            <a:fillRect/>
          </a:stretch>
        </p:blipFill>
        <p:spPr bwMode="auto">
          <a:xfrm>
            <a:off x="5456151" y="3284985"/>
            <a:ext cx="3564992" cy="356499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11648" y="332656"/>
            <a:ext cx="5760640" cy="3337480"/>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10:</a:t>
            </a:r>
          </a:p>
          <a:p>
            <a:pPr algn="ctr"/>
            <a:r>
              <a:rPr lang="hr-HR" sz="3200" dirty="0" smtClean="0">
                <a:solidFill>
                  <a:srgbClr val="002060"/>
                </a:solidFill>
              </a:rPr>
              <a:t>Ljudi koji izražavaju suicidalne namjere samo traže pažnju i neće se zbilja pokušati ubiti.</a:t>
            </a:r>
          </a:p>
        </p:txBody>
      </p:sp>
      <p:sp>
        <p:nvSpPr>
          <p:cNvPr id="3" name="Content Placeholder 2"/>
          <p:cNvSpPr>
            <a:spLocks noGrp="1"/>
          </p:cNvSpPr>
          <p:nvPr>
            <p:ph idx="1"/>
          </p:nvPr>
        </p:nvSpPr>
        <p:spPr>
          <a:xfrm>
            <a:off x="395536" y="3794591"/>
            <a:ext cx="5410944" cy="2736304"/>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lgn="just">
              <a:buNone/>
            </a:pPr>
            <a:r>
              <a:rPr lang="hr-HR" sz="2600" dirty="0" smtClean="0"/>
              <a:t>Svaku izjavu o suicidalnim mislima i namjerama važno je shvatiti ozbiljno i pridati joj pažnju. Osobe koje umru od suicida obično prvo govore o svojim idejama i traže pomoć.</a:t>
            </a:r>
          </a:p>
          <a:p>
            <a:pPr marL="0" indent="0">
              <a:buNone/>
            </a:pPr>
            <a:endParaRPr lang="hr-HR" sz="2600" dirty="0" smtClean="0"/>
          </a:p>
        </p:txBody>
      </p:sp>
    </p:spTree>
    <p:extLst>
      <p:ext uri="{BB962C8B-B14F-4D97-AF65-F5344CB8AC3E}">
        <p14:creationId xmlns:p14="http://schemas.microsoft.com/office/powerpoint/2010/main" val="62661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332656"/>
            <a:ext cx="5760640" cy="304944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11:</a:t>
            </a:r>
          </a:p>
          <a:p>
            <a:pPr algn="ctr"/>
            <a:r>
              <a:rPr lang="hr-HR" sz="3200" dirty="0" smtClean="0">
                <a:solidFill>
                  <a:srgbClr val="002060"/>
                </a:solidFill>
              </a:rPr>
              <a:t>Suicidalnost je nasljedna.</a:t>
            </a:r>
          </a:p>
        </p:txBody>
      </p:sp>
      <p:sp>
        <p:nvSpPr>
          <p:cNvPr id="3" name="Content Placeholder 2"/>
          <p:cNvSpPr>
            <a:spLocks noGrp="1"/>
          </p:cNvSpPr>
          <p:nvPr>
            <p:ph idx="1"/>
          </p:nvPr>
        </p:nvSpPr>
        <p:spPr>
          <a:xfrm>
            <a:off x="395536" y="3501008"/>
            <a:ext cx="5410944" cy="3096344"/>
          </a:xfrm>
          <a:solidFill>
            <a:srgbClr val="FC9668"/>
          </a:solidFill>
          <a:ln w="19050">
            <a:solidFill>
              <a:schemeClr val="tx1"/>
            </a:solidFill>
            <a:prstDash val="dash"/>
          </a:ln>
        </p:spPr>
        <p:txBody>
          <a:bodyPr>
            <a:normAutofit fontScale="92500" lnSpcReduction="20000"/>
          </a:bodyPr>
          <a:lstStyle/>
          <a:p>
            <a:pPr marL="0" indent="0">
              <a:buNone/>
            </a:pPr>
            <a:r>
              <a:rPr lang="hr-HR" sz="2600" dirty="0" smtClean="0"/>
              <a:t>Istina: </a:t>
            </a:r>
          </a:p>
          <a:p>
            <a:pPr marL="0" indent="0" algn="just">
              <a:buNone/>
            </a:pPr>
            <a:r>
              <a:rPr lang="hr-HR" sz="2800" dirty="0" smtClean="0"/>
              <a:t>Sklonost suicidu nije nasljedna, ali je češća kod osoba čiji članovi obitelji su pokušali ili izvršili samoubojstvo. Pretpostavlja se da obiteljski kontekst pridonosti vjerojatnosti samoubojstva, navodi drugog člana obitelji na istu reakciju ili stvara dojam o „sudbinskoj predodređenosti” suicidu.</a:t>
            </a:r>
            <a:endParaRPr lang="hr-HR" sz="2600" dirty="0" smtClean="0"/>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3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36792" y="165192"/>
            <a:ext cx="5760640" cy="321524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12:</a:t>
            </a:r>
          </a:p>
          <a:p>
            <a:pPr algn="ctr"/>
            <a:r>
              <a:rPr lang="hr-HR" sz="3200" dirty="0" smtClean="0">
                <a:solidFill>
                  <a:srgbClr val="002060"/>
                </a:solidFill>
              </a:rPr>
              <a:t>Suicidalne osobe ne traže i ne žele pomoć. </a:t>
            </a:r>
          </a:p>
        </p:txBody>
      </p:sp>
      <p:sp>
        <p:nvSpPr>
          <p:cNvPr id="3" name="Content Placeholder 2"/>
          <p:cNvSpPr>
            <a:spLocks noGrp="1"/>
          </p:cNvSpPr>
          <p:nvPr>
            <p:ph idx="1"/>
          </p:nvPr>
        </p:nvSpPr>
        <p:spPr>
          <a:xfrm>
            <a:off x="395536" y="3501008"/>
            <a:ext cx="5410944" cy="3096344"/>
          </a:xfrm>
          <a:solidFill>
            <a:srgbClr val="FC9668"/>
          </a:solidFill>
          <a:ln w="19050">
            <a:solidFill>
              <a:schemeClr val="tx1"/>
            </a:solidFill>
            <a:prstDash val="dash"/>
          </a:ln>
        </p:spPr>
        <p:txBody>
          <a:bodyPr>
            <a:normAutofit lnSpcReduction="10000"/>
          </a:bodyPr>
          <a:lstStyle/>
          <a:p>
            <a:pPr marL="0" indent="0">
              <a:buNone/>
            </a:pPr>
            <a:r>
              <a:rPr lang="hr-HR" sz="2600" dirty="0" smtClean="0"/>
              <a:t>Istina: </a:t>
            </a:r>
          </a:p>
          <a:p>
            <a:pPr marL="0" indent="0" algn="just">
              <a:buNone/>
            </a:pPr>
            <a:r>
              <a:rPr lang="hr-HR" sz="2600" dirty="0" smtClean="0"/>
              <a:t>Osobe koje imaju suicidalne misli u većini slučajeva traže pomoć od svojih bližnjih, telefonskih linija za pružanje pomoći i podrške i stručnih osoba. Ako primijetimo znakove suicidalnih misli, važno je osobi ponuditi pomoć i podršku.</a:t>
            </a:r>
          </a:p>
        </p:txBody>
      </p:sp>
      <p:pic>
        <p:nvPicPr>
          <p:cNvPr id="8194" name="Picture 2" descr="C:\Users\stela\Downloads\istockphoto-1174939213-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5846" r="98747">
                        <a14:foregroundMark x1="57411" y1="61003" x2="23800" y2="23398"/>
                        <a14:foregroundMark x1="65553" y1="30084" x2="19833" y2="7521"/>
                        <a14:foregroundMark x1="14196" y1="15599" x2="11900" y2="85515"/>
                        <a14:foregroundMark x1="12317" y1="90808" x2="48017" y2="57660"/>
                        <a14:foregroundMark x1="18789" y1="80780" x2="21503" y2="15599"/>
                        <a14:foregroundMark x1="65136" y1="25070" x2="24217" y2="1114"/>
                        <a14:foregroundMark x1="9812" y1="6964" x2="7933" y2="63510"/>
                        <a14:foregroundMark x1="66180" y1="50975" x2="33403" y2="23398"/>
                        <a14:foregroundMark x1="65553" y1="45961" x2="70146" y2="26741"/>
                        <a14:foregroundMark x1="68267" y1="28412" x2="50939" y2="9192"/>
                        <a14:foregroundMark x1="35908" y1="4178" x2="51566" y2="12535"/>
                        <a14:foregroundMark x1="58455" y1="16156" x2="73486" y2="28412"/>
                        <a14:foregroundMark x1="70981" y1="30362" x2="67850" y2="47911"/>
                        <a14:foregroundMark x1="63883" y1="47911" x2="29645" y2="12813"/>
                        <a14:foregroundMark x1="53236" y1="51253" x2="14196" y2="12813"/>
                        <a14:foregroundMark x1="23800" y1="4178" x2="8142" y2="5292"/>
                        <a14:foregroundMark x1="7933" y1="5850" x2="7516" y2="86351"/>
                        <a14:foregroundMark x1="9812" y1="88858" x2="25678" y2="89694"/>
                        <a14:foregroundMark x1="20668" y1="93593" x2="43841" y2="61003"/>
                        <a14:foregroundMark x1="40710" y1="66574" x2="18998" y2="34262"/>
                        <a14:foregroundMark x1="34238" y1="27019" x2="22547" y2="74652"/>
                        <a14:foregroundMark x1="27349" y1="71309" x2="38205" y2="42061"/>
                        <a14:foregroundMark x1="40710" y1="52646" x2="31733" y2="42340"/>
                        <a14:foregroundMark x1="8142" y1="89136" x2="6472" y2="89136"/>
                        <a14:backgroundMark x1="83716" y1="93593" x2="86430" y2="16992"/>
                        <a14:backgroundMark x1="38831" y1="85515" x2="31942" y2="92758"/>
                        <a14:backgroundMark x1="50313" y1="5292" x2="45511" y2="5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170269" y="2996950"/>
            <a:ext cx="4454326" cy="362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1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188640"/>
            <a:ext cx="5760640" cy="3287256"/>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3200" dirty="0" smtClean="0">
              <a:solidFill>
                <a:srgbClr val="002060"/>
              </a:solidFill>
            </a:endParaRPr>
          </a:p>
          <a:p>
            <a:pPr algn="ctr"/>
            <a:r>
              <a:rPr lang="hr-HR" sz="3200" dirty="0" smtClean="0">
                <a:solidFill>
                  <a:srgbClr val="002060"/>
                </a:solidFill>
              </a:rPr>
              <a:t>Mit 13:</a:t>
            </a:r>
          </a:p>
          <a:p>
            <a:pPr algn="ctr"/>
            <a:r>
              <a:rPr lang="hr-HR" sz="3200" dirty="0">
                <a:solidFill>
                  <a:srgbClr val="002060"/>
                </a:solidFill>
              </a:rPr>
              <a:t>O suicidu ne smijemo razgovarati sa suicidalnom osobom kako ju ne bismo nehotice ohrabrili.</a:t>
            </a:r>
          </a:p>
          <a:p>
            <a:pPr algn="ctr"/>
            <a:endParaRPr lang="hr-HR" sz="3200" dirty="0" smtClean="0"/>
          </a:p>
        </p:txBody>
      </p:sp>
      <p:sp>
        <p:nvSpPr>
          <p:cNvPr id="3" name="Content Placeholder 2"/>
          <p:cNvSpPr>
            <a:spLocks noGrp="1"/>
          </p:cNvSpPr>
          <p:nvPr>
            <p:ph idx="1"/>
          </p:nvPr>
        </p:nvSpPr>
        <p:spPr>
          <a:xfrm>
            <a:off x="395536" y="3573016"/>
            <a:ext cx="5410944" cy="3096344"/>
          </a:xfrm>
          <a:solidFill>
            <a:srgbClr val="FC9668"/>
          </a:solidFill>
          <a:ln w="19050">
            <a:solidFill>
              <a:schemeClr val="tx1"/>
            </a:solidFill>
            <a:prstDash val="dash"/>
          </a:ln>
        </p:spPr>
        <p:txBody>
          <a:bodyPr>
            <a:normAutofit fontScale="85000" lnSpcReduction="20000"/>
          </a:bodyPr>
          <a:lstStyle/>
          <a:p>
            <a:pPr marL="0" indent="0">
              <a:buNone/>
            </a:pPr>
            <a:r>
              <a:rPr lang="hr-HR" sz="2600" dirty="0" smtClean="0"/>
              <a:t>Istina: </a:t>
            </a:r>
          </a:p>
          <a:p>
            <a:pPr marL="0" indent="0" algn="just">
              <a:buNone/>
            </a:pPr>
            <a:r>
              <a:rPr lang="hr-HR" sz="2800" dirty="0" smtClean="0"/>
              <a:t>Ako osobu koja ima suicidalne misli pitamo o suicidalnosti, ona to često doživljava kao olakšanje jer dobiva priliku da govori o onom što joj se inače čini strašnim i sramotnim. Smireni razgovor o suicidalnim mislima može dovesti do razmatranja alternativnih rješenja, tj. pomoći osobi da racionalnije razmišlja.</a:t>
            </a:r>
          </a:p>
          <a:p>
            <a:pPr marL="0" indent="0">
              <a:buNone/>
            </a:pPr>
            <a:endParaRPr lang="hr-HR" sz="2800" dirty="0"/>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9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tela\Downloads\istockphoto-1179507985-612x61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910" l="0" r="96078">
                        <a14:foregroundMark x1="51797" y1="46866" x2="79085" y2="10627"/>
                        <a14:foregroundMark x1="82190" y1="76294" x2="87582" y2="20436"/>
                        <a14:foregroundMark x1="48366" y1="37875" x2="72549" y2="5995"/>
                        <a14:foregroundMark x1="58333" y1="54496" x2="83824" y2="12807"/>
                        <a14:foregroundMark x1="63235" y1="68937" x2="84477" y2="23433"/>
                        <a14:foregroundMark x1="69444" y1="65395" x2="87255" y2="88828"/>
                        <a14:foregroundMark x1="86765" y1="83106" x2="90196" y2="15531"/>
                        <a14:foregroundMark x1="92647" y1="86104" x2="93954" y2="3815"/>
                        <a14:foregroundMark x1="9150" y1="7902" x2="34641" y2="28883"/>
                        <a14:foregroundMark x1="7353" y1="58856" x2="29248" y2="52589"/>
                        <a14:foregroundMark x1="15033" y1="93733" x2="32190" y2="79019"/>
                        <a14:backgroundMark x1="38399" y1="66485" x2="42157" y2="24251"/>
                        <a14:backgroundMark x1="7026" y1="83379" x2="26307" y2="70027"/>
                        <a14:backgroundMark x1="70261" y1="95095" x2="69935" y2="87466"/>
                      </a14:backgroundRemoval>
                    </a14:imgEffect>
                  </a14:imgLayer>
                </a14:imgProps>
              </a:ext>
              <a:ext uri="{28A0092B-C50C-407E-A947-70E740481C1C}">
                <a14:useLocalDpi xmlns:a14="http://schemas.microsoft.com/office/drawing/2010/main" val="0"/>
              </a:ext>
            </a:extLst>
          </a:blip>
          <a:srcRect/>
          <a:stretch>
            <a:fillRect/>
          </a:stretch>
        </p:blipFill>
        <p:spPr bwMode="auto">
          <a:xfrm>
            <a:off x="5317114" y="3356992"/>
            <a:ext cx="4743258" cy="309064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11648" y="188640"/>
            <a:ext cx="5760640" cy="3481496"/>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14:</a:t>
            </a:r>
          </a:p>
          <a:p>
            <a:pPr algn="ctr"/>
            <a:r>
              <a:rPr lang="hr-HR" sz="3200" dirty="0" smtClean="0">
                <a:solidFill>
                  <a:srgbClr val="002060"/>
                </a:solidFill>
              </a:rPr>
              <a:t>Osoba koja ima suicidalne misli će se naljutiti ako netko od njenih bližnjih intervenira.</a:t>
            </a:r>
          </a:p>
        </p:txBody>
      </p:sp>
      <p:sp>
        <p:nvSpPr>
          <p:cNvPr id="3" name="Content Placeholder 2"/>
          <p:cNvSpPr>
            <a:spLocks noGrp="1"/>
          </p:cNvSpPr>
          <p:nvPr>
            <p:ph idx="1"/>
          </p:nvPr>
        </p:nvSpPr>
        <p:spPr>
          <a:xfrm>
            <a:off x="323528" y="3794591"/>
            <a:ext cx="5410944" cy="2802762"/>
          </a:xfrm>
          <a:solidFill>
            <a:srgbClr val="FC9668"/>
          </a:solidFill>
          <a:ln w="19050">
            <a:solidFill>
              <a:schemeClr val="tx1"/>
            </a:solidFill>
            <a:prstDash val="dash"/>
          </a:ln>
        </p:spPr>
        <p:txBody>
          <a:bodyPr>
            <a:normAutofit fontScale="92500" lnSpcReduction="20000"/>
          </a:bodyPr>
          <a:lstStyle/>
          <a:p>
            <a:pPr marL="0" indent="0" algn="just">
              <a:buNone/>
            </a:pPr>
            <a:r>
              <a:rPr lang="hr-HR" sz="2600" dirty="0" smtClean="0"/>
              <a:t>Istina: </a:t>
            </a:r>
          </a:p>
          <a:p>
            <a:pPr marL="0" indent="0" algn="just">
              <a:buNone/>
            </a:pPr>
            <a:r>
              <a:rPr lang="hr-HR" sz="2800" dirty="0" smtClean="0"/>
              <a:t>Iako se osoba isprva može naljutiti i uvrijediti kad bliska osoba potraži pomoć za nju, često istovremeno osjeća i olakšanje jer je nekome toliko stalo do nje. Kad ih se kasnije u životu pita o tome, velika većina izražava zahvalnost za intervenciju.</a:t>
            </a:r>
            <a:endParaRPr lang="hr-HR" sz="2800" dirty="0"/>
          </a:p>
        </p:txBody>
      </p:sp>
    </p:spTree>
    <p:extLst>
      <p:ext uri="{BB962C8B-B14F-4D97-AF65-F5344CB8AC3E}">
        <p14:creationId xmlns:p14="http://schemas.microsoft.com/office/powerpoint/2010/main" val="380783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188641"/>
            <a:ext cx="5760640" cy="3605950"/>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15:</a:t>
            </a:r>
          </a:p>
          <a:p>
            <a:pPr algn="ctr"/>
            <a:r>
              <a:rPr lang="hr-HR" sz="3200" dirty="0" smtClean="0">
                <a:solidFill>
                  <a:srgbClr val="002060"/>
                </a:solidFill>
              </a:rPr>
              <a:t>Ako nam se netko povjeri o suicidalnim namjerama u povjerenju ili ih natukne, moramo „čuvati tajnu”.</a:t>
            </a:r>
          </a:p>
        </p:txBody>
      </p:sp>
      <p:sp>
        <p:nvSpPr>
          <p:cNvPr id="3" name="Content Placeholder 2"/>
          <p:cNvSpPr>
            <a:spLocks noGrp="1"/>
          </p:cNvSpPr>
          <p:nvPr>
            <p:ph idx="1"/>
          </p:nvPr>
        </p:nvSpPr>
        <p:spPr>
          <a:xfrm>
            <a:off x="467544" y="4077072"/>
            <a:ext cx="5410944" cy="2016224"/>
          </a:xfrm>
          <a:solidFill>
            <a:srgbClr val="FC9668"/>
          </a:solidFill>
          <a:ln w="19050">
            <a:solidFill>
              <a:schemeClr val="tx1"/>
            </a:solidFill>
            <a:prstDash val="dash"/>
          </a:ln>
        </p:spPr>
        <p:txBody>
          <a:bodyPr>
            <a:normAutofit/>
          </a:bodyPr>
          <a:lstStyle/>
          <a:p>
            <a:pPr marL="0" indent="0" algn="just">
              <a:buNone/>
            </a:pPr>
            <a:r>
              <a:rPr lang="hr-HR" sz="2600" dirty="0" smtClean="0"/>
              <a:t>Istina: </a:t>
            </a:r>
          </a:p>
          <a:p>
            <a:pPr marL="0" indent="0" algn="just">
              <a:buNone/>
            </a:pPr>
            <a:r>
              <a:rPr lang="hr-HR" sz="2600" dirty="0" smtClean="0"/>
              <a:t>Ako sumnjamo na mogućnost da će si osoba nauditi, nužno je prekršiti povjerljivost.</a:t>
            </a:r>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260648"/>
            <a:ext cx="5760640" cy="340948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16:</a:t>
            </a:r>
          </a:p>
          <a:p>
            <a:pPr algn="ctr"/>
            <a:r>
              <a:rPr lang="hr-HR" sz="3200" dirty="0" smtClean="0">
                <a:solidFill>
                  <a:srgbClr val="002060"/>
                </a:solidFill>
              </a:rPr>
              <a:t>Teško je pronaći informacije i sredstva potrebne za izvršenje samoubojstva.</a:t>
            </a:r>
          </a:p>
        </p:txBody>
      </p:sp>
      <p:sp>
        <p:nvSpPr>
          <p:cNvPr id="3" name="Content Placeholder 2"/>
          <p:cNvSpPr>
            <a:spLocks noGrp="1"/>
          </p:cNvSpPr>
          <p:nvPr>
            <p:ph idx="1"/>
          </p:nvPr>
        </p:nvSpPr>
        <p:spPr>
          <a:xfrm>
            <a:off x="395536" y="3933056"/>
            <a:ext cx="5410944" cy="2736304"/>
          </a:xfrm>
          <a:solidFill>
            <a:srgbClr val="FC9668"/>
          </a:solidFill>
          <a:ln w="19050">
            <a:solidFill>
              <a:schemeClr val="tx1"/>
            </a:solidFill>
            <a:prstDash val="dash"/>
          </a:ln>
        </p:spPr>
        <p:txBody>
          <a:bodyPr>
            <a:normAutofit/>
          </a:bodyPr>
          <a:lstStyle/>
          <a:p>
            <a:pPr marL="0" indent="0" algn="just">
              <a:buNone/>
            </a:pPr>
            <a:r>
              <a:rPr lang="hr-HR" sz="2600" dirty="0" smtClean="0"/>
              <a:t>Istina: </a:t>
            </a:r>
          </a:p>
          <a:p>
            <a:pPr marL="0" indent="0" algn="just">
              <a:buNone/>
            </a:pPr>
            <a:r>
              <a:rPr lang="hr-HR" sz="2600" dirty="0" smtClean="0"/>
              <a:t>Na internetu postoje web stranice posvećene metodama samoubojstva, društvene mreže na kojima se o tome raspravlja i korisnici jedni druge potiču na samoubojstvo.</a:t>
            </a:r>
          </a:p>
        </p:txBody>
      </p:sp>
      <p:pic>
        <p:nvPicPr>
          <p:cNvPr id="10242" name="Picture 2" descr="C:\Users\stela\Downloads\guilt-t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267" b="100000" l="4395" r="100000">
                        <a14:foregroundMark x1="22021" y1="42820" x2="34766" y2="43594"/>
                        <a14:foregroundMark x1="67139" y1="26827" x2="77393" y2="8770"/>
                        <a14:foregroundMark x1="67285" y1="8770" x2="82080" y2="23732"/>
                        <a14:foregroundMark x1="63330" y1="13156" x2="66113" y2="6449"/>
                        <a14:foregroundMark x1="68896" y1="6707" x2="78711" y2="8770"/>
                        <a14:foregroundMark x1="79004" y1="12898" x2="83252" y2="21668"/>
                        <a14:foregroundMark x1="83105" y1="25021" x2="84570" y2="22700"/>
                        <a14:foregroundMark x1="84570" y1="24506" x2="84570" y2="24506"/>
                        <a14:foregroundMark x1="60986" y1="14187" x2="64941" y2="13156"/>
                        <a14:foregroundMark x1="17480" y1="37661" x2="42969" y2="36113"/>
                        <a14:foregroundMark x1="34912" y1="52107" x2="26123" y2="25279"/>
                        <a14:foregroundMark x1="17334" y1="34308" x2="13232" y2="43594"/>
                        <a14:foregroundMark x1="16309" y1="45400" x2="20117" y2="45142"/>
                      </a14:backgroundRemoval>
                    </a14:imgEffect>
                  </a14:imgLayer>
                </a14:imgProps>
              </a:ext>
              <a:ext uri="{28A0092B-C50C-407E-A947-70E740481C1C}">
                <a14:useLocalDpi xmlns:a14="http://schemas.microsoft.com/office/drawing/2010/main" val="0"/>
              </a:ext>
            </a:extLst>
          </a:blip>
          <a:srcRect/>
          <a:stretch>
            <a:fillRect/>
          </a:stretch>
        </p:blipFill>
        <p:spPr bwMode="auto">
          <a:xfrm>
            <a:off x="5619439" y="3573016"/>
            <a:ext cx="3481065" cy="19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0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15616" y="260648"/>
            <a:ext cx="6696744" cy="115212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251520" y="260648"/>
            <a:ext cx="8229600" cy="1143000"/>
          </a:xfrm>
        </p:spPr>
        <p:txBody>
          <a:bodyPr/>
          <a:lstStyle/>
          <a:p>
            <a:r>
              <a:rPr lang="hr-HR" dirty="0" smtClean="0">
                <a:solidFill>
                  <a:srgbClr val="002060"/>
                </a:solidFill>
              </a:rPr>
              <a:t>Što možemo učiniti?</a:t>
            </a:r>
            <a:endParaRPr lang="hr-HR" dirty="0">
              <a:solidFill>
                <a:srgbClr val="002060"/>
              </a:solidFill>
            </a:endParaRPr>
          </a:p>
        </p:txBody>
      </p:sp>
      <p:sp>
        <p:nvSpPr>
          <p:cNvPr id="3" name="Content Placeholder 2"/>
          <p:cNvSpPr>
            <a:spLocks noGrp="1"/>
          </p:cNvSpPr>
          <p:nvPr>
            <p:ph idx="1"/>
          </p:nvPr>
        </p:nvSpPr>
        <p:spPr>
          <a:xfrm>
            <a:off x="4470788" y="1916832"/>
            <a:ext cx="4392488" cy="4525963"/>
          </a:xfrm>
          <a:solidFill>
            <a:srgbClr val="FC9668"/>
          </a:solidFill>
          <a:ln w="19050">
            <a:solidFill>
              <a:schemeClr val="tx1"/>
            </a:solidFill>
            <a:prstDash val="dash"/>
          </a:ln>
        </p:spPr>
        <p:txBody>
          <a:bodyPr>
            <a:normAutofit fontScale="92500" lnSpcReduction="20000"/>
          </a:bodyPr>
          <a:lstStyle/>
          <a:p>
            <a:r>
              <a:rPr lang="hr-HR" dirty="0" smtClean="0"/>
              <a:t>Biti svjesni mitova i educirati javnost</a:t>
            </a:r>
          </a:p>
          <a:p>
            <a:r>
              <a:rPr lang="hr-HR" dirty="0" smtClean="0"/>
              <a:t>Biti osjetljivi na znakove suicidalnih misli</a:t>
            </a:r>
          </a:p>
          <a:p>
            <a:r>
              <a:rPr lang="hr-HR" dirty="0" smtClean="0"/>
              <a:t>Otvoreno razgovarati o suicidalnosti</a:t>
            </a:r>
          </a:p>
          <a:p>
            <a:r>
              <a:rPr lang="hr-HR" dirty="0" smtClean="0"/>
              <a:t>Klijentima objasniti da, ako saznamo da su u opasnosti, moramo prekršiti načelo povjerljivosti</a:t>
            </a:r>
          </a:p>
          <a:p>
            <a:endParaRPr lang="hr-HR" dirty="0"/>
          </a:p>
        </p:txBody>
      </p:sp>
      <p:pic>
        <p:nvPicPr>
          <p:cNvPr id="11266" name="Picture 2" descr="C:\Users\stela\Downloads\istockphoto-1168894271-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79" l="0" r="100000"/>
                    </a14:imgEffect>
                  </a14:imgLayer>
                </a14:imgProps>
              </a:ext>
              <a:ext uri="{28A0092B-C50C-407E-A947-70E740481C1C}">
                <a14:useLocalDpi xmlns:a14="http://schemas.microsoft.com/office/drawing/2010/main" val="0"/>
              </a:ext>
            </a:extLst>
          </a:blip>
          <a:srcRect/>
          <a:stretch>
            <a:fillRect/>
          </a:stretch>
        </p:blipFill>
        <p:spPr bwMode="auto">
          <a:xfrm>
            <a:off x="-180528" y="1851664"/>
            <a:ext cx="487348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6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Literatura:</a:t>
            </a:r>
            <a:endParaRPr lang="hr-HR" dirty="0"/>
          </a:p>
        </p:txBody>
      </p:sp>
      <p:sp>
        <p:nvSpPr>
          <p:cNvPr id="3" name="Content Placeholder 2"/>
          <p:cNvSpPr>
            <a:spLocks noGrp="1"/>
          </p:cNvSpPr>
          <p:nvPr>
            <p:ph idx="1"/>
          </p:nvPr>
        </p:nvSpPr>
        <p:spPr/>
        <p:txBody>
          <a:bodyPr>
            <a:normAutofit fontScale="55000" lnSpcReduction="20000"/>
          </a:bodyPr>
          <a:lstStyle/>
          <a:p>
            <a:r>
              <a:rPr lang="hr-HR" dirty="0" smtClean="0"/>
              <a:t>Baylor University Counseling Center: </a:t>
            </a:r>
            <a:r>
              <a:rPr lang="fr-FR" dirty="0" smtClean="0"/>
              <a:t>Common </a:t>
            </a:r>
            <a:r>
              <a:rPr lang="fr-FR" dirty="0" err="1" smtClean="0"/>
              <a:t>Myths</a:t>
            </a:r>
            <a:r>
              <a:rPr lang="fr-FR" dirty="0" smtClean="0"/>
              <a:t> About Suicide</a:t>
            </a:r>
            <a:r>
              <a:rPr lang="hr-HR" dirty="0" smtClean="0"/>
              <a:t> (</a:t>
            </a:r>
            <a:r>
              <a:rPr lang="hr-HR" dirty="0" smtClean="0">
                <a:hlinkClick r:id="rId2"/>
              </a:rPr>
              <a:t>https://www.baylor.edu/counseling_center/index.php?id=937125</a:t>
            </a:r>
            <a:r>
              <a:rPr lang="hr-HR" dirty="0" smtClean="0"/>
              <a:t>) Pristupljeno 30.4.2021.</a:t>
            </a:r>
          </a:p>
          <a:p>
            <a:endParaRPr lang="hr-HR" dirty="0" smtClean="0"/>
          </a:p>
          <a:p>
            <a:r>
              <a:rPr lang="hr-HR" dirty="0" smtClean="0"/>
              <a:t>National Alliance of Mental Illness: </a:t>
            </a:r>
            <a:r>
              <a:rPr lang="en-US" dirty="0" smtClean="0"/>
              <a:t>5 Common Myths About Suicide Debunked</a:t>
            </a:r>
            <a:r>
              <a:rPr lang="hr-HR" dirty="0" smtClean="0"/>
              <a:t> (</a:t>
            </a:r>
            <a:r>
              <a:rPr lang="hr-HR" dirty="0" smtClean="0">
                <a:hlinkClick r:id="rId3"/>
              </a:rPr>
              <a:t>https://www.nami.org/Blogs/NAMI-Blog/September-2020/5-Common-Myths-About-Suicide-Debunked</a:t>
            </a:r>
            <a:r>
              <a:rPr lang="hr-HR" dirty="0" smtClean="0"/>
              <a:t>) Pristupljeno 29.4.2021.</a:t>
            </a:r>
          </a:p>
          <a:p>
            <a:endParaRPr lang="hr-HR" dirty="0" smtClean="0"/>
          </a:p>
          <a:p>
            <a:r>
              <a:rPr lang="en-US" dirty="0" smtClean="0"/>
              <a:t>Nevada Division of Public and Behavioral Health (DPBH) Office of Suicide Prevention</a:t>
            </a:r>
            <a:r>
              <a:rPr lang="hr-HR" dirty="0" smtClean="0"/>
              <a:t>: </a:t>
            </a:r>
            <a:r>
              <a:rPr lang="en-US" dirty="0" smtClean="0"/>
              <a:t>The Myths &amp; Facts of Youth Suicide</a:t>
            </a:r>
            <a:r>
              <a:rPr lang="hr-HR" dirty="0" smtClean="0"/>
              <a:t> (</a:t>
            </a:r>
            <a:r>
              <a:rPr lang="hr-HR" dirty="0" smtClean="0">
                <a:hlinkClick r:id="rId4"/>
              </a:rPr>
              <a:t>http://suicideprevention.nv.gov/Youth/Myths/</a:t>
            </a:r>
            <a:r>
              <a:rPr lang="hr-HR" dirty="0" smtClean="0"/>
              <a:t>) Pristupljeno 30.4.2021.</a:t>
            </a:r>
          </a:p>
          <a:p>
            <a:endParaRPr lang="hr-HR" dirty="0" smtClean="0"/>
          </a:p>
          <a:p>
            <a:r>
              <a:rPr lang="hr-HR" dirty="0" smtClean="0"/>
              <a:t>Omerbegović, E. i Alispahić, S. (2021). Suicid: Mitovi i znanstvene spoznaje. </a:t>
            </a:r>
            <a:r>
              <a:rPr lang="hr-HR" i="1" dirty="0" smtClean="0"/>
              <a:t>Sophos- časopis mladih istraživača</a:t>
            </a:r>
            <a:r>
              <a:rPr lang="hr-HR" dirty="0" smtClean="0"/>
              <a:t>, 13,137-151.</a:t>
            </a:r>
          </a:p>
          <a:p>
            <a:endParaRPr lang="hr-HR" dirty="0" smtClean="0"/>
          </a:p>
          <a:p>
            <a:r>
              <a:rPr lang="hr-HR" dirty="0" smtClean="0"/>
              <a:t>World Health Organisation: Preventing suicide – Myths (</a:t>
            </a:r>
            <a:r>
              <a:rPr lang="hr-HR" dirty="0" smtClean="0">
                <a:hlinkClick r:id="rId5"/>
              </a:rPr>
              <a:t>https://www.who.int/mental_health/suicide-prevention/myths.pdf</a:t>
            </a:r>
            <a:r>
              <a:rPr lang="hr-HR" dirty="0" smtClean="0"/>
              <a:t>) Pristupljeno 29.4.2021.</a:t>
            </a:r>
          </a:p>
          <a:p>
            <a:pPr marL="0" indent="0">
              <a:buNone/>
            </a:pPr>
            <a:endParaRPr lang="hr-HR" dirty="0" smtClean="0"/>
          </a:p>
        </p:txBody>
      </p:sp>
    </p:spTree>
    <p:extLst>
      <p:ext uri="{BB962C8B-B14F-4D97-AF65-F5344CB8AC3E}">
        <p14:creationId xmlns:p14="http://schemas.microsoft.com/office/powerpoint/2010/main" val="97483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47664" y="188640"/>
            <a:ext cx="5760640" cy="3384376"/>
          </a:xfrm>
          <a:prstGeom prst="ellipse">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1:</a:t>
            </a:r>
          </a:p>
          <a:p>
            <a:pPr algn="ctr"/>
            <a:r>
              <a:rPr lang="hr-HR" sz="3200" dirty="0" smtClean="0">
                <a:solidFill>
                  <a:srgbClr val="002060"/>
                </a:solidFill>
              </a:rPr>
              <a:t>Samo osobe koje imaju dijagnosticiran psihički poremećaj imaju suicidalne misli.</a:t>
            </a:r>
            <a:endParaRPr lang="hr-HR" sz="3200" dirty="0">
              <a:solidFill>
                <a:srgbClr val="002060"/>
              </a:solidFill>
            </a:endParaRPr>
          </a:p>
        </p:txBody>
      </p:sp>
      <p:sp>
        <p:nvSpPr>
          <p:cNvPr id="3" name="Content Placeholder 2"/>
          <p:cNvSpPr>
            <a:spLocks noGrp="1"/>
          </p:cNvSpPr>
          <p:nvPr>
            <p:ph idx="1"/>
          </p:nvPr>
        </p:nvSpPr>
        <p:spPr>
          <a:xfrm>
            <a:off x="323528" y="3861048"/>
            <a:ext cx="5410944" cy="2855208"/>
          </a:xfrm>
          <a:solidFill>
            <a:srgbClr val="FC9668"/>
          </a:solidFill>
          <a:ln w="19050">
            <a:solidFill>
              <a:srgbClr val="002060"/>
            </a:solidFill>
            <a:prstDash val="dash"/>
          </a:ln>
        </p:spPr>
        <p:txBody>
          <a:bodyPr>
            <a:normAutofit fontScale="92500" lnSpcReduction="20000"/>
          </a:bodyPr>
          <a:lstStyle/>
          <a:p>
            <a:pPr marL="0" indent="0">
              <a:buNone/>
            </a:pPr>
            <a:r>
              <a:rPr lang="hr-HR" sz="2600" dirty="0" smtClean="0"/>
              <a:t>Istina:</a:t>
            </a:r>
          </a:p>
          <a:p>
            <a:pPr marL="0" indent="0" algn="just">
              <a:buNone/>
            </a:pPr>
            <a:r>
              <a:rPr lang="hr-HR" sz="2600" dirty="0" smtClean="0"/>
              <a:t>Suicidalne misli, ideje i namjere obično su odraz duboke tuge, nezadovoljstva i osjećaja besmisla, a ne određene dijagnoze. Mnoge osobe koje imaju dijagnosticiran psihički poremećaj nisu suicidalne, a osobe koje imaju suicidalne misli, mogu i ne moraju živjeti s psihičkim poremećajem.</a:t>
            </a:r>
            <a:endParaRPr lang="hr-HR" dirty="0"/>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24" y="1916832"/>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141744"/>
            <a:ext cx="5760640" cy="3359264"/>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2:</a:t>
            </a:r>
          </a:p>
          <a:p>
            <a:pPr algn="ctr"/>
            <a:r>
              <a:rPr lang="hr-HR" sz="3200" dirty="0" smtClean="0">
                <a:solidFill>
                  <a:srgbClr val="002060"/>
                </a:solidFill>
              </a:rPr>
              <a:t>Osoba koja ima suicidalne misli želi umrijeti.</a:t>
            </a:r>
            <a:endParaRPr lang="hr-HR" sz="3200" dirty="0">
              <a:solidFill>
                <a:srgbClr val="002060"/>
              </a:solidFill>
            </a:endParaRPr>
          </a:p>
        </p:txBody>
      </p:sp>
      <p:sp>
        <p:nvSpPr>
          <p:cNvPr id="3" name="Content Placeholder 2"/>
          <p:cNvSpPr>
            <a:spLocks noGrp="1"/>
          </p:cNvSpPr>
          <p:nvPr>
            <p:ph idx="1"/>
          </p:nvPr>
        </p:nvSpPr>
        <p:spPr>
          <a:xfrm>
            <a:off x="323528" y="3861048"/>
            <a:ext cx="5410944" cy="2664296"/>
          </a:xfrm>
          <a:solidFill>
            <a:srgbClr val="FC9668"/>
          </a:solidFill>
          <a:ln w="19050">
            <a:solidFill>
              <a:schemeClr val="tx1"/>
            </a:solidFill>
            <a:prstDash val="dash"/>
          </a:ln>
        </p:spPr>
        <p:txBody>
          <a:bodyPr>
            <a:normAutofit/>
          </a:bodyPr>
          <a:lstStyle/>
          <a:p>
            <a:pPr marL="0" indent="0">
              <a:buNone/>
            </a:pPr>
            <a:r>
              <a:rPr lang="hr-HR" sz="2600" dirty="0" smtClean="0"/>
              <a:t>Istina:</a:t>
            </a:r>
          </a:p>
          <a:p>
            <a:pPr marL="0" indent="0" algn="just">
              <a:buNone/>
            </a:pPr>
            <a:r>
              <a:rPr lang="hr-HR" sz="2600" dirty="0" smtClean="0"/>
              <a:t>Osobe koje izražavaju suicidalne misli često navode da žele da bol prestane, da ih više nema. Osim toga, često su indiferentne oko toga hoće li umrijeti ili živjeti i što ih čeka u budućnosti.</a:t>
            </a:r>
            <a:endParaRPr lang="hr-HR" sz="2600" dirty="0"/>
          </a:p>
        </p:txBody>
      </p:sp>
      <p:pic>
        <p:nvPicPr>
          <p:cNvPr id="3074" name="Picture 2" descr="C:\Users\stela\Downloads\depressed-woman-wallows-her-sad-260nw-154068312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458" r="92795"/>
                    </a14:imgEffect>
                  </a14:imgLayer>
                </a14:imgProps>
              </a:ext>
              <a:ext uri="{28A0092B-C50C-407E-A947-70E740481C1C}">
                <a14:useLocalDpi xmlns:a14="http://schemas.microsoft.com/office/drawing/2010/main" val="0"/>
              </a:ext>
            </a:extLst>
          </a:blip>
          <a:srcRect/>
          <a:stretch>
            <a:fillRect/>
          </a:stretch>
        </p:blipFill>
        <p:spPr bwMode="auto">
          <a:xfrm>
            <a:off x="5318127" y="2564904"/>
            <a:ext cx="4108321" cy="331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2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26504" y="260648"/>
            <a:ext cx="5760640" cy="3359264"/>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3:</a:t>
            </a:r>
          </a:p>
          <a:p>
            <a:pPr algn="ctr"/>
            <a:r>
              <a:rPr lang="hr-HR" sz="3200" dirty="0" smtClean="0">
                <a:solidFill>
                  <a:srgbClr val="002060"/>
                </a:solidFill>
              </a:rPr>
              <a:t>Ljudi pokušavaju izvršiti samoubojstvo kad im je najteže.</a:t>
            </a:r>
          </a:p>
        </p:txBody>
      </p:sp>
      <p:sp>
        <p:nvSpPr>
          <p:cNvPr id="3" name="Content Placeholder 2"/>
          <p:cNvSpPr>
            <a:spLocks noGrp="1"/>
          </p:cNvSpPr>
          <p:nvPr>
            <p:ph idx="1"/>
          </p:nvPr>
        </p:nvSpPr>
        <p:spPr>
          <a:xfrm>
            <a:off x="395536" y="3794591"/>
            <a:ext cx="5410944" cy="2907636"/>
          </a:xfrm>
          <a:solidFill>
            <a:srgbClr val="FC9668"/>
          </a:solidFill>
          <a:ln w="19050">
            <a:solidFill>
              <a:schemeClr val="tx1"/>
            </a:solidFill>
            <a:prstDash val="dash"/>
          </a:ln>
        </p:spPr>
        <p:txBody>
          <a:bodyPr>
            <a:normAutofit fontScale="92500" lnSpcReduction="10000"/>
          </a:bodyPr>
          <a:lstStyle/>
          <a:p>
            <a:pPr marL="0" indent="0">
              <a:buNone/>
            </a:pPr>
            <a:r>
              <a:rPr lang="hr-HR" sz="2600" dirty="0" smtClean="0"/>
              <a:t>Istina: </a:t>
            </a:r>
          </a:p>
          <a:p>
            <a:pPr marL="0" indent="0" algn="just">
              <a:buNone/>
            </a:pPr>
            <a:r>
              <a:rPr lang="hr-HR" sz="2600" dirty="0" smtClean="0"/>
              <a:t>Rizik za suicid najveći je nekoliko mjeseci nakon što je osoba „dotaknula dno”jer tada ima dovoljno snage da počini samoubojstvo i jer se ne želi ponovno osjećati loše. Faza napretka ponekad odražava osjećaj mirnoće jer je osoba odlučila oduzeti si život.</a:t>
            </a:r>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0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332656"/>
            <a:ext cx="5760640" cy="3337480"/>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4:</a:t>
            </a:r>
          </a:p>
          <a:p>
            <a:pPr algn="ctr"/>
            <a:r>
              <a:rPr lang="hr-HR" sz="3200" dirty="0" smtClean="0">
                <a:solidFill>
                  <a:srgbClr val="002060"/>
                </a:solidFill>
              </a:rPr>
              <a:t>Suicidalne misli javljaju se kod ljudi iz određenog sloja društva.</a:t>
            </a:r>
          </a:p>
        </p:txBody>
      </p:sp>
      <p:sp>
        <p:nvSpPr>
          <p:cNvPr id="3" name="Content Placeholder 2"/>
          <p:cNvSpPr>
            <a:spLocks noGrp="1"/>
          </p:cNvSpPr>
          <p:nvPr>
            <p:ph idx="1"/>
          </p:nvPr>
        </p:nvSpPr>
        <p:spPr>
          <a:xfrm>
            <a:off x="323528" y="4005064"/>
            <a:ext cx="5410944" cy="1512168"/>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lgn="just">
              <a:buNone/>
            </a:pPr>
            <a:r>
              <a:rPr lang="hr-HR" sz="2600" dirty="0" smtClean="0"/>
              <a:t>Suicidalne osobe su ljudi iz svih slojeva društva.</a:t>
            </a:r>
          </a:p>
        </p:txBody>
      </p:sp>
      <p:pic>
        <p:nvPicPr>
          <p:cNvPr id="4098" name="Picture 2" descr="C:\Users\stela\Downloads\istockphoto-1153386393-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6" b="100000" l="9856" r="89904"/>
                    </a14:imgEffect>
                  </a14:imgLayer>
                </a14:imgProps>
              </a:ext>
              <a:ext uri="{28A0092B-C50C-407E-A947-70E740481C1C}">
                <a14:useLocalDpi xmlns:a14="http://schemas.microsoft.com/office/drawing/2010/main" val="0"/>
              </a:ext>
            </a:extLst>
          </a:blip>
          <a:srcRect/>
          <a:stretch>
            <a:fillRect/>
          </a:stretch>
        </p:blipFill>
        <p:spPr bwMode="auto">
          <a:xfrm>
            <a:off x="5940152" y="2348880"/>
            <a:ext cx="3203848" cy="320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26504" y="404664"/>
            <a:ext cx="5760640" cy="3071232"/>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5:</a:t>
            </a:r>
          </a:p>
          <a:p>
            <a:pPr algn="ctr"/>
            <a:r>
              <a:rPr lang="hr-HR" sz="3200" dirty="0">
                <a:solidFill>
                  <a:srgbClr val="002060"/>
                </a:solidFill>
              </a:rPr>
              <a:t>Ljudi koji počine samoubojstvo su sebični.</a:t>
            </a:r>
          </a:p>
          <a:p>
            <a:pPr algn="ctr"/>
            <a:endParaRPr lang="hr-HR" sz="3200" dirty="0" smtClean="0"/>
          </a:p>
        </p:txBody>
      </p:sp>
      <p:sp>
        <p:nvSpPr>
          <p:cNvPr id="3" name="Content Placeholder 2"/>
          <p:cNvSpPr>
            <a:spLocks noGrp="1"/>
          </p:cNvSpPr>
          <p:nvPr>
            <p:ph idx="1"/>
          </p:nvPr>
        </p:nvSpPr>
        <p:spPr>
          <a:xfrm>
            <a:off x="395536" y="3933056"/>
            <a:ext cx="5410944" cy="2448272"/>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lgn="just">
              <a:buNone/>
            </a:pPr>
            <a:r>
              <a:rPr lang="hr-HR" sz="2600" dirty="0" smtClean="0"/>
              <a:t>Ljudi koji umru od suicida to učine zbog dubokog osjećaja bespomoćnosti i beznađa, a ne zato što „misle samo na sebe”.</a:t>
            </a:r>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5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74825" y="165192"/>
            <a:ext cx="5760640" cy="3215248"/>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6:</a:t>
            </a:r>
          </a:p>
          <a:p>
            <a:pPr algn="ctr"/>
            <a:r>
              <a:rPr lang="hr-HR" sz="3200" dirty="0" smtClean="0">
                <a:solidFill>
                  <a:srgbClr val="002060"/>
                </a:solidFill>
              </a:rPr>
              <a:t>Jednom kad se kod osobe jave suicidalne misli, nikad ih se neće riješiti.</a:t>
            </a:r>
          </a:p>
        </p:txBody>
      </p:sp>
      <p:sp>
        <p:nvSpPr>
          <p:cNvPr id="3" name="Content Placeholder 2"/>
          <p:cNvSpPr>
            <a:spLocks noGrp="1"/>
          </p:cNvSpPr>
          <p:nvPr>
            <p:ph idx="1"/>
          </p:nvPr>
        </p:nvSpPr>
        <p:spPr>
          <a:xfrm>
            <a:off x="395536" y="3670136"/>
            <a:ext cx="5410944" cy="3024336"/>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lgn="just">
              <a:buNone/>
            </a:pPr>
            <a:r>
              <a:rPr lang="hr-HR" sz="2600" dirty="0" smtClean="0"/>
              <a:t>Rizik za počinjenje suicida obično traje relativno kratko. Uz psihoterapiju (i farmakoterapiju po potrebi) osoba koja je u jednoj fazi života bila u ozbiljnom riziku za suicid, može proživjeti dug i ispunjen život.</a:t>
            </a:r>
          </a:p>
        </p:txBody>
      </p:sp>
      <p:pic>
        <p:nvPicPr>
          <p:cNvPr id="5122" name="Picture 2" descr="C:\Users\stela\Downloads\sad-girl-sits-on-floor-260nw-190710187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214" b="90000" l="7396" r="89941">
                        <a14:foregroundMark x1="25148" y1="31071" x2="39349" y2="23214"/>
                        <a14:foregroundMark x1="37870" y1="33214" x2="36686" y2="18929"/>
                        <a14:foregroundMark x1="25740" y1="19286" x2="36686" y2="19286"/>
                        <a14:foregroundMark x1="24556" y1="20000" x2="24556" y2="31071"/>
                        <a14:foregroundMark x1="27219" y1="33214" x2="38166" y2="33571"/>
                        <a14:foregroundMark x1="40828" y1="40357" x2="43491" y2="39286"/>
                      </a14:backgroundRemoval>
                    </a14:imgEffect>
                  </a14:imgLayer>
                </a14:imgProps>
              </a:ext>
              <a:ext uri="{28A0092B-C50C-407E-A947-70E740481C1C}">
                <a14:useLocalDpi xmlns:a14="http://schemas.microsoft.com/office/drawing/2010/main" val="0"/>
              </a:ext>
            </a:extLst>
          </a:blip>
          <a:srcRect/>
          <a:stretch>
            <a:fillRect/>
          </a:stretch>
        </p:blipFill>
        <p:spPr bwMode="auto">
          <a:xfrm>
            <a:off x="5059201" y="2492896"/>
            <a:ext cx="4752528" cy="393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9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116632"/>
            <a:ext cx="5760640" cy="3533943"/>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3200" dirty="0" smtClean="0">
              <a:solidFill>
                <a:srgbClr val="002060"/>
              </a:solidFill>
            </a:endParaRPr>
          </a:p>
          <a:p>
            <a:pPr algn="ctr"/>
            <a:r>
              <a:rPr lang="hr-HR" sz="3200" dirty="0" smtClean="0">
                <a:solidFill>
                  <a:srgbClr val="002060"/>
                </a:solidFill>
              </a:rPr>
              <a:t>Mit 7:</a:t>
            </a:r>
          </a:p>
          <a:p>
            <a:pPr algn="ctr"/>
            <a:r>
              <a:rPr lang="hr-HR" sz="3200" dirty="0">
                <a:solidFill>
                  <a:srgbClr val="002060"/>
                </a:solidFill>
              </a:rPr>
              <a:t>Ako se osoba doima kao da je dobro i da drži sve pod kontrolom, to znači da sigurno nema suicidalne </a:t>
            </a:r>
            <a:r>
              <a:rPr lang="hr-HR" sz="3200" dirty="0" smtClean="0">
                <a:solidFill>
                  <a:srgbClr val="002060"/>
                </a:solidFill>
              </a:rPr>
              <a:t>ideje.</a:t>
            </a:r>
            <a:endParaRPr lang="hr-HR" sz="3200" dirty="0"/>
          </a:p>
          <a:p>
            <a:pPr algn="ctr"/>
            <a:endParaRPr lang="hr-HR" sz="3200" dirty="0" smtClean="0"/>
          </a:p>
        </p:txBody>
      </p:sp>
      <p:sp>
        <p:nvSpPr>
          <p:cNvPr id="3" name="Content Placeholder 2"/>
          <p:cNvSpPr>
            <a:spLocks noGrp="1"/>
          </p:cNvSpPr>
          <p:nvPr>
            <p:ph idx="1"/>
          </p:nvPr>
        </p:nvSpPr>
        <p:spPr>
          <a:xfrm>
            <a:off x="395536" y="3777407"/>
            <a:ext cx="5410944" cy="2736304"/>
          </a:xfrm>
          <a:solidFill>
            <a:srgbClr val="FC9668"/>
          </a:solidFill>
          <a:ln w="19050">
            <a:solidFill>
              <a:schemeClr val="tx1"/>
            </a:solidFill>
            <a:prstDash val="dash"/>
          </a:ln>
        </p:spPr>
        <p:txBody>
          <a:bodyPr>
            <a:normAutofit/>
          </a:bodyPr>
          <a:lstStyle/>
          <a:p>
            <a:pPr marL="0" indent="0">
              <a:buNone/>
            </a:pPr>
            <a:r>
              <a:rPr lang="hr-HR" sz="2600" dirty="0" smtClean="0"/>
              <a:t>Istina: </a:t>
            </a:r>
          </a:p>
          <a:p>
            <a:pPr marL="0" indent="0" algn="just">
              <a:buNone/>
            </a:pPr>
            <a:r>
              <a:rPr lang="hr-HR" sz="2600" dirty="0" smtClean="0"/>
              <a:t>Moguće je da osoba ima suicidalne misli i to ne pokazuje. Važno je obraćati pažnju na ponašanje osobe, razgovarati o temi suicida i napraviti procjenu suicidalnog rizika.</a:t>
            </a:r>
          </a:p>
        </p:txBody>
      </p:sp>
      <p:pic>
        <p:nvPicPr>
          <p:cNvPr id="2050" name="Picture 2" descr="C:\Users\stela\Downloads\istockphoto-1153386698-170667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156" b="96104" l="4232" r="92428">
                        <a14:foregroundMark x1="56570" y1="40779" x2="75947" y2="18961"/>
                        <a14:foregroundMark x1="37862" y1="46234" x2="40535" y2="69351"/>
                        <a14:foregroundMark x1="37639" y1="77922" x2="39198" y2="70390"/>
                        <a14:foregroundMark x1="45434" y1="85974" x2="53675" y2="82078"/>
                      </a14:backgroundRemoval>
                    </a14:imgEffect>
                  </a14:imgLayer>
                </a14:imgProps>
              </a:ext>
              <a:ext uri="{28A0092B-C50C-407E-A947-70E740481C1C}">
                <a14:useLocalDpi xmlns:a14="http://schemas.microsoft.com/office/drawing/2010/main" val="0"/>
              </a:ext>
            </a:extLst>
          </a:blip>
          <a:srcRect/>
          <a:stretch>
            <a:fillRect/>
          </a:stretch>
        </p:blipFill>
        <p:spPr bwMode="auto">
          <a:xfrm>
            <a:off x="5076056" y="1772816"/>
            <a:ext cx="4716562" cy="404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11648" y="260648"/>
            <a:ext cx="5760640" cy="3265472"/>
          </a:xfrm>
          <a:prstGeom prst="ellipse">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rgbClr val="002060"/>
                </a:solidFill>
              </a:rPr>
              <a:t>Mit 8:</a:t>
            </a:r>
          </a:p>
          <a:p>
            <a:pPr algn="ctr"/>
            <a:r>
              <a:rPr lang="hr-HR" sz="3200" dirty="0" smtClean="0">
                <a:solidFill>
                  <a:srgbClr val="002060"/>
                </a:solidFill>
              </a:rPr>
              <a:t>Većina suicida se dogodi naglo, bez upozorenja.</a:t>
            </a:r>
            <a:endParaRPr lang="hr-HR" sz="3200" dirty="0">
              <a:solidFill>
                <a:srgbClr val="002060"/>
              </a:solidFill>
            </a:endParaRPr>
          </a:p>
          <a:p>
            <a:pPr algn="ctr"/>
            <a:endParaRPr lang="hr-HR" sz="3200" dirty="0" smtClean="0"/>
          </a:p>
        </p:txBody>
      </p:sp>
      <p:sp>
        <p:nvSpPr>
          <p:cNvPr id="3" name="Content Placeholder 2"/>
          <p:cNvSpPr>
            <a:spLocks noGrp="1"/>
          </p:cNvSpPr>
          <p:nvPr>
            <p:ph idx="1"/>
          </p:nvPr>
        </p:nvSpPr>
        <p:spPr>
          <a:xfrm>
            <a:off x="323528" y="3704424"/>
            <a:ext cx="5410944" cy="3031144"/>
          </a:xfrm>
          <a:solidFill>
            <a:srgbClr val="FC9668"/>
          </a:solidFill>
          <a:ln w="19050">
            <a:solidFill>
              <a:schemeClr val="tx1"/>
            </a:solidFill>
            <a:prstDash val="dash"/>
          </a:ln>
        </p:spPr>
        <p:txBody>
          <a:bodyPr>
            <a:normAutofit fontScale="92500" lnSpcReduction="20000"/>
          </a:bodyPr>
          <a:lstStyle/>
          <a:p>
            <a:pPr marL="0" indent="0" algn="just">
              <a:buNone/>
            </a:pPr>
            <a:r>
              <a:rPr lang="hr-HR" sz="2600" dirty="0" smtClean="0"/>
              <a:t>Istina: </a:t>
            </a:r>
          </a:p>
          <a:p>
            <a:pPr marL="0" indent="0" algn="just">
              <a:buNone/>
            </a:pPr>
            <a:r>
              <a:rPr lang="hr-HR" sz="2600" dirty="0" smtClean="0"/>
              <a:t>Gotovo uvijek postoje znakovi upozorenja (traumatičan životni događaj, prethodni pokušaji samoubojstva, korištenje alkohola i droga, promjene u obrascima spavanja, zaokupljenost temom smrti, izražavanje suicidalnih misli, povlačenje od drugih, darovanje stvari, pisanje oproštajnih pisama...)</a:t>
            </a:r>
          </a:p>
        </p:txBody>
      </p:sp>
      <p:pic>
        <p:nvPicPr>
          <p:cNvPr id="6146" name="Picture 2" descr="C:\Users\stela\Downloads\istockphoto-1179507985-612x61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728" l="41667" r="100000">
                        <a14:foregroundMark x1="56536" y1="95095" x2="59150" y2="80654"/>
                      </a14:backgroundRemoval>
                    </a14:imgEffect>
                  </a14:imgLayer>
                </a14:imgProps>
              </a:ext>
              <a:ext uri="{28A0092B-C50C-407E-A947-70E740481C1C}">
                <a14:useLocalDpi xmlns:a14="http://schemas.microsoft.com/office/drawing/2010/main" val="0"/>
              </a:ext>
            </a:extLst>
          </a:blip>
          <a:srcRect l="41966"/>
          <a:stretch/>
        </p:blipFill>
        <p:spPr bwMode="auto">
          <a:xfrm>
            <a:off x="6084168" y="2924944"/>
            <a:ext cx="3059832" cy="316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43703"/>
      </p:ext>
    </p:extLst>
  </p:cSld>
  <p:clrMapOvr>
    <a:masterClrMapping/>
  </p:clrMapOvr>
</p:sld>
</file>

<file path=ppt/theme/theme1.xml><?xml version="1.0" encoding="utf-8"?>
<a:theme xmlns:a="http://schemas.openxmlformats.org/drawingml/2006/main" name="Office Theme">
  <a:themeElements>
    <a:clrScheme name="Custom 18">
      <a:dk1>
        <a:srgbClr val="2F2B20"/>
      </a:dk1>
      <a:lt1>
        <a:srgbClr val="FDDD9D"/>
      </a:lt1>
      <a:dk2>
        <a:srgbClr val="BD78D2"/>
      </a:dk2>
      <a:lt2>
        <a:srgbClr val="D7E5E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961</Words>
  <Application>Microsoft Office PowerPoint</Application>
  <PresentationFormat>On-screen Show (4:3)</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Bahnschrift SemiCondensed</vt:lpstr>
      <vt:lpstr>Bernard MT Condensed</vt:lpstr>
      <vt:lpstr>Calibri</vt:lpstr>
      <vt:lpstr>Office Theme</vt:lpstr>
      <vt:lpstr>Mitovi o samoubojstvu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Što možemo učiniti?</vt:lpstr>
      <vt:lpstr>Literatura: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hubikotvr@outlook.com</cp:lastModifiedBy>
  <cp:revision>18</cp:revision>
  <dcterms:created xsi:type="dcterms:W3CDTF">2021-04-30T13:14:45Z</dcterms:created>
  <dcterms:modified xsi:type="dcterms:W3CDTF">2021-05-12T10:07:22Z</dcterms:modified>
</cp:coreProperties>
</file>