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77" r:id="rId3"/>
    <p:sldId id="257" r:id="rId4"/>
    <p:sldId id="278" r:id="rId5"/>
    <p:sldId id="259" r:id="rId6"/>
    <p:sldId id="286" r:id="rId7"/>
    <p:sldId id="280" r:id="rId8"/>
    <p:sldId id="287" r:id="rId9"/>
    <p:sldId id="279" r:id="rId10"/>
    <p:sldId id="260" r:id="rId11"/>
    <p:sldId id="281" r:id="rId12"/>
    <p:sldId id="282" r:id="rId13"/>
    <p:sldId id="283" r:id="rId14"/>
    <p:sldId id="284" r:id="rId15"/>
    <p:sldId id="289" r:id="rId16"/>
    <p:sldId id="288" r:id="rId17"/>
    <p:sldId id="290" r:id="rId18"/>
    <p:sldId id="285" r:id="rId19"/>
    <p:sldId id="261" r:id="rId20"/>
  </p:sldIdLst>
  <p:sldSz cx="12192000" cy="6858000"/>
  <p:notesSz cx="6858000" cy="9144000"/>
  <p:defaultTextStyle>
    <a:defPPr>
      <a:defRPr lang="en-H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risnik" initials="K" lastIdx="21" clrIdx="0">
    <p:extLst>
      <p:ext uri="{19B8F6BF-5375-455C-9EA6-DF929625EA0E}">
        <p15:presenceInfo xmlns:p15="http://schemas.microsoft.com/office/powerpoint/2012/main" userId="Korisni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94"/>
    <p:restoredTop sz="94650"/>
  </p:normalViewPr>
  <p:slideViewPr>
    <p:cSldViewPr snapToGrid="0" snapToObjects="1">
      <p:cViewPr varScale="1">
        <p:scale>
          <a:sx n="106" d="100"/>
          <a:sy n="106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FDCE6C-D0AB-1141-AAAB-D27C9BD08130}" type="datetimeFigureOut">
              <a:rPr lang="en-HR" smtClean="0"/>
              <a:t>04/08/2021</a:t>
            </a:fld>
            <a:endParaRPr lang="en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E58B35-F133-7B46-855F-27BA6A5F8A7B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409809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E58B35-F133-7B46-855F-27BA6A5F8A7B}" type="slidenum">
              <a:rPr lang="en-HR" smtClean="0"/>
              <a:t>16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575966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08F4C-4A7E-D24C-95BE-006B8BC9D9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2DEE30-22EC-9846-A1FD-B5CFDF1C8F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C18BF5-D223-8940-B221-A249B4729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13727-7C5C-C348-9F01-573B34A018AB}" type="datetimeFigureOut">
              <a:rPr lang="en-HR" smtClean="0"/>
              <a:t>04/08/2021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0762D7-258A-4D46-9645-4E38CDEA4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1BD080-247A-964A-9831-E9387F76C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9195-7002-BA41-AE43-399DCDB69A81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273461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8C20F-BE65-1949-BA23-ED0099473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91D5A6-834B-2943-B329-A5B3C26DB9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C3F767-013B-684F-867D-B56AB7B3E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13727-7C5C-C348-9F01-573B34A018AB}" type="datetimeFigureOut">
              <a:rPr lang="en-HR" smtClean="0"/>
              <a:t>04/08/2021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FBBBC6-25B3-6040-8633-A92DFDFBC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212AC8-A18A-C44B-BE08-0D8B4D73B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9195-7002-BA41-AE43-399DCDB69A81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9517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3D7530-75C6-AF47-A3E2-498E793B4B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915F55-2FAA-294C-BCF7-A9420BF393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38A829-650E-4443-9023-9BACE6FCC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13727-7C5C-C348-9F01-573B34A018AB}" type="datetimeFigureOut">
              <a:rPr lang="en-HR" smtClean="0"/>
              <a:t>04/08/2021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B5D7CA-9FA1-2044-B3CE-F31486B83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B00759-07F9-D04D-A3E4-1CE30BCAF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9195-7002-BA41-AE43-399DCDB69A81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683585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3CCD7-4CA7-9B46-8E24-00CC3285E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C13E77-5059-2241-93E4-2B54E258E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0675D0-AC9A-3948-B697-690F7D76B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13727-7C5C-C348-9F01-573B34A018AB}" type="datetimeFigureOut">
              <a:rPr lang="en-HR" smtClean="0"/>
              <a:t>04/08/2021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EB02F-AC50-534A-AB74-77ADCD7DF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44163-E6B9-284F-B0AC-63CC459E5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9195-7002-BA41-AE43-399DCDB69A81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192451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76AFA-9E65-D547-85EE-BEAEBD31F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1960DD-2430-5447-A298-ED802B963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EAA225-A75D-1D4E-AC2C-3ADFCCFFA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13727-7C5C-C348-9F01-573B34A018AB}" type="datetimeFigureOut">
              <a:rPr lang="en-HR" smtClean="0"/>
              <a:t>04/08/2021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7EEAF8-F40F-7349-9CD6-74A5BEB38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F83CB-CFFB-5F4C-96CF-25C14777D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9195-7002-BA41-AE43-399DCDB69A81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137898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3B113-B5C8-5642-9D5E-28AABB31B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C80559-B136-4F43-ADBF-E9EE799038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F3F2D6-5009-B849-AE3C-4641CDB1A1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95BE7D-2C42-304E-9787-1D92809BA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13727-7C5C-C348-9F01-573B34A018AB}" type="datetimeFigureOut">
              <a:rPr lang="en-HR" smtClean="0"/>
              <a:t>04/08/2021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875747-2F69-8740-A782-41DDAF9A2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A67B1E-50FB-2944-8601-D39CC56EF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9195-7002-BA41-AE43-399DCDB69A81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612277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35270-CD82-3646-AF82-20A4D1A3E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7C1044-5987-0B4D-8DBD-B7CC879E33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DA99F1-F5FD-6D41-AF16-0FB92CBB74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0BFC95-56FF-D04E-AE65-BBC77287DA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FD2AFB-0E97-7F4D-8BC3-A26F7A82A2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CCFC5B-4DE6-1641-99C7-579F8C4DA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13727-7C5C-C348-9F01-573B34A018AB}" type="datetimeFigureOut">
              <a:rPr lang="en-HR" smtClean="0"/>
              <a:t>04/08/2021</a:t>
            </a:fld>
            <a:endParaRPr lang="en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DF2D6A-EFA5-EE4C-B4E1-8BDA881AC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C6F513-3F88-C142-A953-1D95E68DF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9195-7002-BA41-AE43-399DCDB69A81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392670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A5C1A-EF06-D346-B588-B76CE9F98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E80876-78C3-244E-9F16-D7EC5C1A0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13727-7C5C-C348-9F01-573B34A018AB}" type="datetimeFigureOut">
              <a:rPr lang="en-HR" smtClean="0"/>
              <a:t>04/08/2021</a:t>
            </a:fld>
            <a:endParaRPr lang="en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79E670-5220-F94E-A74B-D8BEA29AB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508040-F198-2445-ACC7-B03CC18E2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9195-7002-BA41-AE43-399DCDB69A81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937735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2A0491-7140-BA41-9099-0ED12440F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13727-7C5C-C348-9F01-573B34A018AB}" type="datetimeFigureOut">
              <a:rPr lang="en-HR" smtClean="0"/>
              <a:t>04/08/2021</a:t>
            </a:fld>
            <a:endParaRPr lang="en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65BC33-C5A7-5F42-A895-2D26663B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52E849-CE11-AE4D-A729-E5601E1D5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9195-7002-BA41-AE43-399DCDB69A81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62099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F27BD-7E59-AD42-863A-189288847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1CBD50-1887-3A41-8E9F-8E6FA75A77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EF9068-A91A-314B-9541-4BC5FF1238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64E5FF-B39A-2547-93DA-195DEE6D8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13727-7C5C-C348-9F01-573B34A018AB}" type="datetimeFigureOut">
              <a:rPr lang="en-HR" smtClean="0"/>
              <a:t>04/08/2021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489114-3DE0-8C4A-AD62-9AD8B664C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1A74F2-55FC-4C4C-8FD9-7DDC23C0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9195-7002-BA41-AE43-399DCDB69A81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190639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7DD62-6648-2744-B4C6-7DD3682FE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6082DA-5CBA-884F-9054-0CDAE19207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57A54B-42DC-7D4D-B8D3-A4563AAE0E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13D5CD-FF06-EC40-BFB6-7961F8217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13727-7C5C-C348-9F01-573B34A018AB}" type="datetimeFigureOut">
              <a:rPr lang="en-HR" smtClean="0"/>
              <a:t>04/08/2021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E45E7E-A562-104A-B19C-FD435329F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D4B86B-36F2-2246-87CB-E44EA3D53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49195-7002-BA41-AE43-399DCDB69A81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905459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485372-779E-C44B-9D11-B60B9ED7C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A46ACD-B097-1A48-868A-88386644E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51A770-B754-F141-859C-212237E415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13727-7C5C-C348-9F01-573B34A018AB}" type="datetimeFigureOut">
              <a:rPr lang="en-HR" smtClean="0"/>
              <a:t>04/08/2021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439223-2788-6740-BBC9-4F801E70DF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5024AF-F6AE-3442-97CE-DFC017E076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49195-7002-BA41-AE43-399DCDB69A81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551459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25A04-388A-294F-9681-741723A8BA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291090"/>
            <a:ext cx="10515599" cy="932688"/>
          </a:xfrm>
        </p:spPr>
        <p:txBody>
          <a:bodyPr>
            <a:normAutofit/>
          </a:bodyPr>
          <a:lstStyle/>
          <a:p>
            <a:r>
              <a:rPr lang="en-HR" sz="5400" b="1"/>
              <a:t>PROBLEM SOLVING TEHNIKE</a:t>
            </a:r>
            <a:endParaRPr lang="en-HR" sz="54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91D945-DD51-AF4B-832D-7D2F4C91A1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8" y="6228162"/>
            <a:ext cx="10515599" cy="420624"/>
          </a:xfrm>
        </p:spPr>
        <p:txBody>
          <a:bodyPr>
            <a:normAutofit fontScale="92500"/>
          </a:bodyPr>
          <a:lstStyle/>
          <a:p>
            <a:pPr algn="l"/>
            <a:r>
              <a:rPr lang="en-HR"/>
              <a:t>Travanj, 2021                                                                                                               Sara Lulić</a:t>
            </a:r>
            <a:endParaRPr lang="en-HR" dirty="0"/>
          </a:p>
        </p:txBody>
      </p:sp>
      <p:pic>
        <p:nvPicPr>
          <p:cNvPr id="5" name="Picture 4" descr="Icon&#10;&#10;Description automatically generated with medium confidence">
            <a:extLst>
              <a:ext uri="{FF2B5EF4-FFF2-40B4-BE49-F238E27FC236}">
                <a16:creationId xmlns:a16="http://schemas.microsoft.com/office/drawing/2014/main" id="{6EE335DB-8585-F345-AC8D-6404C7A2A08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7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3485"/>
                    </a14:imgEffect>
                    <a14:imgEffect>
                      <a14:saturation sat="79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42327" y="1863801"/>
            <a:ext cx="8707345" cy="444074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08979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 with medium confidence">
            <a:extLst>
              <a:ext uri="{FF2B5EF4-FFF2-40B4-BE49-F238E27FC236}">
                <a16:creationId xmlns:a16="http://schemas.microsoft.com/office/drawing/2014/main" id="{E40D7471-6E8E-DA4C-8996-64433D8796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alphaModFix amt="9000"/>
          </a:blip>
          <a:stretch>
            <a:fillRect/>
          </a:stretch>
        </p:blipFill>
        <p:spPr>
          <a:xfrm>
            <a:off x="643467" y="648208"/>
            <a:ext cx="10905066" cy="556158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3D2EC66-9EC6-B447-AECF-6A4F757BD078}"/>
              </a:ext>
            </a:extLst>
          </p:cNvPr>
          <p:cNvSpPr txBox="1"/>
          <p:nvPr/>
        </p:nvSpPr>
        <p:spPr>
          <a:xfrm>
            <a:off x="870242" y="805543"/>
            <a:ext cx="10678291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/>
              <a:t>         PROBLEMSKA ORIJENTACIJA</a:t>
            </a:r>
          </a:p>
          <a:p>
            <a:endParaRPr lang="hr-HR" sz="2000" dirty="0"/>
          </a:p>
          <a:p>
            <a:endParaRPr lang="hr-HR" sz="2000" dirty="0"/>
          </a:p>
          <a:p>
            <a:r>
              <a:rPr lang="hr-HR" sz="2000" dirty="0"/>
              <a:t>U terapiji PS, cilj je postići da klijent usvoji pozitivnu i prihvatljivu problemsku orijentaciju koju čine:</a:t>
            </a:r>
          </a:p>
          <a:p>
            <a:endParaRPr lang="hr-HR" sz="2000" dirty="0"/>
          </a:p>
          <a:p>
            <a:r>
              <a:rPr lang="hr-HR" sz="2000" b="1" dirty="0"/>
              <a:t>Prepoznavanje problema </a:t>
            </a:r>
            <a:r>
              <a:rPr lang="hr-HR" sz="2000" dirty="0"/>
              <a:t>- sposobnost prepoznavanja problema (emocije, neefikasno ponašanje, </a:t>
            </a:r>
          </a:p>
          <a:p>
            <a:r>
              <a:rPr lang="hr-HR" sz="2000" dirty="0"/>
              <a:t>specifične misli kao znakovi da problem postoji)</a:t>
            </a:r>
          </a:p>
          <a:p>
            <a:endParaRPr lang="hr-HR" sz="2000" dirty="0"/>
          </a:p>
          <a:p>
            <a:r>
              <a:rPr lang="hr-HR" sz="2000" b="1" dirty="0"/>
              <a:t>Uporaba i kontrola emocija </a:t>
            </a:r>
            <a:r>
              <a:rPr lang="hr-HR" sz="2000" dirty="0"/>
              <a:t>– poticanje razumijevanja uloge emocija u PS</a:t>
            </a:r>
          </a:p>
          <a:p>
            <a:endParaRPr lang="hr-HR" sz="2000" dirty="0"/>
          </a:p>
          <a:p>
            <a:r>
              <a:rPr lang="hr-HR" sz="2000" b="1" dirty="0"/>
              <a:t>Doživljaj problema </a:t>
            </a:r>
            <a:r>
              <a:rPr lang="hr-HR" sz="2000" dirty="0"/>
              <a:t>-prihvaćanje problema kao novih izazova (Tehnika Reverse </a:t>
            </a:r>
            <a:r>
              <a:rPr lang="hr-HR" sz="2000" dirty="0" err="1"/>
              <a:t>advocacy</a:t>
            </a:r>
            <a:r>
              <a:rPr lang="hr-HR" sz="2000" dirty="0"/>
              <a:t>)</a:t>
            </a:r>
          </a:p>
          <a:p>
            <a:endParaRPr lang="hr-HR" sz="2000" dirty="0"/>
          </a:p>
          <a:p>
            <a:r>
              <a:rPr lang="hr-HR" sz="2000" b="1" dirty="0"/>
              <a:t>Poticanje </a:t>
            </a:r>
            <a:r>
              <a:rPr lang="hr-HR" sz="2000" b="1" dirty="0" err="1"/>
              <a:t>samoefikasnosti</a:t>
            </a:r>
            <a:r>
              <a:rPr lang="hr-HR" sz="2000" b="1" dirty="0"/>
              <a:t> </a:t>
            </a:r>
            <a:r>
              <a:rPr lang="hr-HR" sz="2000" dirty="0"/>
              <a:t>- vjerovanje da se mogu sami nositi sa problemom (Vizualizacija)</a:t>
            </a:r>
          </a:p>
          <a:p>
            <a:endParaRPr lang="hr-HR" sz="2000" dirty="0"/>
          </a:p>
          <a:p>
            <a:r>
              <a:rPr lang="hr-HR" sz="2000" b="1" dirty="0"/>
              <a:t>Predanost i ulaganje - </a:t>
            </a:r>
            <a:r>
              <a:rPr lang="hr-HR" sz="2000" dirty="0"/>
              <a:t>shvaćanje da kompleksni problemi zahtijevaju i trud i vrijeme</a:t>
            </a:r>
          </a:p>
          <a:p>
            <a:endParaRPr lang="hr-HR" sz="2000" dirty="0"/>
          </a:p>
          <a:p>
            <a:r>
              <a:rPr lang="hr-HR" sz="2000" b="1" dirty="0"/>
              <a:t>STANI I RAZMISLI! </a:t>
            </a:r>
            <a:r>
              <a:rPr lang="hr-HR" sz="2000" dirty="0"/>
              <a:t>– tehnika za inhibiranje impulzivnog i izbjegavajućeg ponašanja</a:t>
            </a:r>
          </a:p>
          <a:p>
            <a:endParaRPr lang="hr-HR" sz="2000" dirty="0"/>
          </a:p>
          <a:p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19592148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 with medium confidence">
            <a:extLst>
              <a:ext uri="{FF2B5EF4-FFF2-40B4-BE49-F238E27FC236}">
                <a16:creationId xmlns:a16="http://schemas.microsoft.com/office/drawing/2014/main" id="{E40D7471-6E8E-DA4C-8996-64433D8796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alphaModFix amt="9000"/>
          </a:blip>
          <a:stretch>
            <a:fillRect/>
          </a:stretch>
        </p:blipFill>
        <p:spPr>
          <a:xfrm>
            <a:off x="643468" y="1017540"/>
            <a:ext cx="10898825" cy="55584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989AE3F-D2A8-A141-9917-EE5BFF167E3D}"/>
              </a:ext>
            </a:extLst>
          </p:cNvPr>
          <p:cNvSpPr txBox="1"/>
          <p:nvPr/>
        </p:nvSpPr>
        <p:spPr>
          <a:xfrm>
            <a:off x="878036" y="855985"/>
            <a:ext cx="73498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R" sz="3200" b="1" dirty="0"/>
              <a:t>IDENTIFIKACIJA I DEFINIRANJE PROBLEMA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292E80-4619-9B4F-AB6D-3519C4E65E32}"/>
              </a:ext>
            </a:extLst>
          </p:cNvPr>
          <p:cNvSpPr txBox="1"/>
          <p:nvPr/>
        </p:nvSpPr>
        <p:spPr>
          <a:xfrm>
            <a:off x="379050" y="1602315"/>
            <a:ext cx="10569432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endParaRPr lang="en-GB" sz="20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GB" sz="2000" dirty="0" err="1"/>
              <a:t>Normalizacija</a:t>
            </a:r>
            <a:r>
              <a:rPr lang="en-GB" sz="2000" dirty="0"/>
              <a:t> </a:t>
            </a:r>
            <a:r>
              <a:rPr lang="en-GB" sz="2000" dirty="0" err="1"/>
              <a:t>problema</a:t>
            </a:r>
            <a:endParaRPr lang="en-GB" sz="2000" dirty="0"/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en-GB" sz="20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GB" sz="2000" dirty="0" err="1"/>
              <a:t>Razlamanje</a:t>
            </a:r>
            <a:r>
              <a:rPr lang="en-GB" sz="2000" dirty="0"/>
              <a:t> </a:t>
            </a:r>
            <a:r>
              <a:rPr lang="en-GB" sz="2000" dirty="0" err="1"/>
              <a:t>problema</a:t>
            </a:r>
            <a:r>
              <a:rPr lang="en-GB" sz="2000" dirty="0"/>
              <a:t> </a:t>
            </a:r>
            <a:r>
              <a:rPr lang="en-GB" sz="2000" dirty="0" err="1"/>
              <a:t>na</a:t>
            </a:r>
            <a:r>
              <a:rPr lang="en-GB" sz="2000" dirty="0"/>
              <a:t> </a:t>
            </a:r>
            <a:r>
              <a:rPr lang="en-GB" sz="2000" dirty="0" err="1"/>
              <a:t>dijelove</a:t>
            </a:r>
            <a:r>
              <a:rPr lang="en-GB" sz="2000" dirty="0"/>
              <a:t>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odbacivanje</a:t>
            </a:r>
            <a:r>
              <a:rPr lang="en-GB" sz="2000" dirty="0"/>
              <a:t> </a:t>
            </a:r>
            <a:r>
              <a:rPr lang="en-GB" sz="2000" dirty="0" err="1"/>
              <a:t>irelevantnog</a:t>
            </a:r>
            <a:r>
              <a:rPr lang="en-GB" sz="2000" dirty="0"/>
              <a:t> </a:t>
            </a:r>
            <a:r>
              <a:rPr lang="en-GB" sz="2000" dirty="0" err="1"/>
              <a:t>sadržaja</a:t>
            </a:r>
            <a:r>
              <a:rPr lang="en-GB" sz="2000" dirty="0"/>
              <a:t> u </a:t>
            </a:r>
            <a:r>
              <a:rPr lang="en-GB" sz="2000" dirty="0" err="1"/>
              <a:t>problemu</a:t>
            </a:r>
            <a:endParaRPr lang="en-GB" sz="2000" dirty="0"/>
          </a:p>
          <a:p>
            <a:endParaRPr lang="en-GB" sz="20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GB" sz="2000" dirty="0" err="1"/>
              <a:t>Poticanje</a:t>
            </a:r>
            <a:r>
              <a:rPr lang="en-GB" sz="2000" dirty="0"/>
              <a:t> </a:t>
            </a:r>
            <a:r>
              <a:rPr lang="en-GB" sz="2000" dirty="0" err="1"/>
              <a:t>klijentovih</a:t>
            </a:r>
            <a:r>
              <a:rPr lang="en-GB" sz="2000" dirty="0"/>
              <a:t> </a:t>
            </a:r>
            <a:r>
              <a:rPr lang="en-GB" sz="2000" dirty="0" err="1"/>
              <a:t>mogućnosti</a:t>
            </a:r>
            <a:r>
              <a:rPr lang="en-GB" sz="2000" dirty="0"/>
              <a:t> za </a:t>
            </a:r>
            <a:r>
              <a:rPr lang="en-GB" sz="2000" dirty="0" err="1"/>
              <a:t>bolje</a:t>
            </a:r>
            <a:r>
              <a:rPr lang="en-GB" sz="2000" dirty="0"/>
              <a:t> </a:t>
            </a:r>
            <a:r>
              <a:rPr lang="en-GB" sz="2000" dirty="0" err="1"/>
              <a:t>razumijevanje</a:t>
            </a:r>
            <a:r>
              <a:rPr lang="en-GB" sz="2000" dirty="0"/>
              <a:t> </a:t>
            </a:r>
            <a:r>
              <a:rPr lang="en-GB" sz="2000" dirty="0" err="1"/>
              <a:t>prirode</a:t>
            </a:r>
            <a:r>
              <a:rPr lang="en-GB" sz="2000" dirty="0"/>
              <a:t> </a:t>
            </a:r>
            <a:r>
              <a:rPr lang="en-GB" sz="2000" dirty="0" err="1"/>
              <a:t>problema</a:t>
            </a:r>
            <a:endParaRPr lang="en-GB" sz="2000" dirty="0"/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en-GB" sz="20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GB" sz="2000" dirty="0" err="1"/>
              <a:t>Poučavanje</a:t>
            </a:r>
            <a:r>
              <a:rPr lang="en-GB" sz="2000" dirty="0"/>
              <a:t> </a:t>
            </a:r>
            <a:r>
              <a:rPr lang="en-GB" sz="2000" dirty="0" err="1"/>
              <a:t>klijenta</a:t>
            </a:r>
            <a:r>
              <a:rPr lang="en-GB" sz="2000" dirty="0"/>
              <a:t> </a:t>
            </a:r>
            <a:r>
              <a:rPr lang="en-GB" sz="2000" dirty="0" err="1"/>
              <a:t>metodi</a:t>
            </a:r>
            <a:r>
              <a:rPr lang="en-GB" sz="2000" dirty="0"/>
              <a:t> 5W za </a:t>
            </a:r>
            <a:r>
              <a:rPr lang="en-GB" sz="2000" dirty="0" err="1"/>
              <a:t>jasnije</a:t>
            </a:r>
            <a:r>
              <a:rPr lang="en-GB" sz="2000" dirty="0"/>
              <a:t> </a:t>
            </a:r>
            <a:r>
              <a:rPr lang="en-GB" sz="2000" dirty="0" err="1"/>
              <a:t>definiranje</a:t>
            </a:r>
            <a:r>
              <a:rPr lang="en-GB" sz="2000" dirty="0"/>
              <a:t> </a:t>
            </a:r>
            <a:r>
              <a:rPr lang="en-GB" sz="2000" dirty="0" err="1"/>
              <a:t>problema</a:t>
            </a:r>
            <a:r>
              <a:rPr lang="en-GB" sz="2000" dirty="0"/>
              <a:t> (What, When, Who, Where, Why)</a:t>
            </a:r>
          </a:p>
          <a:p>
            <a:r>
              <a:rPr lang="en-GB" sz="2000" dirty="0"/>
              <a:t>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GB" sz="2000" dirty="0" err="1"/>
              <a:t>Poticanje</a:t>
            </a:r>
            <a:r>
              <a:rPr lang="en-GB" sz="2000" dirty="0"/>
              <a:t> </a:t>
            </a:r>
            <a:r>
              <a:rPr lang="en-GB" sz="2000" dirty="0" err="1"/>
              <a:t>klijenta</a:t>
            </a:r>
            <a:r>
              <a:rPr lang="en-GB" sz="2000" dirty="0"/>
              <a:t> </a:t>
            </a:r>
            <a:r>
              <a:rPr lang="en-GB" sz="2000" dirty="0" err="1"/>
              <a:t>na</a:t>
            </a:r>
            <a:r>
              <a:rPr lang="en-GB" sz="2000" dirty="0"/>
              <a:t> </a:t>
            </a:r>
            <a:r>
              <a:rPr lang="en-GB" sz="2000" dirty="0" err="1"/>
              <a:t>realistično</a:t>
            </a:r>
            <a:r>
              <a:rPr lang="en-GB" sz="2000" dirty="0"/>
              <a:t> </a:t>
            </a:r>
            <a:r>
              <a:rPr lang="en-GB" sz="2000" dirty="0" err="1"/>
              <a:t>postavljanje</a:t>
            </a:r>
            <a:r>
              <a:rPr lang="en-GB" sz="2000" dirty="0"/>
              <a:t> </a:t>
            </a:r>
            <a:r>
              <a:rPr lang="en-GB" sz="2000" dirty="0" err="1"/>
              <a:t>ciljeva</a:t>
            </a:r>
            <a:endParaRPr lang="en-GB" sz="2000" dirty="0"/>
          </a:p>
          <a:p>
            <a:endParaRPr lang="en-GB" sz="20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GB" sz="2000" dirty="0" err="1"/>
              <a:t>Identificiranje</a:t>
            </a:r>
            <a:r>
              <a:rPr lang="en-GB" sz="2000" dirty="0"/>
              <a:t> </a:t>
            </a:r>
            <a:r>
              <a:rPr lang="en-GB" sz="2000" dirty="0" err="1"/>
              <a:t>mogućih</a:t>
            </a:r>
            <a:r>
              <a:rPr lang="en-GB" sz="2000" dirty="0"/>
              <a:t> </a:t>
            </a:r>
            <a:r>
              <a:rPr lang="en-GB" sz="2000" dirty="0" err="1"/>
              <a:t>prepreka</a:t>
            </a:r>
            <a:r>
              <a:rPr lang="en-GB" sz="2000" dirty="0"/>
              <a:t> </a:t>
            </a:r>
            <a:r>
              <a:rPr lang="en-GB" sz="2000" dirty="0" err="1"/>
              <a:t>pri</a:t>
            </a:r>
            <a:r>
              <a:rPr lang="en-GB" sz="2000" dirty="0"/>
              <a:t> </a:t>
            </a:r>
            <a:r>
              <a:rPr lang="en-GB" sz="2000" dirty="0" err="1"/>
              <a:t>ostvarenju</a:t>
            </a:r>
            <a:r>
              <a:rPr lang="en-GB" sz="2000" dirty="0"/>
              <a:t> </a:t>
            </a:r>
            <a:r>
              <a:rPr lang="en-GB" sz="2000" dirty="0" err="1"/>
              <a:t>ciljeva</a:t>
            </a:r>
            <a:endParaRPr lang="en-GB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1AF8B2-A90A-994F-B395-5F6E3BFCDE64}"/>
              </a:ext>
            </a:extLst>
          </p:cNvPr>
          <p:cNvSpPr txBox="1"/>
          <p:nvPr/>
        </p:nvSpPr>
        <p:spPr>
          <a:xfrm>
            <a:off x="785671" y="4661973"/>
            <a:ext cx="18473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208917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 with medium confidence">
            <a:extLst>
              <a:ext uri="{FF2B5EF4-FFF2-40B4-BE49-F238E27FC236}">
                <a16:creationId xmlns:a16="http://schemas.microsoft.com/office/drawing/2014/main" id="{E40D7471-6E8E-DA4C-8996-64433D8796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alphaModFix amt="9000"/>
          </a:blip>
          <a:stretch>
            <a:fillRect/>
          </a:stretch>
        </p:blipFill>
        <p:spPr>
          <a:xfrm>
            <a:off x="643468" y="1017540"/>
            <a:ext cx="10898825" cy="55584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989AE3F-D2A8-A141-9917-EE5BFF167E3D}"/>
              </a:ext>
            </a:extLst>
          </p:cNvPr>
          <p:cNvSpPr txBox="1"/>
          <p:nvPr/>
        </p:nvSpPr>
        <p:spPr>
          <a:xfrm>
            <a:off x="878036" y="855985"/>
            <a:ext cx="49321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R" sz="3200" b="1" dirty="0"/>
              <a:t>GENERIRANJE ALTERNATIVA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292E80-4619-9B4F-AB6D-3519C4E65E32}"/>
              </a:ext>
            </a:extLst>
          </p:cNvPr>
          <p:cNvSpPr txBox="1"/>
          <p:nvPr/>
        </p:nvSpPr>
        <p:spPr>
          <a:xfrm>
            <a:off x="556031" y="1408596"/>
            <a:ext cx="1023267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endParaRPr lang="en-GB" sz="2000" dirty="0"/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en-GB" sz="20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GB" sz="2000" dirty="0"/>
              <a:t>Brainstorming </a:t>
            </a:r>
            <a:r>
              <a:rPr lang="en-GB" sz="2000" dirty="0" err="1"/>
              <a:t>ili</a:t>
            </a:r>
            <a:r>
              <a:rPr lang="en-GB" sz="2000" dirty="0"/>
              <a:t> “</a:t>
            </a:r>
            <a:r>
              <a:rPr lang="en-GB" sz="2000" dirty="0" err="1"/>
              <a:t>Oluja</a:t>
            </a:r>
            <a:r>
              <a:rPr lang="en-GB" sz="2000" dirty="0"/>
              <a:t> </a:t>
            </a:r>
            <a:r>
              <a:rPr lang="en-GB" sz="2000" dirty="0" err="1"/>
              <a:t>mozga</a:t>
            </a:r>
            <a:r>
              <a:rPr lang="en-GB" sz="2000" dirty="0"/>
              <a:t>”</a:t>
            </a:r>
          </a:p>
          <a:p>
            <a:r>
              <a:rPr lang="en-GB" sz="2000" dirty="0"/>
              <a:t>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GB" sz="2000" dirty="0" err="1"/>
              <a:t>Poticanje</a:t>
            </a:r>
            <a:r>
              <a:rPr lang="en-GB" sz="2000" dirty="0"/>
              <a:t> </a:t>
            </a:r>
            <a:r>
              <a:rPr lang="en-GB" sz="2000" dirty="0" err="1"/>
              <a:t>na</a:t>
            </a:r>
            <a:r>
              <a:rPr lang="en-GB" sz="2000" dirty="0"/>
              <a:t> </a:t>
            </a:r>
            <a:r>
              <a:rPr lang="en-GB" sz="2000" dirty="0" err="1"/>
              <a:t>klijentove</a:t>
            </a:r>
            <a:r>
              <a:rPr lang="en-GB" sz="2000" dirty="0"/>
              <a:t> </a:t>
            </a:r>
            <a:r>
              <a:rPr lang="en-GB" sz="2000" dirty="0" err="1"/>
              <a:t>kreativne</a:t>
            </a:r>
            <a:r>
              <a:rPr lang="en-GB" sz="2000" dirty="0"/>
              <a:t> </a:t>
            </a:r>
            <a:r>
              <a:rPr lang="en-GB" sz="2000" dirty="0" err="1"/>
              <a:t>sposobnosti</a:t>
            </a:r>
            <a:r>
              <a:rPr lang="en-GB" sz="2000" dirty="0"/>
              <a:t> za </a:t>
            </a:r>
            <a:r>
              <a:rPr lang="en-GB" sz="2000" dirty="0" err="1"/>
              <a:t>širok</a:t>
            </a:r>
            <a:r>
              <a:rPr lang="en-GB" sz="2000" dirty="0"/>
              <a:t> </a:t>
            </a:r>
            <a:r>
              <a:rPr lang="en-GB" sz="2000" dirty="0" err="1"/>
              <a:t>raspon</a:t>
            </a:r>
            <a:r>
              <a:rPr lang="en-GB" sz="2000" dirty="0"/>
              <a:t>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raznolikost</a:t>
            </a:r>
            <a:r>
              <a:rPr lang="en-GB" sz="2000" dirty="0"/>
              <a:t> </a:t>
            </a:r>
            <a:r>
              <a:rPr lang="en-GB" sz="2000" dirty="0" err="1"/>
              <a:t>mogućih</a:t>
            </a:r>
            <a:r>
              <a:rPr lang="en-GB" sz="2000" dirty="0"/>
              <a:t> </a:t>
            </a:r>
            <a:r>
              <a:rPr lang="en-GB" sz="2000" dirty="0" err="1"/>
              <a:t>ideja</a:t>
            </a:r>
            <a:endParaRPr lang="en-GB" sz="2000" dirty="0"/>
          </a:p>
          <a:p>
            <a:r>
              <a:rPr lang="en-GB" sz="2000" dirty="0"/>
              <a:t>      za </a:t>
            </a:r>
            <a:r>
              <a:rPr lang="en-GB" sz="2000" dirty="0" err="1"/>
              <a:t>rješenje</a:t>
            </a:r>
            <a:r>
              <a:rPr lang="en-GB" sz="2000" dirty="0"/>
              <a:t> </a:t>
            </a:r>
            <a:r>
              <a:rPr lang="en-GB" sz="2000" dirty="0" err="1"/>
              <a:t>problema</a:t>
            </a:r>
            <a:endParaRPr lang="en-GB" sz="2000" dirty="0"/>
          </a:p>
          <a:p>
            <a:endParaRPr lang="en-GB" sz="20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GB" sz="2000" dirty="0" err="1"/>
              <a:t>Poticanje</a:t>
            </a:r>
            <a:r>
              <a:rPr lang="en-GB" sz="2000" dirty="0"/>
              <a:t> </a:t>
            </a:r>
            <a:r>
              <a:rPr lang="en-GB" sz="2000" dirty="0" err="1"/>
              <a:t>na</a:t>
            </a:r>
            <a:r>
              <a:rPr lang="en-GB" sz="2000" dirty="0"/>
              <a:t> </a:t>
            </a:r>
            <a:r>
              <a:rPr lang="en-GB" sz="2000" dirty="0" err="1"/>
              <a:t>zapisivanje</a:t>
            </a:r>
            <a:r>
              <a:rPr lang="en-GB" sz="2000" dirty="0"/>
              <a:t> </a:t>
            </a:r>
            <a:r>
              <a:rPr lang="en-GB" sz="2000" dirty="0" err="1"/>
              <a:t>svih</a:t>
            </a:r>
            <a:r>
              <a:rPr lang="en-GB" sz="2000" dirty="0"/>
              <a:t> </a:t>
            </a:r>
            <a:r>
              <a:rPr lang="en-GB" sz="2000" dirty="0" err="1"/>
              <a:t>mogućih</a:t>
            </a:r>
            <a:r>
              <a:rPr lang="en-GB" sz="2000" dirty="0"/>
              <a:t> </a:t>
            </a:r>
            <a:r>
              <a:rPr lang="en-GB" sz="2000" dirty="0" err="1"/>
              <a:t>ideja</a:t>
            </a:r>
            <a:r>
              <a:rPr lang="en-GB" sz="2000" dirty="0"/>
              <a:t> za </a:t>
            </a:r>
            <a:r>
              <a:rPr lang="en-GB" sz="2000" dirty="0" err="1"/>
              <a:t>rješenje</a:t>
            </a:r>
            <a:r>
              <a:rPr lang="en-GB" sz="2000" dirty="0"/>
              <a:t> (“the more the better”, </a:t>
            </a:r>
            <a:r>
              <a:rPr lang="en-GB" sz="2000" dirty="0" err="1"/>
              <a:t>sve</a:t>
            </a:r>
            <a:r>
              <a:rPr lang="en-GB" sz="2000" dirty="0"/>
              <a:t> </a:t>
            </a:r>
            <a:r>
              <a:rPr lang="en-GB" sz="2000" dirty="0" err="1"/>
              <a:t>što</a:t>
            </a:r>
            <a:r>
              <a:rPr lang="en-GB" sz="2000" dirty="0"/>
              <a:t> </a:t>
            </a:r>
            <a:r>
              <a:rPr lang="en-GB" sz="2000" dirty="0" err="1"/>
              <a:t>klijentu</a:t>
            </a:r>
            <a:endParaRPr lang="en-GB" sz="2000" dirty="0"/>
          </a:p>
          <a:p>
            <a:r>
              <a:rPr lang="en-GB" sz="2000" dirty="0"/>
              <a:t>      </a:t>
            </a:r>
            <a:r>
              <a:rPr lang="en-GB" sz="2000" dirty="0" err="1"/>
              <a:t>padne</a:t>
            </a:r>
            <a:r>
              <a:rPr lang="en-GB" sz="2000" dirty="0"/>
              <a:t> </a:t>
            </a:r>
            <a:r>
              <a:rPr lang="en-GB" sz="2000" dirty="0" err="1"/>
              <a:t>na</a:t>
            </a:r>
            <a:r>
              <a:rPr lang="en-GB" sz="2000" dirty="0"/>
              <a:t> </a:t>
            </a:r>
            <a:r>
              <a:rPr lang="en-GB" sz="2000" dirty="0" err="1"/>
              <a:t>pamet</a:t>
            </a:r>
            <a:r>
              <a:rPr lang="en-GB" sz="2000" dirty="0"/>
              <a:t>)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en-GB" sz="20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GB" sz="2000" dirty="0" err="1"/>
              <a:t>Poticaj</a:t>
            </a:r>
            <a:r>
              <a:rPr lang="en-GB" sz="2000" dirty="0"/>
              <a:t> od </a:t>
            </a:r>
            <a:r>
              <a:rPr lang="en-GB" sz="2000" dirty="0" err="1"/>
              <a:t>strane</a:t>
            </a:r>
            <a:r>
              <a:rPr lang="en-GB" sz="2000" dirty="0"/>
              <a:t> </a:t>
            </a:r>
            <a:r>
              <a:rPr lang="en-GB" sz="2000" dirty="0" err="1"/>
              <a:t>terapeuta</a:t>
            </a:r>
            <a:r>
              <a:rPr lang="en-GB" sz="2000" dirty="0"/>
              <a:t> </a:t>
            </a:r>
            <a:r>
              <a:rPr lang="en-GB" sz="2000" dirty="0" err="1"/>
              <a:t>na</a:t>
            </a:r>
            <a:r>
              <a:rPr lang="en-GB" sz="2000" dirty="0"/>
              <a:t> </a:t>
            </a:r>
            <a:r>
              <a:rPr lang="en-GB" sz="2000" dirty="0" err="1"/>
              <a:t>mogućnost</a:t>
            </a:r>
            <a:r>
              <a:rPr lang="en-GB" sz="2000" dirty="0"/>
              <a:t> </a:t>
            </a:r>
            <a:r>
              <a:rPr lang="en-GB" sz="2000" dirty="0" err="1"/>
              <a:t>davanja</a:t>
            </a:r>
            <a:r>
              <a:rPr lang="en-GB" sz="2000" dirty="0"/>
              <a:t> </a:t>
            </a:r>
            <a:r>
              <a:rPr lang="en-GB" sz="2000" dirty="0" err="1"/>
              <a:t>raznolikih</a:t>
            </a:r>
            <a:r>
              <a:rPr lang="en-GB" sz="2000" dirty="0"/>
              <a:t> </a:t>
            </a:r>
            <a:r>
              <a:rPr lang="en-GB" sz="2000" dirty="0" err="1"/>
              <a:t>rješenja</a:t>
            </a:r>
            <a:r>
              <a:rPr lang="en-GB" sz="2000" dirty="0"/>
              <a:t> </a:t>
            </a:r>
            <a:r>
              <a:rPr lang="en-GB" sz="2000" dirty="0" err="1"/>
              <a:t>specifičnim</a:t>
            </a:r>
            <a:r>
              <a:rPr lang="en-GB" sz="2000" dirty="0"/>
              <a:t> </a:t>
            </a:r>
            <a:r>
              <a:rPr lang="en-GB" sz="2000" dirty="0" err="1"/>
              <a:t>pitanjima</a:t>
            </a:r>
            <a:endParaRPr lang="en-GB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1AF8B2-A90A-994F-B395-5F6E3BFCDE64}"/>
              </a:ext>
            </a:extLst>
          </p:cNvPr>
          <p:cNvSpPr txBox="1"/>
          <p:nvPr/>
        </p:nvSpPr>
        <p:spPr>
          <a:xfrm>
            <a:off x="785671" y="4661973"/>
            <a:ext cx="18473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1429569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 with medium confidence">
            <a:extLst>
              <a:ext uri="{FF2B5EF4-FFF2-40B4-BE49-F238E27FC236}">
                <a16:creationId xmlns:a16="http://schemas.microsoft.com/office/drawing/2014/main" id="{E40D7471-6E8E-DA4C-8996-64433D8796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alphaModFix amt="9000"/>
          </a:blip>
          <a:stretch>
            <a:fillRect/>
          </a:stretch>
        </p:blipFill>
        <p:spPr>
          <a:xfrm>
            <a:off x="643468" y="1028426"/>
            <a:ext cx="10898825" cy="55584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989AE3F-D2A8-A141-9917-EE5BFF167E3D}"/>
              </a:ext>
            </a:extLst>
          </p:cNvPr>
          <p:cNvSpPr txBox="1"/>
          <p:nvPr/>
        </p:nvSpPr>
        <p:spPr>
          <a:xfrm>
            <a:off x="878036" y="855985"/>
            <a:ext cx="38022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R" sz="3200" b="1" dirty="0"/>
              <a:t>DONOŠENJE ODLUKA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292E80-4619-9B4F-AB6D-3519C4E65E32}"/>
              </a:ext>
            </a:extLst>
          </p:cNvPr>
          <p:cNvSpPr txBox="1"/>
          <p:nvPr/>
        </p:nvSpPr>
        <p:spPr>
          <a:xfrm>
            <a:off x="556031" y="1408596"/>
            <a:ext cx="11069697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20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hr-HR" sz="2000" dirty="0"/>
              <a:t>poboljšati </a:t>
            </a:r>
            <a:r>
              <a:rPr lang="hr-HR" sz="2000" dirty="0" err="1"/>
              <a:t>klijentovu</a:t>
            </a:r>
            <a:r>
              <a:rPr lang="hr-HR" sz="2000" dirty="0"/>
              <a:t> sposobnost donošenja učinkovitih odluka tako što će moći </a:t>
            </a:r>
          </a:p>
          <a:p>
            <a:r>
              <a:rPr lang="hr-HR" sz="2000" dirty="0"/>
              <a:t>      (a) bolje prepoznati moguće posljedice dane akcije</a:t>
            </a:r>
          </a:p>
          <a:p>
            <a:r>
              <a:rPr lang="hr-HR" sz="2000" dirty="0"/>
              <a:t>      (b) provesti </a:t>
            </a:r>
            <a:r>
              <a:rPr lang="hr-HR" sz="2000" dirty="0" err="1"/>
              <a:t>cost-benefit</a:t>
            </a:r>
            <a:r>
              <a:rPr lang="hr-HR" sz="2000" dirty="0"/>
              <a:t> analizu u pogledu vrijednosti i vjerojatnosti različitih ishoda određene akcije</a:t>
            </a:r>
          </a:p>
          <a:p>
            <a:endParaRPr lang="hr-HR" sz="20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hr-HR" sz="2000" dirty="0"/>
              <a:t>Lista potencijalnih rješenja</a:t>
            </a:r>
          </a:p>
          <a:p>
            <a:r>
              <a:rPr lang="hr-HR" sz="2000" dirty="0"/>
              <a:t>      Metoda koja omogućuje da se klijent suoči sa pozitivnim i negativnim posljedicama svojih postupaka, </a:t>
            </a:r>
          </a:p>
          <a:p>
            <a:r>
              <a:rPr lang="hr-HR" sz="2000" dirty="0"/>
              <a:t>      zatim ih ocjenjuje (bodovna skala) </a:t>
            </a:r>
          </a:p>
          <a:p>
            <a:endParaRPr lang="hr-HR" sz="20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hr-HR" sz="2000" dirty="0"/>
              <a:t>Najbolje ideje se implementiraju u plan problem </a:t>
            </a:r>
            <a:r>
              <a:rPr lang="hr-HR" sz="2000" dirty="0" err="1"/>
              <a:t>solvinga</a:t>
            </a:r>
            <a:endParaRPr lang="hr-HR" sz="20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hr-HR" sz="2000" dirty="0"/>
              <a:t>Velik broj nezadovoljavajućih rješenja – ponoviti </a:t>
            </a:r>
            <a:r>
              <a:rPr lang="hr-HR" sz="2000" dirty="0" err="1"/>
              <a:t>brainstorming</a:t>
            </a:r>
            <a:endParaRPr lang="hr-HR" sz="2000" dirty="0"/>
          </a:p>
          <a:p>
            <a:endParaRPr lang="en-GB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1AF8B2-A90A-994F-B395-5F6E3BFCDE64}"/>
              </a:ext>
            </a:extLst>
          </p:cNvPr>
          <p:cNvSpPr txBox="1"/>
          <p:nvPr/>
        </p:nvSpPr>
        <p:spPr>
          <a:xfrm>
            <a:off x="785671" y="4661973"/>
            <a:ext cx="18473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801081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 with medium confidence">
            <a:extLst>
              <a:ext uri="{FF2B5EF4-FFF2-40B4-BE49-F238E27FC236}">
                <a16:creationId xmlns:a16="http://schemas.microsoft.com/office/drawing/2014/main" id="{E40D7471-6E8E-DA4C-8996-64433D8796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alphaModFix amt="9000"/>
          </a:blip>
          <a:stretch>
            <a:fillRect/>
          </a:stretch>
        </p:blipFill>
        <p:spPr>
          <a:xfrm>
            <a:off x="643468" y="1031828"/>
            <a:ext cx="10898825" cy="55584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989AE3F-D2A8-A141-9917-EE5BFF167E3D}"/>
              </a:ext>
            </a:extLst>
          </p:cNvPr>
          <p:cNvSpPr txBox="1"/>
          <p:nvPr/>
        </p:nvSpPr>
        <p:spPr>
          <a:xfrm>
            <a:off x="878036" y="855985"/>
            <a:ext cx="72197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R" sz="3200" b="1" dirty="0"/>
              <a:t>IMPLEMENTACIJA I EVALUACIJA RJEŠENJA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292E80-4619-9B4F-AB6D-3519C4E65E32}"/>
              </a:ext>
            </a:extLst>
          </p:cNvPr>
          <p:cNvSpPr txBox="1"/>
          <p:nvPr/>
        </p:nvSpPr>
        <p:spPr>
          <a:xfrm>
            <a:off x="556031" y="1408596"/>
            <a:ext cx="1163596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0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hr-HR" sz="2000" dirty="0"/>
              <a:t>Poticati sposobnost klijenta da:</a:t>
            </a:r>
          </a:p>
          <a:p>
            <a:r>
              <a:rPr lang="hr-HR" sz="2000" dirty="0"/>
              <a:t>      (a) učinkovito provede plan rješenja</a:t>
            </a:r>
          </a:p>
          <a:p>
            <a:r>
              <a:rPr lang="hr-HR" sz="2000" dirty="0"/>
              <a:t>      (b) nadgleda njegov ishod</a:t>
            </a:r>
          </a:p>
          <a:p>
            <a:r>
              <a:rPr lang="hr-HR" sz="2000" dirty="0"/>
              <a:t>      (c) procjenjuje njegovu učinkovitost</a:t>
            </a:r>
          </a:p>
          <a:p>
            <a:r>
              <a:rPr lang="hr-HR" sz="2000" dirty="0"/>
              <a:t>     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hr-HR" sz="2000" dirty="0"/>
              <a:t>Tehnika usporednih stupaca </a:t>
            </a:r>
          </a:p>
          <a:p>
            <a:r>
              <a:rPr lang="hr-HR" sz="2000" dirty="0"/>
              <a:t>Klijent upisuje negativne posljedice ukoliko plan nije proveden i pozitivne posljedice ukoliko je proveden i obrnuto</a:t>
            </a:r>
          </a:p>
          <a:p>
            <a:endParaRPr lang="hr-HR" sz="20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hr-HR" sz="2000" dirty="0"/>
              <a:t>Evaluacija</a:t>
            </a:r>
            <a:r>
              <a:rPr lang="hr-HR" sz="2000" b="1" dirty="0"/>
              <a:t> </a:t>
            </a:r>
            <a:r>
              <a:rPr lang="hr-HR" sz="2000" dirty="0"/>
              <a:t>rezultata provedenih postupaka, emocija nakon rezultata, usporedba predviđanja i rezultata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hr-HR" sz="2000" dirty="0"/>
          </a:p>
          <a:p>
            <a:endParaRPr lang="hr-HR" sz="2000" dirty="0"/>
          </a:p>
          <a:p>
            <a:endParaRPr lang="hr-HR" sz="2000" dirty="0"/>
          </a:p>
          <a:p>
            <a:endParaRPr lang="en-GB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1AF8B2-A90A-994F-B395-5F6E3BFCDE64}"/>
              </a:ext>
            </a:extLst>
          </p:cNvPr>
          <p:cNvSpPr txBox="1"/>
          <p:nvPr/>
        </p:nvSpPr>
        <p:spPr>
          <a:xfrm>
            <a:off x="785671" y="4661973"/>
            <a:ext cx="18473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4514831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 with medium confidence">
            <a:extLst>
              <a:ext uri="{FF2B5EF4-FFF2-40B4-BE49-F238E27FC236}">
                <a16:creationId xmlns:a16="http://schemas.microsoft.com/office/drawing/2014/main" id="{E40D7471-6E8E-DA4C-8996-64433D8796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alphaModFix amt="9000"/>
          </a:blip>
          <a:stretch>
            <a:fillRect/>
          </a:stretch>
        </p:blipFill>
        <p:spPr>
          <a:xfrm>
            <a:off x="643468" y="1042586"/>
            <a:ext cx="10898825" cy="55584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989AE3F-D2A8-A141-9917-EE5BFF167E3D}"/>
              </a:ext>
            </a:extLst>
          </p:cNvPr>
          <p:cNvSpPr txBox="1"/>
          <p:nvPr/>
        </p:nvSpPr>
        <p:spPr>
          <a:xfrm>
            <a:off x="878036" y="855985"/>
            <a:ext cx="1058462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R" sz="3200" b="1" dirty="0"/>
              <a:t>RELATIONAL PROBLEM SOLVING MODEL STRESA I DOBROBITI</a:t>
            </a:r>
          </a:p>
          <a:p>
            <a:endParaRPr lang="en-HR" sz="32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292E80-4619-9B4F-AB6D-3519C4E65E32}"/>
              </a:ext>
            </a:extLst>
          </p:cNvPr>
          <p:cNvSpPr txBox="1"/>
          <p:nvPr/>
        </p:nvSpPr>
        <p:spPr>
          <a:xfrm>
            <a:off x="556031" y="1408596"/>
            <a:ext cx="1163596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1AF8B2-A90A-994F-B395-5F6E3BFCDE64}"/>
              </a:ext>
            </a:extLst>
          </p:cNvPr>
          <p:cNvSpPr txBox="1"/>
          <p:nvPr/>
        </p:nvSpPr>
        <p:spPr>
          <a:xfrm>
            <a:off x="785671" y="4661973"/>
            <a:ext cx="18473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87799D-09BD-024B-A440-5F6320734AD5}"/>
              </a:ext>
            </a:extLst>
          </p:cNvPr>
          <p:cNvSpPr txBox="1"/>
          <p:nvPr/>
        </p:nvSpPr>
        <p:spPr>
          <a:xfrm>
            <a:off x="970402" y="1933203"/>
            <a:ext cx="10914463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2000" dirty="0"/>
              <a:t>T</a:t>
            </a:r>
            <a:r>
              <a:rPr lang="en-HR" sz="2000" dirty="0"/>
              <a:t>eorija PST se temelji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na</a:t>
            </a:r>
            <a:r>
              <a:rPr lang="en-GB" sz="2000" dirty="0"/>
              <a:t> </a:t>
            </a:r>
            <a:r>
              <a:rPr lang="en-GB" sz="2000" dirty="0" err="1"/>
              <a:t>ovom</a:t>
            </a:r>
            <a:r>
              <a:rPr lang="en-GB" sz="2000" dirty="0"/>
              <a:t> </a:t>
            </a:r>
            <a:r>
              <a:rPr lang="en-GB" sz="2000" dirty="0" err="1"/>
              <a:t>modelu</a:t>
            </a:r>
            <a:r>
              <a:rPr lang="en-GB" sz="2000" dirty="0"/>
              <a:t> u </a:t>
            </a:r>
            <a:r>
              <a:rPr lang="en-GB" sz="2000" dirty="0" err="1"/>
              <a:t>kojemu</a:t>
            </a:r>
            <a:r>
              <a:rPr lang="en-GB" sz="2000" dirty="0"/>
              <a:t> </a:t>
            </a:r>
            <a:r>
              <a:rPr lang="en-GB" sz="2000" dirty="0" err="1"/>
              <a:t>koncept</a:t>
            </a:r>
            <a:r>
              <a:rPr lang="en-GB" sz="2000" dirty="0"/>
              <a:t> social problem solving-a </a:t>
            </a:r>
            <a:r>
              <a:rPr lang="en-GB" sz="2000" dirty="0" err="1"/>
              <a:t>ima</a:t>
            </a:r>
            <a:r>
              <a:rPr lang="en-GB" sz="2000" dirty="0"/>
              <a:t> </a:t>
            </a:r>
            <a:r>
              <a:rPr lang="en-GB" sz="2000" dirty="0" err="1"/>
              <a:t>centralnu</a:t>
            </a:r>
            <a:r>
              <a:rPr lang="en-GB" sz="2000" dirty="0"/>
              <a:t> </a:t>
            </a:r>
          </a:p>
          <a:p>
            <a:r>
              <a:rPr lang="en-GB" sz="2000" dirty="0" err="1"/>
              <a:t>ulogu</a:t>
            </a:r>
            <a:r>
              <a:rPr lang="en-GB" sz="2000" dirty="0"/>
              <a:t> </a:t>
            </a:r>
            <a:r>
              <a:rPr lang="en-GB" sz="2000" dirty="0" err="1"/>
              <a:t>kao</a:t>
            </a:r>
            <a:r>
              <a:rPr lang="en-GB" sz="2000" dirty="0"/>
              <a:t> </a:t>
            </a:r>
            <a:r>
              <a:rPr lang="en-GB" sz="2000" dirty="0" err="1"/>
              <a:t>opća</a:t>
            </a:r>
            <a:r>
              <a:rPr lang="en-GB" sz="2000" dirty="0"/>
              <a:t> i </a:t>
            </a:r>
            <a:r>
              <a:rPr lang="en-GB" sz="2000" dirty="0" err="1"/>
              <a:t>sveobuhvatna</a:t>
            </a:r>
            <a:r>
              <a:rPr lang="en-GB" sz="2000" dirty="0"/>
              <a:t> </a:t>
            </a:r>
            <a:r>
              <a:rPr lang="en-GB" sz="2000" dirty="0" err="1"/>
              <a:t>strategija</a:t>
            </a:r>
            <a:r>
              <a:rPr lang="en-GB" sz="2000" dirty="0"/>
              <a:t> </a:t>
            </a:r>
            <a:r>
              <a:rPr lang="en-GB" sz="2000" dirty="0" err="1"/>
              <a:t>suočavanja</a:t>
            </a:r>
            <a:r>
              <a:rPr lang="en-GB" sz="2000" dirty="0"/>
              <a:t> </a:t>
            </a:r>
            <a:r>
              <a:rPr lang="en-GB" sz="2000" dirty="0" err="1"/>
              <a:t>koja</a:t>
            </a:r>
            <a:r>
              <a:rPr lang="en-GB" sz="2000" dirty="0"/>
              <a:t> </a:t>
            </a:r>
            <a:r>
              <a:rPr lang="en-GB" sz="2000" dirty="0" err="1"/>
              <a:t>povećava</a:t>
            </a:r>
            <a:r>
              <a:rPr lang="en-GB" sz="2000" dirty="0"/>
              <a:t> </a:t>
            </a:r>
            <a:r>
              <a:rPr lang="en-GB" sz="2000" dirty="0" err="1"/>
              <a:t>adaptivno</a:t>
            </a:r>
            <a:r>
              <a:rPr lang="en-GB" sz="2000" dirty="0"/>
              <a:t> </a:t>
            </a:r>
            <a:r>
              <a:rPr lang="en-GB" sz="2000" dirty="0" err="1"/>
              <a:t>funkcioniranje</a:t>
            </a:r>
            <a:r>
              <a:rPr lang="en-GB" sz="2000" dirty="0"/>
              <a:t>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dobrobit</a:t>
            </a:r>
            <a:r>
              <a:rPr lang="en-GB" sz="2000" dirty="0"/>
              <a:t> </a:t>
            </a:r>
          </a:p>
          <a:p>
            <a:r>
              <a:rPr lang="en-GB" sz="2000" dirty="0" err="1"/>
              <a:t>osobe</a:t>
            </a:r>
            <a:endParaRPr lang="en-GB" sz="2000" dirty="0"/>
          </a:p>
          <a:p>
            <a:endParaRPr lang="en-GB" sz="20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GB" sz="2000" dirty="0" err="1"/>
              <a:t>Ovaj</a:t>
            </a:r>
            <a:r>
              <a:rPr lang="en-GB" sz="2000" dirty="0"/>
              <a:t> model </a:t>
            </a:r>
            <a:r>
              <a:rPr lang="en-GB" sz="2000" dirty="0" err="1"/>
              <a:t>integrira</a:t>
            </a:r>
            <a:r>
              <a:rPr lang="en-GB" sz="2000" dirty="0"/>
              <a:t> </a:t>
            </a:r>
            <a:r>
              <a:rPr lang="en-GB" sz="2000" dirty="0" err="1"/>
              <a:t>Lazarusovu</a:t>
            </a:r>
            <a:r>
              <a:rPr lang="en-GB" sz="2000" dirty="0"/>
              <a:t> </a:t>
            </a:r>
            <a:r>
              <a:rPr lang="en-GB" sz="2000" dirty="0" err="1"/>
              <a:t>teoriju</a:t>
            </a:r>
            <a:r>
              <a:rPr lang="en-GB" sz="2000" dirty="0"/>
              <a:t> </a:t>
            </a:r>
            <a:r>
              <a:rPr lang="en-GB" sz="2000" dirty="0" err="1"/>
              <a:t>stresa</a:t>
            </a:r>
            <a:r>
              <a:rPr lang="en-GB" sz="2000" dirty="0"/>
              <a:t> </a:t>
            </a:r>
            <a:r>
              <a:rPr lang="en-GB" sz="2000" dirty="0" err="1"/>
              <a:t>i</a:t>
            </a:r>
            <a:r>
              <a:rPr lang="en-GB" sz="2000" dirty="0"/>
              <a:t> Social problem solving model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en-GB" sz="20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GB" sz="2000" dirty="0" err="1"/>
              <a:t>Stres</a:t>
            </a:r>
            <a:r>
              <a:rPr lang="en-GB" sz="2000" dirty="0"/>
              <a:t> se </a:t>
            </a:r>
            <a:r>
              <a:rPr lang="en-GB" sz="2000" dirty="0" err="1"/>
              <a:t>promatra</a:t>
            </a:r>
            <a:r>
              <a:rPr lang="en-GB" sz="2000" dirty="0"/>
              <a:t> </a:t>
            </a:r>
            <a:r>
              <a:rPr lang="en-GB" sz="2000" dirty="0" err="1"/>
              <a:t>kao</a:t>
            </a:r>
            <a:r>
              <a:rPr lang="en-GB" sz="2000" dirty="0"/>
              <a:t> problem, </a:t>
            </a:r>
            <a:r>
              <a:rPr lang="en-GB" sz="2000" dirty="0" err="1"/>
              <a:t>odnosno</a:t>
            </a:r>
            <a:r>
              <a:rPr lang="en-GB" sz="2000" dirty="0"/>
              <a:t> problem je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stresor</a:t>
            </a:r>
            <a:r>
              <a:rPr lang="en-GB" sz="2000" dirty="0"/>
              <a:t> </a:t>
            </a:r>
            <a:r>
              <a:rPr lang="en-GB" sz="2000" dirty="0" err="1"/>
              <a:t>te</a:t>
            </a:r>
            <a:r>
              <a:rPr lang="en-GB" sz="2000" dirty="0"/>
              <a:t> se </a:t>
            </a:r>
            <a:r>
              <a:rPr lang="en-GB" sz="2000" dirty="0" err="1"/>
              <a:t>promatra</a:t>
            </a:r>
            <a:r>
              <a:rPr lang="en-GB" sz="2000" dirty="0"/>
              <a:t> </a:t>
            </a:r>
            <a:r>
              <a:rPr lang="en-GB" sz="2000" dirty="0" err="1"/>
              <a:t>kao</a:t>
            </a:r>
            <a:r>
              <a:rPr lang="en-GB" sz="2000" dirty="0"/>
              <a:t> </a:t>
            </a:r>
            <a:r>
              <a:rPr lang="en-GB" sz="2000" dirty="0" err="1"/>
              <a:t>funkcija</a:t>
            </a:r>
            <a:r>
              <a:rPr lang="en-GB" sz="2000" dirty="0"/>
              <a:t> </a:t>
            </a:r>
            <a:r>
              <a:rPr lang="en-GB" sz="2000" dirty="0" err="1"/>
              <a:t>uzajamnih</a:t>
            </a:r>
            <a:endParaRPr lang="en-GB" sz="2000" dirty="0"/>
          </a:p>
          <a:p>
            <a:r>
              <a:rPr lang="en-GB" sz="2000" dirty="0"/>
              <a:t> </a:t>
            </a:r>
            <a:r>
              <a:rPr lang="en-GB" sz="2000" dirty="0" err="1"/>
              <a:t>odnosa</a:t>
            </a:r>
            <a:r>
              <a:rPr lang="en-GB" sz="2000" dirty="0"/>
              <a:t> </a:t>
            </a:r>
            <a:r>
              <a:rPr lang="en-GB" sz="2000" dirty="0" err="1"/>
              <a:t>između</a:t>
            </a:r>
            <a:r>
              <a:rPr lang="en-GB" sz="2000" dirty="0"/>
              <a:t> 3 </a:t>
            </a:r>
            <a:r>
              <a:rPr lang="en-GB" sz="2000" dirty="0" err="1"/>
              <a:t>glavne</a:t>
            </a:r>
            <a:r>
              <a:rPr lang="en-GB" sz="2000" dirty="0"/>
              <a:t> </a:t>
            </a:r>
            <a:r>
              <a:rPr lang="en-GB" sz="2000" dirty="0" err="1"/>
              <a:t>varijable</a:t>
            </a:r>
            <a:r>
              <a:rPr lang="en-GB" sz="2000" dirty="0"/>
              <a:t>:</a:t>
            </a:r>
          </a:p>
          <a:p>
            <a:endParaRPr lang="en-GB" sz="2000" dirty="0"/>
          </a:p>
          <a:p>
            <a:pPr marL="457200" indent="-457200">
              <a:buAutoNum type="arabicPeriod"/>
            </a:pPr>
            <a:r>
              <a:rPr lang="en-GB" sz="2000" dirty="0" err="1"/>
              <a:t>Stresni</a:t>
            </a:r>
            <a:r>
              <a:rPr lang="en-GB" sz="2000" dirty="0"/>
              <a:t> </a:t>
            </a:r>
            <a:r>
              <a:rPr lang="en-GB" sz="2000" dirty="0" err="1"/>
              <a:t>životni</a:t>
            </a:r>
            <a:r>
              <a:rPr lang="en-GB" sz="2000" dirty="0"/>
              <a:t> </a:t>
            </a:r>
            <a:r>
              <a:rPr lang="en-GB" sz="2000" dirty="0" err="1"/>
              <a:t>događaji</a:t>
            </a:r>
            <a:endParaRPr lang="en-GB" sz="2000" dirty="0"/>
          </a:p>
          <a:p>
            <a:pPr marL="457200" indent="-457200">
              <a:buAutoNum type="arabicPeriod"/>
            </a:pPr>
            <a:r>
              <a:rPr lang="en-GB" sz="2000" dirty="0" err="1"/>
              <a:t>Emocionalni</a:t>
            </a:r>
            <a:r>
              <a:rPr lang="en-GB" sz="2000" dirty="0"/>
              <a:t> </a:t>
            </a:r>
            <a:r>
              <a:rPr lang="en-GB" sz="2000" dirty="0" err="1"/>
              <a:t>stres</a:t>
            </a:r>
            <a:r>
              <a:rPr lang="en-GB" sz="2000" dirty="0"/>
              <a:t>/</a:t>
            </a:r>
            <a:r>
              <a:rPr lang="en-GB" sz="2000" dirty="0" err="1"/>
              <a:t>Dobrobit</a:t>
            </a:r>
            <a:endParaRPr lang="en-GB" sz="2000" dirty="0"/>
          </a:p>
          <a:p>
            <a:pPr marL="457200" indent="-457200">
              <a:buAutoNum type="arabicPeriod"/>
            </a:pPr>
            <a:r>
              <a:rPr lang="en-GB" sz="2000" dirty="0" err="1"/>
              <a:t>Rješavanje</a:t>
            </a:r>
            <a:r>
              <a:rPr lang="en-GB" sz="2000" dirty="0"/>
              <a:t> </a:t>
            </a:r>
            <a:r>
              <a:rPr lang="en-GB" sz="2000" dirty="0" err="1"/>
              <a:t>problema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637405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 with medium confidence">
            <a:extLst>
              <a:ext uri="{FF2B5EF4-FFF2-40B4-BE49-F238E27FC236}">
                <a16:creationId xmlns:a16="http://schemas.microsoft.com/office/drawing/2014/main" id="{E40D7471-6E8E-DA4C-8996-64433D8796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643468" y="1031828"/>
            <a:ext cx="10898825" cy="5558400"/>
          </a:xfrm>
          <a:prstGeom prst="rect">
            <a:avLst/>
          </a:prstGeom>
          <a:noFill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989AE3F-D2A8-A141-9917-EE5BFF167E3D}"/>
              </a:ext>
            </a:extLst>
          </p:cNvPr>
          <p:cNvSpPr txBox="1"/>
          <p:nvPr/>
        </p:nvSpPr>
        <p:spPr>
          <a:xfrm>
            <a:off x="878036" y="855985"/>
            <a:ext cx="105846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R" sz="3200" b="1" dirty="0"/>
              <a:t>RELATIONAL PROBLEM SOLVING MODEL STRESA I DOBROBITI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292E80-4619-9B4F-AB6D-3519C4E65E32}"/>
              </a:ext>
            </a:extLst>
          </p:cNvPr>
          <p:cNvSpPr txBox="1"/>
          <p:nvPr/>
        </p:nvSpPr>
        <p:spPr>
          <a:xfrm>
            <a:off x="556031" y="1408596"/>
            <a:ext cx="1163596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000" dirty="0"/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hr-HR" sz="2000" dirty="0"/>
          </a:p>
          <a:p>
            <a:endParaRPr lang="hr-HR" sz="2000" dirty="0"/>
          </a:p>
          <a:p>
            <a:endParaRPr lang="hr-HR" sz="2000" dirty="0"/>
          </a:p>
          <a:p>
            <a:endParaRPr lang="en-GB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1AF8B2-A90A-994F-B395-5F6E3BFCDE64}"/>
              </a:ext>
            </a:extLst>
          </p:cNvPr>
          <p:cNvSpPr txBox="1"/>
          <p:nvPr/>
        </p:nvSpPr>
        <p:spPr>
          <a:xfrm>
            <a:off x="785671" y="4661973"/>
            <a:ext cx="18473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2000"/>
          </a:p>
          <a:p>
            <a:endParaRPr lang="en-GB" sz="2000"/>
          </a:p>
          <a:p>
            <a:endParaRPr lang="en-GB" sz="2000"/>
          </a:p>
          <a:p>
            <a:endParaRPr lang="en-GB" sz="2000" dirty="0"/>
          </a:p>
        </p:txBody>
      </p:sp>
      <p:pic>
        <p:nvPicPr>
          <p:cNvPr id="10" name="Picture 9" descr="Diagram&#10;&#10;Description automatically generated">
            <a:extLst>
              <a:ext uri="{FF2B5EF4-FFF2-40B4-BE49-F238E27FC236}">
                <a16:creationId xmlns:a16="http://schemas.microsoft.com/office/drawing/2014/main" id="{D421AC2A-5A29-8E40-99AD-BD36882941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3468" y="1440760"/>
            <a:ext cx="10898825" cy="5149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5340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23BA0-CC7B-4C48-BF9E-372956E9C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290"/>
            <a:ext cx="10515600" cy="5778930"/>
          </a:xfrm>
        </p:spPr>
        <p:txBody>
          <a:bodyPr/>
          <a:lstStyle/>
          <a:p>
            <a:pPr marL="0" indent="0" algn="ctr">
              <a:buNone/>
            </a:pPr>
            <a:r>
              <a:rPr lang="en-HR" b="1" dirty="0"/>
              <a:t>PROBLEM SOLVING MODEL</a:t>
            </a:r>
          </a:p>
          <a:p>
            <a:pPr marL="0" indent="0" algn="ctr">
              <a:buNone/>
            </a:pPr>
            <a:endParaRPr lang="en-HR" dirty="0"/>
          </a:p>
          <a:p>
            <a:pPr marL="0" indent="0" algn="r">
              <a:buNone/>
            </a:pPr>
            <a:r>
              <a:rPr lang="en-HR" b="1" dirty="0"/>
              <a:t>SOCIAL PS MODEL                             RELATIONAL/PS MODEL OF STRESS AND WELL-BEING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F95F7F9-1473-934A-B51E-D897B6FA261B}"/>
              </a:ext>
            </a:extLst>
          </p:cNvPr>
          <p:cNvCxnSpPr>
            <a:cxnSpLocks/>
          </p:cNvCxnSpPr>
          <p:nvPr/>
        </p:nvCxnSpPr>
        <p:spPr>
          <a:xfrm flipH="1">
            <a:off x="3073400" y="695550"/>
            <a:ext cx="1132114" cy="42091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54AAABA-4DC1-4D48-9810-A7FC9422ECAE}"/>
              </a:ext>
            </a:extLst>
          </p:cNvPr>
          <p:cNvCxnSpPr>
            <a:cxnSpLocks/>
          </p:cNvCxnSpPr>
          <p:nvPr/>
        </p:nvCxnSpPr>
        <p:spPr>
          <a:xfrm>
            <a:off x="8088088" y="593949"/>
            <a:ext cx="861786" cy="52251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123182C-5C3E-414D-98B5-7E5901FC1A5C}"/>
              </a:ext>
            </a:extLst>
          </p:cNvPr>
          <p:cNvSpPr txBox="1"/>
          <p:nvPr/>
        </p:nvSpPr>
        <p:spPr>
          <a:xfrm>
            <a:off x="838200" y="1717316"/>
            <a:ext cx="25980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HR" sz="2000" u="sng" dirty="0"/>
              <a:t>3 koncepta:</a:t>
            </a:r>
          </a:p>
          <a:p>
            <a:pPr marL="342900" indent="-342900" algn="ctr">
              <a:buFontTx/>
              <a:buChar char="-"/>
            </a:pPr>
            <a:r>
              <a:rPr lang="en-HR" sz="2000" dirty="0"/>
              <a:t>SOCIAL PS</a:t>
            </a:r>
          </a:p>
          <a:p>
            <a:pPr marL="342900" indent="-342900" algn="ctr">
              <a:buFontTx/>
              <a:buChar char="-"/>
            </a:pPr>
            <a:r>
              <a:rPr lang="en-HR" sz="2000" dirty="0"/>
              <a:t>PROBLEM</a:t>
            </a:r>
          </a:p>
          <a:p>
            <a:pPr marL="342900" indent="-342900" algn="ctr">
              <a:buFontTx/>
              <a:buChar char="-"/>
            </a:pPr>
            <a:r>
              <a:rPr lang="en-HR" sz="2000" dirty="0"/>
              <a:t>RJEŠENJE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861EBAE-B151-C148-BE18-C76A0CB55F0B}"/>
              </a:ext>
            </a:extLst>
          </p:cNvPr>
          <p:cNvSpPr txBox="1"/>
          <p:nvPr/>
        </p:nvSpPr>
        <p:spPr>
          <a:xfrm>
            <a:off x="188675" y="2813061"/>
            <a:ext cx="4244111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R" sz="2000" u="sng" dirty="0"/>
              <a:t>2 procesa:</a:t>
            </a:r>
          </a:p>
          <a:p>
            <a:pPr marL="285750" indent="-285750">
              <a:buFontTx/>
              <a:buChar char="-"/>
            </a:pPr>
            <a:r>
              <a:rPr lang="en-HR" sz="2000" b="1" dirty="0"/>
              <a:t>PS orijentacija (PSO)</a:t>
            </a:r>
          </a:p>
          <a:p>
            <a:pPr marL="285750" indent="-285750">
              <a:buFontTx/>
              <a:buChar char="-"/>
            </a:pPr>
            <a:r>
              <a:rPr lang="en-HR" sz="2000" b="1" dirty="0"/>
              <a:t>PS vještine (PSV):</a:t>
            </a:r>
            <a:endParaRPr lang="en-HR" sz="2000" dirty="0"/>
          </a:p>
          <a:p>
            <a:pPr marL="342900" indent="-342900">
              <a:buAutoNum type="arabicPeriod"/>
            </a:pPr>
            <a:r>
              <a:rPr lang="hr-HR" sz="2000" dirty="0"/>
              <a:t>Identifikacija i definiranje problema</a:t>
            </a:r>
            <a:endParaRPr lang="en-HR" sz="2000" dirty="0"/>
          </a:p>
          <a:p>
            <a:pPr marL="342900" indent="-342900">
              <a:buAutoNum type="arabicPeriod"/>
            </a:pPr>
            <a:r>
              <a:rPr lang="en-HR" sz="2000" dirty="0"/>
              <a:t>Generiranje alternativnih </a:t>
            </a:r>
            <a:r>
              <a:rPr lang="en-GB" sz="2000" dirty="0"/>
              <a:t>r</a:t>
            </a:r>
            <a:r>
              <a:rPr lang="en-HR" sz="2000" dirty="0"/>
              <a:t>ješenja</a:t>
            </a:r>
          </a:p>
          <a:p>
            <a:pPr marL="342900" indent="-342900">
              <a:buAutoNum type="arabicPeriod"/>
            </a:pPr>
            <a:r>
              <a:rPr lang="en-HR" sz="2000" dirty="0"/>
              <a:t>Donošenje odluka</a:t>
            </a:r>
          </a:p>
          <a:p>
            <a:pPr marL="342900" indent="-342900">
              <a:buAutoNum type="arabicPeriod"/>
            </a:pPr>
            <a:r>
              <a:rPr lang="en-HR" sz="2000" dirty="0"/>
              <a:t>Implementacija </a:t>
            </a:r>
            <a:r>
              <a:rPr lang="en-GB" sz="2000" dirty="0"/>
              <a:t>i</a:t>
            </a:r>
            <a:r>
              <a:rPr lang="en-HR" sz="2000" dirty="0"/>
              <a:t> evaluacija </a:t>
            </a:r>
            <a:r>
              <a:rPr lang="en-GB" sz="2000" dirty="0" err="1"/>
              <a:t>rješenja</a:t>
            </a:r>
            <a:endParaRPr lang="en-HR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1096719-5062-A345-9349-2F3CC3483460}"/>
              </a:ext>
            </a:extLst>
          </p:cNvPr>
          <p:cNvSpPr txBox="1"/>
          <p:nvPr/>
        </p:nvSpPr>
        <p:spPr>
          <a:xfrm>
            <a:off x="1335314" y="5131046"/>
            <a:ext cx="5292218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R" sz="2000" b="1" u="sng" dirty="0"/>
              <a:t>Revidirani 5-dimenzionalni SPSM:</a:t>
            </a:r>
          </a:p>
          <a:p>
            <a:pPr marL="285750" indent="-285750">
              <a:buFontTx/>
              <a:buChar char="-"/>
            </a:pPr>
            <a:r>
              <a:rPr lang="en-HR" sz="2000" dirty="0"/>
              <a:t>2 dimenzije PSO: Pozitivna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HR" sz="2000" dirty="0"/>
              <a:t>Negativna</a:t>
            </a:r>
          </a:p>
          <a:p>
            <a:pPr marL="285750" indent="-285750">
              <a:buFontTx/>
              <a:buChar char="-"/>
            </a:pPr>
            <a:r>
              <a:rPr lang="en-HR" sz="2000" dirty="0"/>
              <a:t>3 PS stila: Racionalni, Impulzivni, Izbjegavajući </a:t>
            </a:r>
          </a:p>
          <a:p>
            <a:endParaRPr lang="en-HR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44B9D1F-BC6A-5440-AC4A-BA605A29C80D}"/>
              </a:ext>
            </a:extLst>
          </p:cNvPr>
          <p:cNvSpPr txBox="1"/>
          <p:nvPr/>
        </p:nvSpPr>
        <p:spPr>
          <a:xfrm>
            <a:off x="6444343" y="2554514"/>
            <a:ext cx="5181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GB" sz="2000" dirty="0"/>
              <a:t>S</a:t>
            </a:r>
            <a:r>
              <a:rPr lang="en-HR" sz="2000" dirty="0"/>
              <a:t>tres je funkcija </a:t>
            </a:r>
            <a:r>
              <a:rPr lang="en-GB" sz="2000" dirty="0" err="1"/>
              <a:t>uzajamnih</a:t>
            </a:r>
            <a:r>
              <a:rPr lang="en-GB" sz="2000" dirty="0"/>
              <a:t> </a:t>
            </a:r>
            <a:r>
              <a:rPr lang="en-GB" sz="2000" dirty="0" err="1"/>
              <a:t>odnosa</a:t>
            </a:r>
            <a:r>
              <a:rPr lang="en-GB" sz="2000" dirty="0"/>
              <a:t> </a:t>
            </a:r>
            <a:r>
              <a:rPr lang="en-GB" sz="2000" dirty="0" err="1"/>
              <a:t>između</a:t>
            </a:r>
            <a:r>
              <a:rPr lang="en-GB" sz="2000" dirty="0"/>
              <a:t> 3 </a:t>
            </a:r>
            <a:r>
              <a:rPr lang="en-GB" sz="2000" dirty="0" err="1"/>
              <a:t>glavne</a:t>
            </a:r>
            <a:r>
              <a:rPr lang="en-GB" sz="2000" dirty="0"/>
              <a:t> </a:t>
            </a:r>
            <a:r>
              <a:rPr lang="en-GB" sz="2000" dirty="0" err="1"/>
              <a:t>varijable</a:t>
            </a:r>
            <a:r>
              <a:rPr lang="en-GB" sz="2000" dirty="0"/>
              <a:t>:</a:t>
            </a:r>
          </a:p>
          <a:p>
            <a:endParaRPr lang="en-GB" sz="2000" dirty="0"/>
          </a:p>
          <a:p>
            <a:pPr marL="342900" indent="-342900">
              <a:buAutoNum type="arabicPeriod"/>
            </a:pPr>
            <a:r>
              <a:rPr lang="en-GB" sz="2000" b="1" dirty="0"/>
              <a:t> </a:t>
            </a:r>
            <a:r>
              <a:rPr lang="en-GB" sz="2000" b="1" dirty="0" err="1"/>
              <a:t>Stresni</a:t>
            </a:r>
            <a:r>
              <a:rPr lang="en-GB" sz="2000" b="1" dirty="0"/>
              <a:t> </a:t>
            </a:r>
            <a:r>
              <a:rPr lang="en-GB" sz="2000" b="1" dirty="0" err="1"/>
              <a:t>životni</a:t>
            </a:r>
            <a:r>
              <a:rPr lang="en-GB" sz="2000" b="1" dirty="0"/>
              <a:t> </a:t>
            </a:r>
            <a:r>
              <a:rPr lang="en-GB" sz="2000" b="1" dirty="0" err="1"/>
              <a:t>događaji</a:t>
            </a:r>
            <a:r>
              <a:rPr lang="en-GB" sz="2000" b="1" dirty="0"/>
              <a:t>:</a:t>
            </a:r>
          </a:p>
          <a:p>
            <a:pPr marL="285750" indent="-285750">
              <a:buFontTx/>
              <a:buChar char="-"/>
            </a:pPr>
            <a:r>
              <a:rPr lang="en-GB" sz="2000" dirty="0"/>
              <a:t>  </a:t>
            </a:r>
            <a:r>
              <a:rPr lang="en-GB" sz="2000" dirty="0" err="1"/>
              <a:t>Veliki</a:t>
            </a:r>
            <a:r>
              <a:rPr lang="en-GB" sz="2000" dirty="0"/>
              <a:t> </a:t>
            </a:r>
            <a:r>
              <a:rPr lang="en-GB" sz="2000" dirty="0" err="1"/>
              <a:t>negativni</a:t>
            </a:r>
            <a:r>
              <a:rPr lang="en-GB" sz="2000" dirty="0"/>
              <a:t> </a:t>
            </a:r>
            <a:r>
              <a:rPr lang="en-GB" sz="2000" dirty="0" err="1"/>
              <a:t>događaji</a:t>
            </a:r>
            <a:endParaRPr lang="en-GB" sz="2000" dirty="0"/>
          </a:p>
          <a:p>
            <a:pPr marL="285750" indent="-285750">
              <a:buFontTx/>
              <a:buChar char="-"/>
            </a:pPr>
            <a:r>
              <a:rPr lang="en-GB" sz="2000" dirty="0"/>
              <a:t>  </a:t>
            </a:r>
            <a:r>
              <a:rPr lang="en-GB" sz="2000" dirty="0" err="1"/>
              <a:t>Svakodnevni</a:t>
            </a:r>
            <a:r>
              <a:rPr lang="en-GB" sz="2000" dirty="0"/>
              <a:t> problem)</a:t>
            </a:r>
          </a:p>
          <a:p>
            <a:r>
              <a:rPr lang="en-GB" sz="2000" b="1" dirty="0"/>
              <a:t>2</a:t>
            </a:r>
            <a:r>
              <a:rPr lang="en-GB" sz="2000" dirty="0"/>
              <a:t>.    </a:t>
            </a:r>
            <a:r>
              <a:rPr lang="en-GB" sz="2000" b="1" dirty="0" err="1"/>
              <a:t>Emocionalni</a:t>
            </a:r>
            <a:r>
              <a:rPr lang="en-GB" sz="2000" b="1" dirty="0"/>
              <a:t> </a:t>
            </a:r>
            <a:r>
              <a:rPr lang="en-GB" sz="2000" b="1" dirty="0" err="1"/>
              <a:t>stres</a:t>
            </a:r>
            <a:r>
              <a:rPr lang="en-GB" sz="2000" b="1" dirty="0"/>
              <a:t>/</a:t>
            </a:r>
            <a:r>
              <a:rPr lang="en-GB" sz="2000" b="1" dirty="0" err="1"/>
              <a:t>Dobrobit</a:t>
            </a:r>
            <a:endParaRPr lang="en-GB" sz="2000" b="1" dirty="0"/>
          </a:p>
          <a:p>
            <a:r>
              <a:rPr lang="en-GB" sz="2000" b="1" dirty="0"/>
              <a:t>3.    </a:t>
            </a:r>
            <a:r>
              <a:rPr lang="en-GB" sz="2000" b="1" dirty="0" err="1"/>
              <a:t>Rješavanje</a:t>
            </a:r>
            <a:r>
              <a:rPr lang="en-GB" sz="2000" b="1" dirty="0"/>
              <a:t> </a:t>
            </a:r>
            <a:r>
              <a:rPr lang="en-GB" sz="2000" b="1" dirty="0" err="1"/>
              <a:t>problema</a:t>
            </a:r>
            <a:r>
              <a:rPr lang="en-GB" sz="2000" b="1" dirty="0"/>
              <a:t> (</a:t>
            </a:r>
            <a:r>
              <a:rPr lang="en-GB" sz="2000" b="1" dirty="0" err="1"/>
              <a:t>cilj</a:t>
            </a:r>
            <a:r>
              <a:rPr lang="en-GB" sz="2000" b="1" dirty="0"/>
              <a:t> </a:t>
            </a:r>
            <a:r>
              <a:rPr lang="en-GB" sz="2000" b="1" dirty="0" err="1"/>
              <a:t>usmjeren</a:t>
            </a:r>
            <a:r>
              <a:rPr lang="en-GB" sz="2000" b="1" dirty="0"/>
              <a:t> </a:t>
            </a:r>
            <a:r>
              <a:rPr lang="en-GB" sz="2000" b="1" dirty="0" err="1"/>
              <a:t>na</a:t>
            </a:r>
            <a:r>
              <a:rPr lang="en-GB" sz="2000" b="1" dirty="0"/>
              <a:t>   problem, </a:t>
            </a:r>
            <a:r>
              <a:rPr lang="en-GB" sz="2000" b="1" dirty="0" err="1"/>
              <a:t>na</a:t>
            </a:r>
            <a:r>
              <a:rPr lang="en-GB" sz="2000" b="1" dirty="0"/>
              <a:t> </a:t>
            </a:r>
            <a:r>
              <a:rPr lang="en-GB" sz="2000" b="1" dirty="0" err="1"/>
              <a:t>emocije</a:t>
            </a:r>
            <a:r>
              <a:rPr lang="en-GB" sz="2000" b="1" dirty="0"/>
              <a:t> </a:t>
            </a:r>
            <a:r>
              <a:rPr lang="en-GB" sz="2000" b="1" dirty="0" err="1"/>
              <a:t>ili</a:t>
            </a:r>
            <a:r>
              <a:rPr lang="en-GB" sz="2000" b="1" dirty="0"/>
              <a:t> </a:t>
            </a:r>
            <a:r>
              <a:rPr lang="en-GB" sz="2000" b="1" dirty="0" err="1"/>
              <a:t>oboje</a:t>
            </a:r>
            <a:r>
              <a:rPr lang="en-GB" sz="2000" b="1" dirty="0"/>
              <a:t>)</a:t>
            </a:r>
            <a:endParaRPr lang="en-HR" sz="2000" b="1" dirty="0"/>
          </a:p>
        </p:txBody>
      </p:sp>
    </p:spTree>
    <p:extLst>
      <p:ext uri="{BB962C8B-B14F-4D97-AF65-F5344CB8AC3E}">
        <p14:creationId xmlns:p14="http://schemas.microsoft.com/office/powerpoint/2010/main" val="7121391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 with medium confidence">
            <a:extLst>
              <a:ext uri="{FF2B5EF4-FFF2-40B4-BE49-F238E27FC236}">
                <a16:creationId xmlns:a16="http://schemas.microsoft.com/office/drawing/2014/main" id="{E40D7471-6E8E-DA4C-8996-64433D8796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alphaModFix amt="9000"/>
          </a:blip>
          <a:stretch>
            <a:fillRect/>
          </a:stretch>
        </p:blipFill>
        <p:spPr>
          <a:xfrm>
            <a:off x="643468" y="1017540"/>
            <a:ext cx="10898825" cy="55584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989AE3F-D2A8-A141-9917-EE5BFF167E3D}"/>
              </a:ext>
            </a:extLst>
          </p:cNvPr>
          <p:cNvSpPr txBox="1"/>
          <p:nvPr/>
        </p:nvSpPr>
        <p:spPr>
          <a:xfrm>
            <a:off x="878036" y="855985"/>
            <a:ext cx="85440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R" sz="3200" b="1" dirty="0"/>
              <a:t>Što može dodatno ojačati primjenu PS </a:t>
            </a:r>
            <a:r>
              <a:rPr lang="en-GB" sz="3200" b="1" dirty="0"/>
              <a:t>i</a:t>
            </a:r>
            <a:r>
              <a:rPr lang="en-HR" sz="3200" b="1" dirty="0"/>
              <a:t> ubuduće: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292E80-4619-9B4F-AB6D-3519C4E65E32}"/>
              </a:ext>
            </a:extLst>
          </p:cNvPr>
          <p:cNvSpPr txBox="1"/>
          <p:nvPr/>
        </p:nvSpPr>
        <p:spPr>
          <a:xfrm>
            <a:off x="556031" y="1408596"/>
            <a:ext cx="10533717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20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hr-HR" sz="2000" dirty="0"/>
              <a:t>Maksimalno poticanje i osnaživanje </a:t>
            </a:r>
            <a:r>
              <a:rPr lang="hr-HR" sz="2000" dirty="0" err="1"/>
              <a:t>klijentovih</a:t>
            </a:r>
            <a:r>
              <a:rPr lang="hr-HR" sz="2000" dirty="0"/>
              <a:t> naučenih vještina PS i generalizacija naučenog na</a:t>
            </a:r>
          </a:p>
          <a:p>
            <a:r>
              <a:rPr lang="hr-HR" sz="2000" dirty="0"/>
              <a:t>      razne trenutne i buduće probleme u svakodnevnom životu</a:t>
            </a:r>
          </a:p>
          <a:p>
            <a:endParaRPr lang="hr-HR" sz="20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hr-HR" sz="2000" dirty="0"/>
              <a:t> Poučavanje/Uvježbavanje klijenta tehnici pitanja/smjernica za PS koje mu pomažu u primjeni </a:t>
            </a:r>
          </a:p>
          <a:p>
            <a:r>
              <a:rPr lang="hr-HR" sz="2000" dirty="0"/>
              <a:t>       cjelokupnog PS modela u samo nekoliko minuta</a:t>
            </a:r>
          </a:p>
          <a:p>
            <a:endParaRPr lang="hr-HR" sz="20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hr-HR" sz="2000" b="1" dirty="0"/>
              <a:t> </a:t>
            </a:r>
            <a:r>
              <a:rPr lang="hr-HR" sz="2000" dirty="0"/>
              <a:t>Kognitivno uvježbavanje/kognitivna proba u imaginaciji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hr-HR" sz="20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hr-HR" sz="2000" dirty="0"/>
              <a:t>Igranje uloga i izmjena uloga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hr-HR" sz="20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hr-HR" sz="2000" dirty="0"/>
              <a:t>Terapeut nagrađuje klijenta nakon dobro ispunjenog zadatka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hr-HR" sz="2000" dirty="0"/>
          </a:p>
          <a:p>
            <a:endParaRPr lang="hr-HR" sz="2000" dirty="0"/>
          </a:p>
          <a:p>
            <a:endParaRPr lang="hr-HR" sz="2000" dirty="0"/>
          </a:p>
          <a:p>
            <a:endParaRPr lang="en-GB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1AF8B2-A90A-994F-B395-5F6E3BFCDE64}"/>
              </a:ext>
            </a:extLst>
          </p:cNvPr>
          <p:cNvSpPr txBox="1"/>
          <p:nvPr/>
        </p:nvSpPr>
        <p:spPr>
          <a:xfrm>
            <a:off x="785671" y="4661973"/>
            <a:ext cx="18473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0600661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22BDE4A-8A20-4A69-9C5A-581C82036A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237392-935B-224C-9919-3694CE6EA4CB}"/>
              </a:ext>
            </a:extLst>
          </p:cNvPr>
          <p:cNvSpPr txBox="1"/>
          <p:nvPr/>
        </p:nvSpPr>
        <p:spPr>
          <a:xfrm>
            <a:off x="229788" y="0"/>
            <a:ext cx="10178934" cy="13287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HVALA NA PAŽNJI! </a:t>
            </a:r>
            <a:r>
              <a:rPr lang="en-US" sz="5200" kern="1200" dirty="0">
                <a:solidFill>
                  <a:schemeClr val="tx1"/>
                </a:solidFill>
                <a:latin typeface="+mj-lt"/>
                <a:ea typeface="+mj-ea"/>
                <a:cs typeface="+mj-cs"/>
                <a:sym typeface="Wingdings" pitchFamily="2" charset="2"/>
              </a:rPr>
              <a:t></a:t>
            </a:r>
            <a:endParaRPr lang="en-US" sz="52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0FDD0B6B-D12F-E94B-A801-4ACF20B2DC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4426" y="1353786"/>
            <a:ext cx="6543305" cy="5248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472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 with medium confidence">
            <a:extLst>
              <a:ext uri="{FF2B5EF4-FFF2-40B4-BE49-F238E27FC236}">
                <a16:creationId xmlns:a16="http://schemas.microsoft.com/office/drawing/2014/main" id="{E40D7471-6E8E-DA4C-8996-64433D8796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alphaModFix amt="9000"/>
          </a:blip>
          <a:stretch>
            <a:fillRect/>
          </a:stretch>
        </p:blipFill>
        <p:spPr>
          <a:xfrm>
            <a:off x="643467" y="648208"/>
            <a:ext cx="10905066" cy="556158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537B8DD-7A21-7A43-9250-59A3979FF16D}"/>
              </a:ext>
            </a:extLst>
          </p:cNvPr>
          <p:cNvSpPr txBox="1"/>
          <p:nvPr/>
        </p:nvSpPr>
        <p:spPr>
          <a:xfrm>
            <a:off x="1571624" y="774563"/>
            <a:ext cx="55864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HR" sz="3200" b="1" dirty="0"/>
              <a:t>Problem solving terapija (PST)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241F95-33EC-EC49-B35B-5A4B368F4010}"/>
              </a:ext>
            </a:extLst>
          </p:cNvPr>
          <p:cNvSpPr txBox="1"/>
          <p:nvPr/>
        </p:nvSpPr>
        <p:spPr>
          <a:xfrm>
            <a:off x="186268" y="2030238"/>
            <a:ext cx="1155805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hr-HR" sz="2400" dirty="0"/>
              <a:t>Pozitivan pristup zasnovan na kognitivno-bihevioralnim intervencijama usmjerenim na osposobljavanje osobe prema konstruktivnom i učinkovitijem traženju rješenja problemskih situacija te izgradnji za to potrebnih vještina (proces otkrivanja) </a:t>
            </a:r>
          </a:p>
          <a:p>
            <a:endParaRPr lang="hr-HR" sz="2400" dirty="0"/>
          </a:p>
          <a:p>
            <a:endParaRPr lang="hr-HR" sz="2400" dirty="0"/>
          </a:p>
          <a:p>
            <a:pPr marL="285750" indent="-285750">
              <a:buFont typeface="Wingdings" pitchFamily="2" charset="2"/>
              <a:buChar char="q"/>
            </a:pPr>
            <a:r>
              <a:rPr lang="hr-HR" sz="2400" dirty="0"/>
              <a:t>Ciljevi PST-a su smanjenje i </a:t>
            </a:r>
            <a:r>
              <a:rPr lang="hr-HR" sz="2400" dirty="0" err="1"/>
              <a:t>preveniranje</a:t>
            </a:r>
            <a:r>
              <a:rPr lang="hr-HR" sz="2400" dirty="0"/>
              <a:t> psiholoških teškoća, učenje i jačanje strategija i vještina suočavanja s problemima, povećanje zadovoljstva i kvalitete života</a:t>
            </a:r>
          </a:p>
          <a:p>
            <a:pPr marL="285750" indent="-285750">
              <a:buFont typeface="Wingdings" pitchFamily="2" charset="2"/>
              <a:buChar char="q"/>
            </a:pPr>
            <a:endParaRPr lang="hr-HR" sz="2400" dirty="0"/>
          </a:p>
          <a:p>
            <a:pPr marL="285750" indent="-285750">
              <a:buFont typeface="Wingdings" pitchFamily="2" charset="2"/>
              <a:buChar char="q"/>
            </a:pPr>
            <a:endParaRPr lang="hr-HR" sz="2400" dirty="0"/>
          </a:p>
          <a:p>
            <a:pPr marL="342900" indent="-342900">
              <a:buFont typeface="Wingdings" pitchFamily="2" charset="2"/>
              <a:buChar char="q"/>
            </a:pPr>
            <a:r>
              <a:rPr lang="hr-HR" sz="2400" dirty="0"/>
              <a:t>Primjenjuje se u radu s djecom, mladima, odraslima te u kliničkoj, zdravstvenoj i savjetodavnoj psihologiji</a:t>
            </a:r>
            <a:endParaRPr lang="en-HR" sz="2400" dirty="0"/>
          </a:p>
        </p:txBody>
      </p:sp>
    </p:spTree>
    <p:extLst>
      <p:ext uri="{BB962C8B-B14F-4D97-AF65-F5344CB8AC3E}">
        <p14:creationId xmlns:p14="http://schemas.microsoft.com/office/powerpoint/2010/main" val="1161131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 with medium confidence">
            <a:extLst>
              <a:ext uri="{FF2B5EF4-FFF2-40B4-BE49-F238E27FC236}">
                <a16:creationId xmlns:a16="http://schemas.microsoft.com/office/drawing/2014/main" id="{E40D7471-6E8E-DA4C-8996-64433D8796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alphaModFix amt="12000"/>
          </a:blip>
          <a:stretch>
            <a:fillRect/>
          </a:stretch>
        </p:blipFill>
        <p:spPr>
          <a:xfrm>
            <a:off x="643467" y="648208"/>
            <a:ext cx="10905066" cy="556158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537B8DD-7A21-7A43-9250-59A3979FF16D}"/>
              </a:ext>
            </a:extLst>
          </p:cNvPr>
          <p:cNvSpPr txBox="1"/>
          <p:nvPr/>
        </p:nvSpPr>
        <p:spPr>
          <a:xfrm>
            <a:off x="1571624" y="774563"/>
            <a:ext cx="55864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HR" sz="3200" b="1" dirty="0"/>
              <a:t>Problem solving terapija (PST)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241F95-33EC-EC49-B35B-5A4B368F4010}"/>
              </a:ext>
            </a:extLst>
          </p:cNvPr>
          <p:cNvSpPr txBox="1"/>
          <p:nvPr/>
        </p:nvSpPr>
        <p:spPr>
          <a:xfrm>
            <a:off x="186268" y="2030238"/>
            <a:ext cx="1155805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hr-HR" sz="2400" dirty="0"/>
              <a:t>Široka primjena PST-a: različiti klinički poremećaji i stanja, teškoće prilagodbe, depresija, anksioznost, stres, suicidalne ideje i ponašanja, ovisnosti, poteškoće s težinom, partnerske teškoće, osobe oboljele od malignih bolesti i ostalih medicinskih stanja</a:t>
            </a:r>
          </a:p>
          <a:p>
            <a:pPr marL="285750" indent="-285750">
              <a:buFont typeface="Wingdings" pitchFamily="2" charset="2"/>
              <a:buChar char="q"/>
            </a:pPr>
            <a:endParaRPr lang="en-HR" sz="2400" dirty="0"/>
          </a:p>
          <a:p>
            <a:endParaRPr lang="hr-HR" sz="2400" dirty="0"/>
          </a:p>
          <a:p>
            <a:pPr marL="285750" indent="-285750">
              <a:buFont typeface="Wingdings" pitchFamily="2" charset="2"/>
              <a:buChar char="q"/>
            </a:pPr>
            <a:r>
              <a:rPr lang="hr-HR" sz="2400" dirty="0"/>
              <a:t>PST se koristi kao samostalna terapija i dio kognitivno-bihevioralne terapije uz primjenu PS tehnika </a:t>
            </a:r>
          </a:p>
          <a:p>
            <a:pPr marL="285750" indent="-285750">
              <a:buFont typeface="Wingdings" pitchFamily="2" charset="2"/>
              <a:buChar char="q"/>
            </a:pPr>
            <a:endParaRPr lang="hr-HR" sz="2400" dirty="0"/>
          </a:p>
          <a:p>
            <a:pPr marL="285750" indent="-285750">
              <a:buFont typeface="Wingdings" pitchFamily="2" charset="2"/>
              <a:buChar char="q"/>
            </a:pPr>
            <a:endParaRPr lang="hr-HR" sz="2400" dirty="0"/>
          </a:p>
          <a:p>
            <a:pPr marL="285750" indent="-285750">
              <a:buFont typeface="Wingdings" pitchFamily="2" charset="2"/>
              <a:buChar char="q"/>
            </a:pPr>
            <a:r>
              <a:rPr lang="hr-HR" sz="2400" dirty="0"/>
              <a:t>Kod osoba sa slabijim vještinama rješavanja problema, ali dobrim vještinama implementiranja rješenja i obrnuto</a:t>
            </a:r>
          </a:p>
          <a:p>
            <a:pPr marL="285750" indent="-285750">
              <a:buFont typeface="Wingdings" pitchFamily="2" charset="2"/>
              <a:buChar char="q"/>
            </a:pPr>
            <a:endParaRPr lang="hr-HR" sz="2400" dirty="0"/>
          </a:p>
          <a:p>
            <a:pPr marL="285750" indent="-285750">
              <a:buFont typeface="Wingdings" pitchFamily="2" charset="2"/>
              <a:buChar char="q"/>
            </a:pPr>
            <a:endParaRPr lang="hr-HR" sz="2400" dirty="0"/>
          </a:p>
          <a:p>
            <a:pPr marL="285750" indent="-285750">
              <a:buFont typeface="Wingdings" pitchFamily="2" charset="2"/>
              <a:buChar char="q"/>
            </a:pPr>
            <a:endParaRPr lang="hr-HR" sz="2400" dirty="0"/>
          </a:p>
          <a:p>
            <a:pPr marL="285750" indent="-285750">
              <a:buFont typeface="Wingdings" pitchFamily="2" charset="2"/>
              <a:buChar char="q"/>
            </a:pP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4290485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 with medium confidence">
            <a:extLst>
              <a:ext uri="{FF2B5EF4-FFF2-40B4-BE49-F238E27FC236}">
                <a16:creationId xmlns:a16="http://schemas.microsoft.com/office/drawing/2014/main" id="{E40D7471-6E8E-DA4C-8996-64433D8796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alphaModFix amt="12000"/>
          </a:blip>
          <a:stretch>
            <a:fillRect/>
          </a:stretch>
        </p:blipFill>
        <p:spPr>
          <a:xfrm>
            <a:off x="643467" y="648208"/>
            <a:ext cx="10905066" cy="556158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537B8DD-7A21-7A43-9250-59A3979FF16D}"/>
              </a:ext>
            </a:extLst>
          </p:cNvPr>
          <p:cNvSpPr txBox="1"/>
          <p:nvPr/>
        </p:nvSpPr>
        <p:spPr>
          <a:xfrm>
            <a:off x="1571624" y="774563"/>
            <a:ext cx="55864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HR" sz="3200" b="1" dirty="0"/>
              <a:t>Vrste problema prikladne za PS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241F95-33EC-EC49-B35B-5A4B368F4010}"/>
              </a:ext>
            </a:extLst>
          </p:cNvPr>
          <p:cNvSpPr txBox="1"/>
          <p:nvPr/>
        </p:nvSpPr>
        <p:spPr>
          <a:xfrm>
            <a:off x="719668" y="2052010"/>
            <a:ext cx="1217989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/>
              <a:t>OSOBNI</a:t>
            </a:r>
          </a:p>
          <a:p>
            <a:endParaRPr lang="hr-HR" sz="2000" dirty="0"/>
          </a:p>
          <a:p>
            <a:pPr marL="285750" indent="-285750">
              <a:buFont typeface="Wingdings" pitchFamily="2" charset="2"/>
              <a:buChar char="q"/>
            </a:pPr>
            <a:endParaRPr lang="hr-HR" sz="2400" dirty="0"/>
          </a:p>
          <a:p>
            <a:pPr marL="285750" indent="-285750">
              <a:buFont typeface="Wingdings" pitchFamily="2" charset="2"/>
              <a:buChar char="q"/>
            </a:pPr>
            <a:endParaRPr lang="hr-HR" sz="2400" dirty="0"/>
          </a:p>
          <a:p>
            <a:pPr marL="285750" indent="-285750">
              <a:buFont typeface="Wingdings" pitchFamily="2" charset="2"/>
              <a:buChar char="q"/>
            </a:pPr>
            <a:endParaRPr lang="hr-HR" sz="2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0E1B0DF-7858-6845-9E97-E12FE76A1695}"/>
              </a:ext>
            </a:extLst>
          </p:cNvPr>
          <p:cNvSpPr txBox="1"/>
          <p:nvPr/>
        </p:nvSpPr>
        <p:spPr>
          <a:xfrm>
            <a:off x="4014891" y="2057506"/>
            <a:ext cx="2584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R" sz="2400" b="1" dirty="0"/>
              <a:t>INTERPERSONALNI</a:t>
            </a:r>
            <a:endParaRPr lang="en-HR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7DEC9E-0A31-7840-8D5A-D8BCD0933158}"/>
              </a:ext>
            </a:extLst>
          </p:cNvPr>
          <p:cNvSpPr txBox="1"/>
          <p:nvPr/>
        </p:nvSpPr>
        <p:spPr>
          <a:xfrm>
            <a:off x="8145892" y="2052010"/>
            <a:ext cx="10615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R" sz="2400" b="1" dirty="0"/>
              <a:t>OSTALI</a:t>
            </a:r>
            <a:endParaRPr lang="en-HR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2FE7EF-76A6-7A48-89CA-600BB78B53C1}"/>
              </a:ext>
            </a:extLst>
          </p:cNvPr>
          <p:cNvSpPr txBox="1"/>
          <p:nvPr/>
        </p:nvSpPr>
        <p:spPr>
          <a:xfrm>
            <a:off x="849086" y="2990728"/>
            <a:ext cx="200567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GB" sz="2400" dirty="0"/>
              <a:t>Z</a:t>
            </a:r>
            <a:r>
              <a:rPr lang="en-HR" sz="2400" dirty="0"/>
              <a:t>dravstveni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HR" sz="2400" dirty="0"/>
              <a:t>Emocionalni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HR" sz="2400" dirty="0"/>
              <a:t>Kognitivni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HR" sz="2400" dirty="0"/>
              <a:t>Ponašajni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140D96-45BE-3442-B284-C7E68A3D950F}"/>
              </a:ext>
            </a:extLst>
          </p:cNvPr>
          <p:cNvSpPr txBox="1"/>
          <p:nvPr/>
        </p:nvSpPr>
        <p:spPr>
          <a:xfrm>
            <a:off x="4014891" y="2990728"/>
            <a:ext cx="17309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HR" sz="2400" dirty="0"/>
              <a:t>Obiteljski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HR" sz="2400" dirty="0"/>
              <a:t>Bračni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HR" sz="2400" dirty="0"/>
              <a:t>Partnerski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A8740D-E416-D248-A9D1-B84093320A26}"/>
              </a:ext>
            </a:extLst>
          </p:cNvPr>
          <p:cNvSpPr txBox="1"/>
          <p:nvPr/>
        </p:nvSpPr>
        <p:spPr>
          <a:xfrm>
            <a:off x="8149996" y="2990727"/>
            <a:ext cx="404200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HR" sz="2400" dirty="0"/>
              <a:t>Financijski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HR" sz="2400" dirty="0"/>
              <a:t>Školovanje/Teškoće u učenju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HR" sz="2400" dirty="0"/>
              <a:t>Socijalni (javne službe)</a:t>
            </a:r>
          </a:p>
        </p:txBody>
      </p:sp>
    </p:spTree>
    <p:extLst>
      <p:ext uri="{BB962C8B-B14F-4D97-AF65-F5344CB8AC3E}">
        <p14:creationId xmlns:p14="http://schemas.microsoft.com/office/powerpoint/2010/main" val="2350234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 with medium confidence">
            <a:extLst>
              <a:ext uri="{FF2B5EF4-FFF2-40B4-BE49-F238E27FC236}">
                <a16:creationId xmlns:a16="http://schemas.microsoft.com/office/drawing/2014/main" id="{E40D7471-6E8E-DA4C-8996-64433D8796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alphaModFix amt="10000"/>
          </a:blip>
          <a:stretch>
            <a:fillRect/>
          </a:stretch>
        </p:blipFill>
        <p:spPr>
          <a:xfrm>
            <a:off x="643466" y="1028426"/>
            <a:ext cx="10905067" cy="556158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989AE3F-D2A8-A141-9917-EE5BFF167E3D}"/>
              </a:ext>
            </a:extLst>
          </p:cNvPr>
          <p:cNvSpPr txBox="1"/>
          <p:nvPr/>
        </p:nvSpPr>
        <p:spPr>
          <a:xfrm>
            <a:off x="1686960" y="660426"/>
            <a:ext cx="36884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R" sz="3200" b="1" dirty="0"/>
              <a:t>Specifični ciljevi u PS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292E80-4619-9B4F-AB6D-3519C4E65E32}"/>
              </a:ext>
            </a:extLst>
          </p:cNvPr>
          <p:cNvSpPr txBox="1"/>
          <p:nvPr/>
        </p:nvSpPr>
        <p:spPr>
          <a:xfrm>
            <a:off x="643466" y="1671939"/>
            <a:ext cx="74140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HR" sz="2000" dirty="0"/>
              <a:t>Identificiranje problema uz pomoć terapeuta</a:t>
            </a:r>
          </a:p>
          <a:p>
            <a:pPr marL="342900" indent="-342900">
              <a:buFont typeface="Wingdings" pitchFamily="2" charset="2"/>
              <a:buChar char="q"/>
            </a:pPr>
            <a:endParaRPr lang="en-HR" sz="2000" dirty="0"/>
          </a:p>
          <a:p>
            <a:pPr marL="342900" indent="-342900">
              <a:buFont typeface="Wingdings" pitchFamily="2" charset="2"/>
              <a:buChar char="q"/>
            </a:pPr>
            <a:r>
              <a:rPr lang="en-HR" sz="2000" dirty="0"/>
              <a:t>Unaprijeđivanje problemske situacije </a:t>
            </a:r>
          </a:p>
          <a:p>
            <a:pPr marL="342900" indent="-342900">
              <a:buFont typeface="Wingdings" pitchFamily="2" charset="2"/>
              <a:buChar char="q"/>
            </a:pPr>
            <a:endParaRPr lang="en-HR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1AF8B2-A90A-994F-B395-5F6E3BFCDE64}"/>
              </a:ext>
            </a:extLst>
          </p:cNvPr>
          <p:cNvSpPr txBox="1"/>
          <p:nvPr/>
        </p:nvSpPr>
        <p:spPr>
          <a:xfrm>
            <a:off x="643465" y="2013770"/>
            <a:ext cx="56598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HR" sz="2000" dirty="0"/>
              <a:t>Prepoznavanje vještina za identifikaciju problema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951118-EA52-3642-A56B-3035CE86001B}"/>
              </a:ext>
            </a:extLst>
          </p:cNvPr>
          <p:cNvSpPr txBox="1"/>
          <p:nvPr/>
        </p:nvSpPr>
        <p:spPr>
          <a:xfrm>
            <a:off x="643465" y="2626328"/>
            <a:ext cx="53615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HR" sz="2000" dirty="0"/>
              <a:t>Učenje kako se suočiti s aktualnim problemom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484FB43-02B9-B34B-8F5D-FCD4E85CCA43}"/>
              </a:ext>
            </a:extLst>
          </p:cNvPr>
          <p:cNvSpPr txBox="1"/>
          <p:nvPr/>
        </p:nvSpPr>
        <p:spPr>
          <a:xfrm>
            <a:off x="643464" y="2990400"/>
            <a:ext cx="45603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HR" sz="2000" dirty="0"/>
              <a:t>Jačanje samokontrole nad problemima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77FFC0A-A537-154E-AA80-9E61B6718409}"/>
              </a:ext>
            </a:extLst>
          </p:cNvPr>
          <p:cNvSpPr txBox="1"/>
          <p:nvPr/>
        </p:nvSpPr>
        <p:spPr>
          <a:xfrm>
            <a:off x="643464" y="3336355"/>
            <a:ext cx="63500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HR" sz="2000" dirty="0"/>
              <a:t>Usvajanje tehnika </a:t>
            </a:r>
            <a:r>
              <a:rPr lang="en-GB" sz="2000" dirty="0"/>
              <a:t>i</a:t>
            </a:r>
            <a:r>
              <a:rPr lang="en-HR" sz="2000" dirty="0"/>
              <a:t> vještina za pojavu budućih problema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HR" sz="2000" dirty="0"/>
              <a:t>Nošenje s neugodnim emocijama </a:t>
            </a:r>
          </a:p>
        </p:txBody>
      </p:sp>
    </p:spTree>
    <p:extLst>
      <p:ext uri="{BB962C8B-B14F-4D97-AF65-F5344CB8AC3E}">
        <p14:creationId xmlns:p14="http://schemas.microsoft.com/office/powerpoint/2010/main" val="3534894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 with medium confidence">
            <a:extLst>
              <a:ext uri="{FF2B5EF4-FFF2-40B4-BE49-F238E27FC236}">
                <a16:creationId xmlns:a16="http://schemas.microsoft.com/office/drawing/2014/main" id="{E40D7471-6E8E-DA4C-8996-64433D8796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alphaModFix amt="12000"/>
          </a:blip>
          <a:stretch>
            <a:fillRect/>
          </a:stretch>
        </p:blipFill>
        <p:spPr>
          <a:xfrm>
            <a:off x="643467" y="648208"/>
            <a:ext cx="10905066" cy="556158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537B8DD-7A21-7A43-9250-59A3979FF16D}"/>
              </a:ext>
            </a:extLst>
          </p:cNvPr>
          <p:cNvSpPr txBox="1"/>
          <p:nvPr/>
        </p:nvSpPr>
        <p:spPr>
          <a:xfrm>
            <a:off x="1571624" y="774563"/>
            <a:ext cx="68865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HR" sz="3200" b="1" dirty="0"/>
              <a:t>TEORIJA PROBLEM SOLVING TERAPIJE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241F95-33EC-EC49-B35B-5A4B368F4010}"/>
              </a:ext>
            </a:extLst>
          </p:cNvPr>
          <p:cNvSpPr txBox="1"/>
          <p:nvPr/>
        </p:nvSpPr>
        <p:spPr>
          <a:xfrm>
            <a:off x="633942" y="1707072"/>
            <a:ext cx="11558058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HR" sz="2400" b="1" dirty="0"/>
              <a:t>SOCIAL PROBLEM SOLVING MODEL</a:t>
            </a:r>
          </a:p>
          <a:p>
            <a:r>
              <a:rPr lang="en-HR" sz="2400" b="1" dirty="0"/>
              <a:t>       </a:t>
            </a:r>
            <a:r>
              <a:rPr lang="en-HR" sz="2400" dirty="0"/>
              <a:t>Sastoji se od 3 koncepta:</a:t>
            </a:r>
          </a:p>
          <a:p>
            <a:endParaRPr lang="en-HR" sz="2400" dirty="0"/>
          </a:p>
          <a:p>
            <a:pPr marL="457200" indent="-457200">
              <a:buAutoNum type="arabicParenBoth"/>
            </a:pPr>
            <a:r>
              <a:rPr lang="en-HR" sz="2400" dirty="0"/>
              <a:t>Social problem solving</a:t>
            </a:r>
          </a:p>
          <a:p>
            <a:pPr marL="457200" indent="-457200">
              <a:buAutoNum type="arabicParenBoth"/>
            </a:pPr>
            <a:r>
              <a:rPr lang="en-HR" sz="2400" dirty="0"/>
              <a:t>Problem</a:t>
            </a:r>
          </a:p>
          <a:p>
            <a:pPr marL="457200" indent="-457200">
              <a:buAutoNum type="arabicParenBoth"/>
            </a:pPr>
            <a:r>
              <a:rPr lang="en-HR" sz="2400" dirty="0"/>
              <a:t>Rješenje</a:t>
            </a:r>
          </a:p>
          <a:p>
            <a:endParaRPr lang="en-HR" sz="2400" b="1" dirty="0"/>
          </a:p>
          <a:p>
            <a:r>
              <a:rPr lang="en-HR" sz="2400" dirty="0"/>
              <a:t>*Problem solving treba razlikovati od implementiranja rješenja</a:t>
            </a:r>
          </a:p>
          <a:p>
            <a:endParaRPr lang="en-HR" sz="2400" dirty="0"/>
          </a:p>
          <a:p>
            <a:r>
              <a:rPr lang="en-HR" sz="2400" b="1" dirty="0"/>
              <a:t>2. RELATIONAL/PROBLEM SOLVING MODEL </a:t>
            </a:r>
          </a:p>
          <a:p>
            <a:pPr marL="457200" indent="-457200">
              <a:buAutoNum type="arabicParenBoth"/>
            </a:pPr>
            <a:r>
              <a:rPr lang="en-HR" sz="2400" dirty="0"/>
              <a:t>Stresni životni događaji (Veliki negativni </a:t>
            </a:r>
            <a:r>
              <a:rPr lang="en-GB" sz="2400" dirty="0" err="1"/>
              <a:t>i</a:t>
            </a:r>
            <a:r>
              <a:rPr lang="en-GB" sz="2400" dirty="0"/>
              <a:t> </a:t>
            </a:r>
            <a:r>
              <a:rPr lang="en-GB" sz="2400" dirty="0" err="1"/>
              <a:t>Svakodnevni</a:t>
            </a:r>
            <a:r>
              <a:rPr lang="en-GB" sz="2400" dirty="0"/>
              <a:t>)</a:t>
            </a:r>
            <a:endParaRPr lang="en-HR" sz="2400" dirty="0"/>
          </a:p>
          <a:p>
            <a:pPr marL="457200" indent="-457200">
              <a:buAutoNum type="arabicParenBoth"/>
            </a:pPr>
            <a:r>
              <a:rPr lang="en-HR" sz="2400" dirty="0"/>
              <a:t>Emocionalni stres/Dobrobit</a:t>
            </a:r>
          </a:p>
          <a:p>
            <a:pPr marL="457200" indent="-457200">
              <a:buAutoNum type="arabicParenBoth"/>
            </a:pPr>
            <a:r>
              <a:rPr lang="en-HR" sz="2400" dirty="0"/>
              <a:t>Rješavanje problema</a:t>
            </a:r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  <a:p>
            <a:pPr marL="285750" indent="-285750">
              <a:buFont typeface="Wingdings" pitchFamily="2" charset="2"/>
              <a:buChar char="q"/>
            </a:pP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1901645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 with medium confidence">
            <a:extLst>
              <a:ext uri="{FF2B5EF4-FFF2-40B4-BE49-F238E27FC236}">
                <a16:creationId xmlns:a16="http://schemas.microsoft.com/office/drawing/2014/main" id="{E40D7471-6E8E-DA4C-8996-64433D8796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alphaModFix amt="9000"/>
          </a:blip>
          <a:stretch>
            <a:fillRect/>
          </a:stretch>
        </p:blipFill>
        <p:spPr>
          <a:xfrm>
            <a:off x="643467" y="1017540"/>
            <a:ext cx="10905066" cy="556158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989AE3F-D2A8-A141-9917-EE5BFF167E3D}"/>
              </a:ext>
            </a:extLst>
          </p:cNvPr>
          <p:cNvSpPr txBox="1"/>
          <p:nvPr/>
        </p:nvSpPr>
        <p:spPr>
          <a:xfrm>
            <a:off x="1524000" y="693137"/>
            <a:ext cx="82854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R" sz="3200" b="1" dirty="0"/>
              <a:t>ORIGINALNI SOCIAL PROBLEM SOLVING MODEL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292E80-4619-9B4F-AB6D-3519C4E65E32}"/>
              </a:ext>
            </a:extLst>
          </p:cNvPr>
          <p:cNvSpPr txBox="1"/>
          <p:nvPr/>
        </p:nvSpPr>
        <p:spPr>
          <a:xfrm>
            <a:off x="567267" y="1602315"/>
            <a:ext cx="98574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R" sz="2000" b="1" dirty="0"/>
              <a:t>PROBLEMSKA ORIJENTACIJA </a:t>
            </a:r>
            <a:r>
              <a:rPr lang="en-HR" sz="2000" dirty="0"/>
              <a:t>– metakognitivni proces koji primarno ima motivacijsku funkciju </a:t>
            </a:r>
          </a:p>
          <a:p>
            <a:r>
              <a:rPr lang="en-HR" sz="2000" dirty="0"/>
              <a:t>(uvj</a:t>
            </a:r>
            <a:r>
              <a:rPr lang="en-GB" sz="2000" dirty="0"/>
              <a:t>e</a:t>
            </a:r>
            <a:r>
              <a:rPr lang="en-HR" sz="2000" dirty="0"/>
              <a:t>renja o vastitim mogućnostima, očekivanja o ishodima, prijetnja vs. izazov)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1AF8B2-A90A-994F-B395-5F6E3BFCDE64}"/>
              </a:ext>
            </a:extLst>
          </p:cNvPr>
          <p:cNvSpPr txBox="1"/>
          <p:nvPr/>
        </p:nvSpPr>
        <p:spPr>
          <a:xfrm>
            <a:off x="480181" y="2810098"/>
            <a:ext cx="11370933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R" sz="2000" b="1" dirty="0"/>
              <a:t>PROBLEM SOLVING VJEŠTINE </a:t>
            </a:r>
            <a:r>
              <a:rPr lang="en-HR" sz="2000" dirty="0"/>
              <a:t>– aktivnosti putem kojih osoba pokušava razumjeti problem u svakodnevnom </a:t>
            </a:r>
          </a:p>
          <a:p>
            <a:r>
              <a:rPr lang="en-GB" sz="2000" dirty="0"/>
              <a:t>ž</a:t>
            </a:r>
            <a:r>
              <a:rPr lang="en-HR" sz="2000" dirty="0"/>
              <a:t>ivotu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otkriti</a:t>
            </a:r>
            <a:r>
              <a:rPr lang="en-GB" sz="2000" dirty="0"/>
              <a:t> </a:t>
            </a:r>
            <a:r>
              <a:rPr lang="en-GB" sz="2000" dirty="0" err="1"/>
              <a:t>učinkovita</a:t>
            </a:r>
            <a:r>
              <a:rPr lang="en-GB" sz="2000" dirty="0"/>
              <a:t> </a:t>
            </a:r>
            <a:r>
              <a:rPr lang="en-GB" sz="2000" dirty="0" err="1"/>
              <a:t>rješenja</a:t>
            </a:r>
            <a:r>
              <a:rPr lang="en-GB" sz="2000" dirty="0"/>
              <a:t> </a:t>
            </a:r>
            <a:r>
              <a:rPr lang="en-GB" sz="2000" dirty="0" err="1"/>
              <a:t>ili</a:t>
            </a:r>
            <a:r>
              <a:rPr lang="en-GB" sz="2000" dirty="0"/>
              <a:t> </a:t>
            </a:r>
            <a:r>
              <a:rPr lang="en-GB" sz="2000" dirty="0" err="1"/>
              <a:t>načine</a:t>
            </a:r>
            <a:r>
              <a:rPr lang="en-GB" sz="2000" dirty="0"/>
              <a:t> za </a:t>
            </a:r>
            <a:r>
              <a:rPr lang="en-GB" sz="2000" dirty="0" err="1"/>
              <a:t>suočavanje</a:t>
            </a:r>
            <a:r>
              <a:rPr lang="en-GB" sz="2000" dirty="0"/>
              <a:t> s </a:t>
            </a:r>
            <a:r>
              <a:rPr lang="en-GB" sz="2000" dirty="0" err="1"/>
              <a:t>problemima</a:t>
            </a:r>
            <a:endParaRPr lang="en-GB" sz="2000" dirty="0"/>
          </a:p>
          <a:p>
            <a:endParaRPr lang="en-GB" sz="2000" dirty="0"/>
          </a:p>
          <a:p>
            <a:r>
              <a:rPr lang="en-GB" sz="2000" u="sng" dirty="0"/>
              <a:t>U </a:t>
            </a:r>
            <a:r>
              <a:rPr lang="en-GB" sz="2000" u="sng" dirty="0" err="1"/>
              <a:t>originalnom</a:t>
            </a:r>
            <a:r>
              <a:rPr lang="en-GB" sz="2000" u="sng" dirty="0"/>
              <a:t> </a:t>
            </a:r>
            <a:r>
              <a:rPr lang="en-GB" sz="2000" u="sng" dirty="0" err="1"/>
              <a:t>modelu</a:t>
            </a:r>
            <a:r>
              <a:rPr lang="en-GB" sz="2000" u="sng" dirty="0"/>
              <a:t> </a:t>
            </a:r>
            <a:r>
              <a:rPr lang="en-GB" sz="2000" u="sng" dirty="0" err="1"/>
              <a:t>su</a:t>
            </a:r>
            <a:r>
              <a:rPr lang="en-GB" sz="2000" u="sng" dirty="0"/>
              <a:t> </a:t>
            </a:r>
            <a:r>
              <a:rPr lang="en-GB" sz="2000" u="sng" dirty="0" err="1"/>
              <a:t>identificirane</a:t>
            </a:r>
            <a:r>
              <a:rPr lang="en-GB" sz="2000" u="sng" dirty="0"/>
              <a:t> 4 PS </a:t>
            </a:r>
            <a:r>
              <a:rPr lang="en-GB" sz="2000" u="sng" dirty="0" err="1"/>
              <a:t>vještine</a:t>
            </a:r>
            <a:r>
              <a:rPr lang="en-GB" sz="2000" u="sng" dirty="0"/>
              <a:t>:</a:t>
            </a:r>
          </a:p>
          <a:p>
            <a:endParaRPr lang="en-GB" sz="2000" u="sng" dirty="0"/>
          </a:p>
          <a:p>
            <a:pPr marL="457200" indent="-457200">
              <a:buAutoNum type="arabicPeriod"/>
            </a:pPr>
            <a:r>
              <a:rPr lang="hr-HR" sz="2000" dirty="0"/>
              <a:t>PROBLEMSKA DEFINICIJA I FORMULACIJA CILJEVA I PREPREKA</a:t>
            </a:r>
          </a:p>
          <a:p>
            <a:pPr marL="457200" indent="-457200">
              <a:buAutoNum type="arabicPeriod"/>
            </a:pPr>
            <a:r>
              <a:rPr lang="hr-HR" sz="2000" dirty="0"/>
              <a:t>TRAŽENJE ALTERNATIVNIH RJEŠENJA</a:t>
            </a:r>
          </a:p>
          <a:p>
            <a:pPr marL="457200" indent="-457200">
              <a:buAutoNum type="arabicPeriod"/>
            </a:pPr>
            <a:r>
              <a:rPr lang="hr-HR" sz="2000" dirty="0"/>
              <a:t>DONOŠENJE ODLUKE</a:t>
            </a:r>
          </a:p>
          <a:p>
            <a:pPr marL="457200" indent="-457200">
              <a:buAutoNum type="arabicPeriod"/>
            </a:pPr>
            <a:r>
              <a:rPr lang="hr-HR" sz="2000" dirty="0"/>
              <a:t>IMPLEMENTACIJA RIJEŠENJA, EVALUACIJA I PROCJENA ISHODA</a:t>
            </a:r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951312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 with medium confidence">
            <a:extLst>
              <a:ext uri="{FF2B5EF4-FFF2-40B4-BE49-F238E27FC236}">
                <a16:creationId xmlns:a16="http://schemas.microsoft.com/office/drawing/2014/main" id="{E40D7471-6E8E-DA4C-8996-64433D8796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alphaModFix amt="9000"/>
          </a:blip>
          <a:stretch>
            <a:fillRect/>
          </a:stretch>
        </p:blipFill>
        <p:spPr>
          <a:xfrm>
            <a:off x="643467" y="1017540"/>
            <a:ext cx="10905066" cy="556158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989AE3F-D2A8-A141-9917-EE5BFF167E3D}"/>
              </a:ext>
            </a:extLst>
          </p:cNvPr>
          <p:cNvSpPr txBox="1"/>
          <p:nvPr/>
        </p:nvSpPr>
        <p:spPr>
          <a:xfrm>
            <a:off x="1524000" y="693137"/>
            <a:ext cx="82341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R" sz="3200" b="1" dirty="0"/>
              <a:t>REVIDIRANI SOCIAL PROBLEM SOLVING MODEL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292E80-4619-9B4F-AB6D-3519C4E65E32}"/>
              </a:ext>
            </a:extLst>
          </p:cNvPr>
          <p:cNvSpPr txBox="1"/>
          <p:nvPr/>
        </p:nvSpPr>
        <p:spPr>
          <a:xfrm>
            <a:off x="567267" y="1602315"/>
            <a:ext cx="1137093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HR" sz="2000" dirty="0"/>
              <a:t>Predstavlja 5 -dimenzionalni SPSM koji se sastoji od 2 različite, iako povezane dimenzije </a:t>
            </a:r>
            <a:r>
              <a:rPr lang="en-HR" sz="2000" u="sng" dirty="0"/>
              <a:t>problemske orijentacije </a:t>
            </a:r>
            <a:r>
              <a:rPr lang="en-GB" sz="2000" dirty="0" err="1"/>
              <a:t>i</a:t>
            </a:r>
            <a:r>
              <a:rPr lang="en-HR" sz="2000" dirty="0"/>
              <a:t> </a:t>
            </a:r>
            <a:r>
              <a:rPr lang="en-HR" sz="2000" u="sng" dirty="0"/>
              <a:t>3 problem solving stila:</a:t>
            </a:r>
          </a:p>
          <a:p>
            <a:endParaRPr lang="en-HR" sz="2000" u="sng" dirty="0"/>
          </a:p>
          <a:p>
            <a:endParaRPr lang="en-HR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1AF8B2-A90A-994F-B395-5F6E3BFCDE64}"/>
              </a:ext>
            </a:extLst>
          </p:cNvPr>
          <p:cNvSpPr txBox="1"/>
          <p:nvPr/>
        </p:nvSpPr>
        <p:spPr>
          <a:xfrm>
            <a:off x="480181" y="2810098"/>
            <a:ext cx="18473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34B0F7C-3051-E746-A49C-0F1ECC77BDE7}"/>
              </a:ext>
            </a:extLst>
          </p:cNvPr>
          <p:cNvSpPr txBox="1"/>
          <p:nvPr/>
        </p:nvSpPr>
        <p:spPr>
          <a:xfrm>
            <a:off x="988967" y="2791315"/>
            <a:ext cx="37747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HR" sz="2400" b="1" dirty="0"/>
              <a:t>PROBLEMSKA ORIJENTACIJA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GB" sz="2400" dirty="0"/>
              <a:t>P</a:t>
            </a:r>
            <a:r>
              <a:rPr lang="en-HR" sz="2400" dirty="0"/>
              <a:t>ozitivna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HR" sz="2400" dirty="0"/>
              <a:t>negativna</a:t>
            </a:r>
            <a:endParaRPr lang="en-HR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00D6B4-5145-8946-A216-228633434651}"/>
              </a:ext>
            </a:extLst>
          </p:cNvPr>
          <p:cNvSpPr txBox="1"/>
          <p:nvPr/>
        </p:nvSpPr>
        <p:spPr>
          <a:xfrm>
            <a:off x="6456862" y="2767280"/>
            <a:ext cx="36785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R" sz="2400" b="1" dirty="0"/>
              <a:t>PROBLEM SOLVING STILOVI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HR" sz="2400" dirty="0"/>
              <a:t>Racionalni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HR" sz="2400" dirty="0"/>
              <a:t>Impulzivni/Ravnodušni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HR" sz="2400" dirty="0"/>
              <a:t>Izbjegavajući</a:t>
            </a:r>
          </a:p>
        </p:txBody>
      </p:sp>
    </p:spTree>
    <p:extLst>
      <p:ext uri="{BB962C8B-B14F-4D97-AF65-F5344CB8AC3E}">
        <p14:creationId xmlns:p14="http://schemas.microsoft.com/office/powerpoint/2010/main" val="2428547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 with medium confidence">
            <a:extLst>
              <a:ext uri="{FF2B5EF4-FFF2-40B4-BE49-F238E27FC236}">
                <a16:creationId xmlns:a16="http://schemas.microsoft.com/office/drawing/2014/main" id="{E40D7471-6E8E-DA4C-8996-64433D8796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alphaModFix amt="9000"/>
          </a:blip>
          <a:stretch>
            <a:fillRect/>
          </a:stretch>
        </p:blipFill>
        <p:spPr>
          <a:xfrm>
            <a:off x="643468" y="1028426"/>
            <a:ext cx="10898825" cy="55584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989AE3F-D2A8-A141-9917-EE5BFF167E3D}"/>
              </a:ext>
            </a:extLst>
          </p:cNvPr>
          <p:cNvSpPr txBox="1"/>
          <p:nvPr/>
        </p:nvSpPr>
        <p:spPr>
          <a:xfrm>
            <a:off x="2100943" y="1045029"/>
            <a:ext cx="49723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R" sz="3200" b="1" dirty="0"/>
              <a:t>PROBLEMSKA ORIJENTACIJA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292E80-4619-9B4F-AB6D-3519C4E65E32}"/>
              </a:ext>
            </a:extLst>
          </p:cNvPr>
          <p:cNvSpPr txBox="1"/>
          <p:nvPr/>
        </p:nvSpPr>
        <p:spPr>
          <a:xfrm>
            <a:off x="654353" y="2178037"/>
            <a:ext cx="1036950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R" sz="2000" b="1" dirty="0"/>
              <a:t>POZITIVNA PROBLEMSKA ORIJENTACIJA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GB" sz="2000" dirty="0"/>
              <a:t>P</a:t>
            </a:r>
            <a:r>
              <a:rPr lang="en-HR" sz="2000" dirty="0"/>
              <a:t>romatranje problema kao izazov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HR" sz="2000" dirty="0"/>
              <a:t>Vjerovanje da je problem rješiv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HR" sz="2000" dirty="0"/>
              <a:t>Vjerovanje u vlastite sposobnosti rješavanja problema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GB" sz="2000" dirty="0"/>
              <a:t>V</a:t>
            </a:r>
            <a:r>
              <a:rPr lang="en-HR" sz="2000" dirty="0"/>
              <a:t>jerovanje da je za učinkovito rješavanje problema potrebno vrijeme, ulaganje truda, upornost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HR" sz="2000" dirty="0"/>
              <a:t>Usmjerenost na rješavanje problema za razliku od izbjegavajućeg ponašanja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1AF8B2-A90A-994F-B395-5F6E3BFCDE64}"/>
              </a:ext>
            </a:extLst>
          </p:cNvPr>
          <p:cNvSpPr txBox="1"/>
          <p:nvPr/>
        </p:nvSpPr>
        <p:spPr>
          <a:xfrm>
            <a:off x="785671" y="4661973"/>
            <a:ext cx="18473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CAB5D8-335A-AD46-AD60-7D6FFEEB9E8A}"/>
              </a:ext>
            </a:extLst>
          </p:cNvPr>
          <p:cNvSpPr txBox="1"/>
          <p:nvPr/>
        </p:nvSpPr>
        <p:spPr>
          <a:xfrm>
            <a:off x="561988" y="4489532"/>
            <a:ext cx="903343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R" b="1" dirty="0"/>
              <a:t>  </a:t>
            </a:r>
            <a:r>
              <a:rPr lang="en-HR" sz="2000" b="1" dirty="0"/>
              <a:t>NEGATIVNA PROBLEMSKA ORIJENTACIJA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HR" sz="2000" dirty="0"/>
              <a:t>Promatranje problema kao psihološku, socijalnu, ponašajnu i zdravstvenu </a:t>
            </a:r>
            <a:r>
              <a:rPr lang="en-GB" sz="2000" dirty="0" err="1"/>
              <a:t>prijetnju</a:t>
            </a:r>
            <a:endParaRPr lang="en-GB" sz="20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2000" dirty="0" err="1"/>
              <a:t>Sumnja</a:t>
            </a:r>
            <a:r>
              <a:rPr lang="en-GB" sz="2000" dirty="0"/>
              <a:t> u </a:t>
            </a:r>
            <a:r>
              <a:rPr lang="en-GB" sz="2000" dirty="0" err="1"/>
              <a:t>vlastite</a:t>
            </a:r>
            <a:r>
              <a:rPr lang="en-GB" sz="2000" dirty="0"/>
              <a:t> </a:t>
            </a:r>
            <a:r>
              <a:rPr lang="en-GB" sz="2000" dirty="0" err="1"/>
              <a:t>sposobnosti</a:t>
            </a:r>
            <a:r>
              <a:rPr lang="en-GB" sz="2000" dirty="0"/>
              <a:t> za </a:t>
            </a:r>
            <a:r>
              <a:rPr lang="en-GB" sz="2000" dirty="0" err="1"/>
              <a:t>učinkovito</a:t>
            </a:r>
            <a:r>
              <a:rPr lang="en-GB" sz="2000" dirty="0"/>
              <a:t> </a:t>
            </a:r>
            <a:r>
              <a:rPr lang="en-GB" sz="2000" dirty="0" err="1"/>
              <a:t>rješavanje</a:t>
            </a:r>
            <a:r>
              <a:rPr lang="en-GB" sz="2000" dirty="0"/>
              <a:t> </a:t>
            </a:r>
            <a:r>
              <a:rPr lang="en-GB" sz="2000" dirty="0" err="1"/>
              <a:t>problema</a:t>
            </a:r>
            <a:endParaRPr lang="en-GB" sz="20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2000" dirty="0" err="1"/>
              <a:t>Emocionalno</a:t>
            </a:r>
            <a:r>
              <a:rPr lang="en-GB" sz="2000" dirty="0"/>
              <a:t> </a:t>
            </a:r>
            <a:r>
              <a:rPr lang="en-GB" sz="2000" dirty="0" err="1"/>
              <a:t>uznemirujuće</a:t>
            </a:r>
            <a:r>
              <a:rPr lang="en-GB" sz="2000" dirty="0"/>
              <a:t> </a:t>
            </a:r>
            <a:r>
              <a:rPr lang="en-GB" sz="2000" dirty="0" err="1"/>
              <a:t>stanje</a:t>
            </a:r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1575090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798</TotalTime>
  <Words>1099</Words>
  <Application>Microsoft Office PowerPoint</Application>
  <PresentationFormat>Widescreen</PresentationFormat>
  <Paragraphs>243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Courier New</vt:lpstr>
      <vt:lpstr>Wingdings</vt:lpstr>
      <vt:lpstr>Office Theme</vt:lpstr>
      <vt:lpstr>PROBLEM SOLVING TEHNIKE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SOLVING TEHNIKE</dc:title>
  <dc:creator>Sara Lulić</dc:creator>
  <cp:lastModifiedBy>hubikotvr@outlook.com</cp:lastModifiedBy>
  <cp:revision>55</cp:revision>
  <dcterms:created xsi:type="dcterms:W3CDTF">2021-03-24T16:55:27Z</dcterms:created>
  <dcterms:modified xsi:type="dcterms:W3CDTF">2021-04-08T13:47:31Z</dcterms:modified>
</cp:coreProperties>
</file>