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54539-CFBA-4A69-BD63-A6C222F67E24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A4B061B8-D7A1-48B2-8641-0C5EAFF870C4}">
      <dgm:prSet phldrT="[Tekst]"/>
      <dgm:spPr/>
      <dgm:t>
        <a:bodyPr/>
        <a:lstStyle/>
        <a:p>
          <a:r>
            <a:rPr lang="hr-HR" dirty="0"/>
            <a:t>Kratki pregled i provjera raspoloženja</a:t>
          </a:r>
        </a:p>
      </dgm:t>
    </dgm:pt>
    <dgm:pt modelId="{89E31F9B-1371-4E32-8683-81AEF87524A8}" type="parTrans" cxnId="{6DD12438-ADC4-4152-ABA2-9C5C0CE80FA0}">
      <dgm:prSet/>
      <dgm:spPr/>
      <dgm:t>
        <a:bodyPr/>
        <a:lstStyle/>
        <a:p>
          <a:endParaRPr lang="hr-HR"/>
        </a:p>
      </dgm:t>
    </dgm:pt>
    <dgm:pt modelId="{224E7D11-7D1B-43F3-B9C8-2CB4823F4964}" type="sibTrans" cxnId="{6DD12438-ADC4-4152-ABA2-9C5C0CE80FA0}">
      <dgm:prSet/>
      <dgm:spPr/>
      <dgm:t>
        <a:bodyPr/>
        <a:lstStyle/>
        <a:p>
          <a:endParaRPr lang="hr-HR" dirty="0"/>
        </a:p>
      </dgm:t>
    </dgm:pt>
    <dgm:pt modelId="{16D65B3C-72A9-494A-BBDB-23EF56676A01}">
      <dgm:prSet phldrT="[Tekst]"/>
      <dgm:spPr/>
      <dgm:t>
        <a:bodyPr/>
        <a:lstStyle/>
        <a:p>
          <a:r>
            <a:rPr lang="hr-HR" dirty="0"/>
            <a:t>Povezivanje s prethodnom seansom</a:t>
          </a:r>
        </a:p>
      </dgm:t>
    </dgm:pt>
    <dgm:pt modelId="{F7985E87-3AC2-4847-A2A4-DDC23BAD7346}" type="parTrans" cxnId="{F81E91A7-6424-414B-A5C5-00250DA48A50}">
      <dgm:prSet/>
      <dgm:spPr/>
      <dgm:t>
        <a:bodyPr/>
        <a:lstStyle/>
        <a:p>
          <a:endParaRPr lang="hr-HR"/>
        </a:p>
      </dgm:t>
    </dgm:pt>
    <dgm:pt modelId="{2784D3FC-8BD1-4CC8-AE78-3D4AE4692A21}" type="sibTrans" cxnId="{F81E91A7-6424-414B-A5C5-00250DA48A50}">
      <dgm:prSet/>
      <dgm:spPr/>
      <dgm:t>
        <a:bodyPr/>
        <a:lstStyle/>
        <a:p>
          <a:endParaRPr lang="hr-HR" dirty="0"/>
        </a:p>
      </dgm:t>
    </dgm:pt>
    <dgm:pt modelId="{CA22F2ED-EA24-4418-9BF1-66B846E33AF8}">
      <dgm:prSet phldrT="[Tekst]"/>
      <dgm:spPr/>
      <dgm:t>
        <a:bodyPr/>
        <a:lstStyle/>
        <a:p>
          <a:r>
            <a:rPr lang="hr-HR" dirty="0"/>
            <a:t>Osvrt na domaću zadaću</a:t>
          </a:r>
        </a:p>
      </dgm:t>
    </dgm:pt>
    <dgm:pt modelId="{004659E5-C8C9-4560-8CC6-C9B7B5C2C0C9}" type="parTrans" cxnId="{4F3CC154-96C3-4B20-8DC7-6D83DCF0D89D}">
      <dgm:prSet/>
      <dgm:spPr/>
      <dgm:t>
        <a:bodyPr/>
        <a:lstStyle/>
        <a:p>
          <a:endParaRPr lang="hr-HR"/>
        </a:p>
      </dgm:t>
    </dgm:pt>
    <dgm:pt modelId="{9C1EA7B1-D6E5-4D81-B630-E102D7D12FEC}" type="sibTrans" cxnId="{4F3CC154-96C3-4B20-8DC7-6D83DCF0D89D}">
      <dgm:prSet/>
      <dgm:spPr/>
      <dgm:t>
        <a:bodyPr/>
        <a:lstStyle/>
        <a:p>
          <a:endParaRPr lang="hr-HR" dirty="0"/>
        </a:p>
      </dgm:t>
    </dgm:pt>
    <dgm:pt modelId="{3FFA2EB3-A80E-47A0-8067-6C89D8E27893}">
      <dgm:prSet phldrT="[Tekst]"/>
      <dgm:spPr/>
      <dgm:t>
        <a:bodyPr/>
        <a:lstStyle/>
        <a:p>
          <a:r>
            <a:rPr lang="hr-HR" dirty="0"/>
            <a:t>Sastavljanje dnevnog reda</a:t>
          </a:r>
        </a:p>
      </dgm:t>
    </dgm:pt>
    <dgm:pt modelId="{D1B1F86B-9065-424E-BC30-B24A0965F07B}" type="parTrans" cxnId="{F3F90260-8290-45DB-A2E3-8079981E46A9}">
      <dgm:prSet/>
      <dgm:spPr/>
      <dgm:t>
        <a:bodyPr/>
        <a:lstStyle/>
        <a:p>
          <a:endParaRPr lang="hr-HR"/>
        </a:p>
      </dgm:t>
    </dgm:pt>
    <dgm:pt modelId="{EF38F486-0E7B-4EB3-9EB2-0B5E4724AC8E}" type="sibTrans" cxnId="{F3F90260-8290-45DB-A2E3-8079981E46A9}">
      <dgm:prSet/>
      <dgm:spPr/>
      <dgm:t>
        <a:bodyPr/>
        <a:lstStyle/>
        <a:p>
          <a:endParaRPr lang="hr-HR" dirty="0"/>
        </a:p>
      </dgm:t>
    </dgm:pt>
    <dgm:pt modelId="{BF253881-A8BE-409A-8F22-D1D0D4886DB3}">
      <dgm:prSet phldrT="[Tekst]"/>
      <dgm:spPr/>
      <dgm:t>
        <a:bodyPr/>
        <a:lstStyle/>
        <a:p>
          <a:r>
            <a:rPr lang="hr-HR" dirty="0"/>
            <a:t>Diskusija o problemima s dnevnog reda, zadavanje nove domaće zadaće i periodični zaključci</a:t>
          </a:r>
        </a:p>
      </dgm:t>
    </dgm:pt>
    <dgm:pt modelId="{326400E0-3ADB-4D06-A0A7-25AA462F9FA3}" type="parTrans" cxnId="{B7D4DAFE-6DEA-480E-ABED-E41A474F6AEC}">
      <dgm:prSet/>
      <dgm:spPr/>
      <dgm:t>
        <a:bodyPr/>
        <a:lstStyle/>
        <a:p>
          <a:endParaRPr lang="hr-HR"/>
        </a:p>
      </dgm:t>
    </dgm:pt>
    <dgm:pt modelId="{FAD7B19E-340B-44BE-A203-2E254AD994FA}" type="sibTrans" cxnId="{B7D4DAFE-6DEA-480E-ABED-E41A474F6AEC}">
      <dgm:prSet/>
      <dgm:spPr/>
      <dgm:t>
        <a:bodyPr/>
        <a:lstStyle/>
        <a:p>
          <a:endParaRPr lang="hr-HR" dirty="0"/>
        </a:p>
      </dgm:t>
    </dgm:pt>
    <dgm:pt modelId="{32121DD3-1C50-4156-8D59-92159F29CEAA}">
      <dgm:prSet phldrT="[Tekst]"/>
      <dgm:spPr/>
      <dgm:t>
        <a:bodyPr/>
        <a:lstStyle/>
        <a:p>
          <a:r>
            <a:rPr lang="hr-HR" dirty="0"/>
            <a:t>Konačni zaključak i povratna informacija</a:t>
          </a:r>
        </a:p>
      </dgm:t>
    </dgm:pt>
    <dgm:pt modelId="{D354A127-DF99-4E7A-8FA0-9A27D545AA48}" type="parTrans" cxnId="{2B1C5EF8-5B5F-4F8D-B9B7-734E3F6D94E2}">
      <dgm:prSet/>
      <dgm:spPr/>
      <dgm:t>
        <a:bodyPr/>
        <a:lstStyle/>
        <a:p>
          <a:endParaRPr lang="hr-HR"/>
        </a:p>
      </dgm:t>
    </dgm:pt>
    <dgm:pt modelId="{67DBF353-1E40-498C-A578-DA1944057DEE}" type="sibTrans" cxnId="{2B1C5EF8-5B5F-4F8D-B9B7-734E3F6D94E2}">
      <dgm:prSet/>
      <dgm:spPr/>
      <dgm:t>
        <a:bodyPr/>
        <a:lstStyle/>
        <a:p>
          <a:endParaRPr lang="hr-HR"/>
        </a:p>
      </dgm:t>
    </dgm:pt>
    <dgm:pt modelId="{5F561ABA-4A37-4FFE-A18E-48FF5648768B}" type="pres">
      <dgm:prSet presAssocID="{19654539-CFBA-4A69-BD63-A6C222F67E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A8B5FE-367F-4C2C-A92E-27E777F72D6B}" type="pres">
      <dgm:prSet presAssocID="{A4B061B8-D7A1-48B2-8641-0C5EAFF870C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7AB06-0281-4868-95F1-B2620AF5F342}" type="pres">
      <dgm:prSet presAssocID="{224E7D11-7D1B-43F3-B9C8-2CB4823F4964}" presName="spacer" presStyleCnt="0"/>
      <dgm:spPr/>
    </dgm:pt>
    <dgm:pt modelId="{CEA14999-629C-4137-BA7E-F9C58AB33472}" type="pres">
      <dgm:prSet presAssocID="{16D65B3C-72A9-494A-BBDB-23EF56676A0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D4DAF-7DD7-4C8B-A7E0-C5278E22CCCA}" type="pres">
      <dgm:prSet presAssocID="{2784D3FC-8BD1-4CC8-AE78-3D4AE4692A21}" presName="spacer" presStyleCnt="0"/>
      <dgm:spPr/>
    </dgm:pt>
    <dgm:pt modelId="{91B31EF7-663C-4E32-B6F1-459BBBB67192}" type="pres">
      <dgm:prSet presAssocID="{3FFA2EB3-A80E-47A0-8067-6C89D8E2789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67534-A6EE-4278-9449-7CEDF5408141}" type="pres">
      <dgm:prSet presAssocID="{EF38F486-0E7B-4EB3-9EB2-0B5E4724AC8E}" presName="spacer" presStyleCnt="0"/>
      <dgm:spPr/>
    </dgm:pt>
    <dgm:pt modelId="{990DA47D-DD26-48C3-97F3-3828CC2AE680}" type="pres">
      <dgm:prSet presAssocID="{CA22F2ED-EA24-4418-9BF1-66B846E33AF8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CCAD3-3A39-4D94-A13A-8E0E5A03BD62}" type="pres">
      <dgm:prSet presAssocID="{9C1EA7B1-D6E5-4D81-B630-E102D7D12FEC}" presName="spacer" presStyleCnt="0"/>
      <dgm:spPr/>
    </dgm:pt>
    <dgm:pt modelId="{ECDE6138-B0EF-4695-AEAC-04F94E915759}" type="pres">
      <dgm:prSet presAssocID="{BF253881-A8BE-409A-8F22-D1D0D4886DB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D4BC2E-E657-45DB-BE89-E6C3948EDF55}" type="pres">
      <dgm:prSet presAssocID="{FAD7B19E-340B-44BE-A203-2E254AD994FA}" presName="spacer" presStyleCnt="0"/>
      <dgm:spPr/>
    </dgm:pt>
    <dgm:pt modelId="{835D25FF-00C5-4113-82D4-4CE397CEFB2A}" type="pres">
      <dgm:prSet presAssocID="{32121DD3-1C50-4156-8D59-92159F29CEAA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1C5EF8-5B5F-4F8D-B9B7-734E3F6D94E2}" srcId="{19654539-CFBA-4A69-BD63-A6C222F67E24}" destId="{32121DD3-1C50-4156-8D59-92159F29CEAA}" srcOrd="5" destOrd="0" parTransId="{D354A127-DF99-4E7A-8FA0-9A27D545AA48}" sibTransId="{67DBF353-1E40-498C-A578-DA1944057DEE}"/>
    <dgm:cxn modelId="{F2E7C29D-C138-4B8A-8B33-00CBE0501671}" type="presOf" srcId="{CA22F2ED-EA24-4418-9BF1-66B846E33AF8}" destId="{990DA47D-DD26-48C3-97F3-3828CC2AE680}" srcOrd="0" destOrd="0" presId="urn:microsoft.com/office/officeart/2005/8/layout/vList2"/>
    <dgm:cxn modelId="{F3F90260-8290-45DB-A2E3-8079981E46A9}" srcId="{19654539-CFBA-4A69-BD63-A6C222F67E24}" destId="{3FFA2EB3-A80E-47A0-8067-6C89D8E27893}" srcOrd="2" destOrd="0" parTransId="{D1B1F86B-9065-424E-BC30-B24A0965F07B}" sibTransId="{EF38F486-0E7B-4EB3-9EB2-0B5E4724AC8E}"/>
    <dgm:cxn modelId="{806585FD-C7B0-48AD-906E-1D1E7F6F62C8}" type="presOf" srcId="{32121DD3-1C50-4156-8D59-92159F29CEAA}" destId="{835D25FF-00C5-4113-82D4-4CE397CEFB2A}" srcOrd="0" destOrd="0" presId="urn:microsoft.com/office/officeart/2005/8/layout/vList2"/>
    <dgm:cxn modelId="{7C534147-1643-4FE8-8F42-38DD3EC8D29F}" type="presOf" srcId="{19654539-CFBA-4A69-BD63-A6C222F67E24}" destId="{5F561ABA-4A37-4FFE-A18E-48FF5648768B}" srcOrd="0" destOrd="0" presId="urn:microsoft.com/office/officeart/2005/8/layout/vList2"/>
    <dgm:cxn modelId="{3286E1C8-BEBD-4B39-893B-473B725F6621}" type="presOf" srcId="{16D65B3C-72A9-494A-BBDB-23EF56676A01}" destId="{CEA14999-629C-4137-BA7E-F9C58AB33472}" srcOrd="0" destOrd="0" presId="urn:microsoft.com/office/officeart/2005/8/layout/vList2"/>
    <dgm:cxn modelId="{D9CE1AA5-82B9-4A69-B6DF-4FF71DD89CD0}" type="presOf" srcId="{3FFA2EB3-A80E-47A0-8067-6C89D8E27893}" destId="{91B31EF7-663C-4E32-B6F1-459BBBB67192}" srcOrd="0" destOrd="0" presId="urn:microsoft.com/office/officeart/2005/8/layout/vList2"/>
    <dgm:cxn modelId="{B7D4DAFE-6DEA-480E-ABED-E41A474F6AEC}" srcId="{19654539-CFBA-4A69-BD63-A6C222F67E24}" destId="{BF253881-A8BE-409A-8F22-D1D0D4886DB3}" srcOrd="4" destOrd="0" parTransId="{326400E0-3ADB-4D06-A0A7-25AA462F9FA3}" sibTransId="{FAD7B19E-340B-44BE-A203-2E254AD994FA}"/>
    <dgm:cxn modelId="{2BC7BB9C-C652-4CD4-99D4-1D7D648BAFC0}" type="presOf" srcId="{A4B061B8-D7A1-48B2-8641-0C5EAFF870C4}" destId="{25A8B5FE-367F-4C2C-A92E-27E777F72D6B}" srcOrd="0" destOrd="0" presId="urn:microsoft.com/office/officeart/2005/8/layout/vList2"/>
    <dgm:cxn modelId="{300E7DA8-95F8-463D-AC1B-A92F687E9B14}" type="presOf" srcId="{BF253881-A8BE-409A-8F22-D1D0D4886DB3}" destId="{ECDE6138-B0EF-4695-AEAC-04F94E915759}" srcOrd="0" destOrd="0" presId="urn:microsoft.com/office/officeart/2005/8/layout/vList2"/>
    <dgm:cxn modelId="{6DD12438-ADC4-4152-ABA2-9C5C0CE80FA0}" srcId="{19654539-CFBA-4A69-BD63-A6C222F67E24}" destId="{A4B061B8-D7A1-48B2-8641-0C5EAFF870C4}" srcOrd="0" destOrd="0" parTransId="{89E31F9B-1371-4E32-8683-81AEF87524A8}" sibTransId="{224E7D11-7D1B-43F3-B9C8-2CB4823F4964}"/>
    <dgm:cxn modelId="{F81E91A7-6424-414B-A5C5-00250DA48A50}" srcId="{19654539-CFBA-4A69-BD63-A6C222F67E24}" destId="{16D65B3C-72A9-494A-BBDB-23EF56676A01}" srcOrd="1" destOrd="0" parTransId="{F7985E87-3AC2-4847-A2A4-DDC23BAD7346}" sibTransId="{2784D3FC-8BD1-4CC8-AE78-3D4AE4692A21}"/>
    <dgm:cxn modelId="{4F3CC154-96C3-4B20-8DC7-6D83DCF0D89D}" srcId="{19654539-CFBA-4A69-BD63-A6C222F67E24}" destId="{CA22F2ED-EA24-4418-9BF1-66B846E33AF8}" srcOrd="3" destOrd="0" parTransId="{004659E5-C8C9-4560-8CC6-C9B7B5C2C0C9}" sibTransId="{9C1EA7B1-D6E5-4D81-B630-E102D7D12FEC}"/>
    <dgm:cxn modelId="{5E4BF636-6FA0-41A9-98FC-860908AD08E8}" type="presParOf" srcId="{5F561ABA-4A37-4FFE-A18E-48FF5648768B}" destId="{25A8B5FE-367F-4C2C-A92E-27E777F72D6B}" srcOrd="0" destOrd="0" presId="urn:microsoft.com/office/officeart/2005/8/layout/vList2"/>
    <dgm:cxn modelId="{5A7127E3-E98A-49ED-BBDF-1AF4AA486244}" type="presParOf" srcId="{5F561ABA-4A37-4FFE-A18E-48FF5648768B}" destId="{8277AB06-0281-4868-95F1-B2620AF5F342}" srcOrd="1" destOrd="0" presId="urn:microsoft.com/office/officeart/2005/8/layout/vList2"/>
    <dgm:cxn modelId="{ACCF4728-FC95-434A-AAFC-9F1268525CFC}" type="presParOf" srcId="{5F561ABA-4A37-4FFE-A18E-48FF5648768B}" destId="{CEA14999-629C-4137-BA7E-F9C58AB33472}" srcOrd="2" destOrd="0" presId="urn:microsoft.com/office/officeart/2005/8/layout/vList2"/>
    <dgm:cxn modelId="{AB10A9BE-9013-45D2-AFE1-9CB8891178BC}" type="presParOf" srcId="{5F561ABA-4A37-4FFE-A18E-48FF5648768B}" destId="{D88D4DAF-7DD7-4C8B-A7E0-C5278E22CCCA}" srcOrd="3" destOrd="0" presId="urn:microsoft.com/office/officeart/2005/8/layout/vList2"/>
    <dgm:cxn modelId="{8B101600-143D-4747-BE92-22626C5A6241}" type="presParOf" srcId="{5F561ABA-4A37-4FFE-A18E-48FF5648768B}" destId="{91B31EF7-663C-4E32-B6F1-459BBBB67192}" srcOrd="4" destOrd="0" presId="urn:microsoft.com/office/officeart/2005/8/layout/vList2"/>
    <dgm:cxn modelId="{14EB8E16-8304-41FB-B8C6-C614D613D5E4}" type="presParOf" srcId="{5F561ABA-4A37-4FFE-A18E-48FF5648768B}" destId="{98367534-A6EE-4278-9449-7CEDF5408141}" srcOrd="5" destOrd="0" presId="urn:microsoft.com/office/officeart/2005/8/layout/vList2"/>
    <dgm:cxn modelId="{8E1C5C5B-2FED-4DF2-9818-BE21E862F96A}" type="presParOf" srcId="{5F561ABA-4A37-4FFE-A18E-48FF5648768B}" destId="{990DA47D-DD26-48C3-97F3-3828CC2AE680}" srcOrd="6" destOrd="0" presId="urn:microsoft.com/office/officeart/2005/8/layout/vList2"/>
    <dgm:cxn modelId="{28AAE925-9A91-4AC8-8A66-37A49AA6B1F2}" type="presParOf" srcId="{5F561ABA-4A37-4FFE-A18E-48FF5648768B}" destId="{9ECCCAD3-3A39-4D94-A13A-8E0E5A03BD62}" srcOrd="7" destOrd="0" presId="urn:microsoft.com/office/officeart/2005/8/layout/vList2"/>
    <dgm:cxn modelId="{F9DD791C-4072-4B64-8A8A-78D8DB281B17}" type="presParOf" srcId="{5F561ABA-4A37-4FFE-A18E-48FF5648768B}" destId="{ECDE6138-B0EF-4695-AEAC-04F94E915759}" srcOrd="8" destOrd="0" presId="urn:microsoft.com/office/officeart/2005/8/layout/vList2"/>
    <dgm:cxn modelId="{68C8688F-549E-4E0D-ACEB-4261F73594C8}" type="presParOf" srcId="{5F561ABA-4A37-4FFE-A18E-48FF5648768B}" destId="{A6D4BC2E-E657-45DB-BE89-E6C3948EDF55}" srcOrd="9" destOrd="0" presId="urn:microsoft.com/office/officeart/2005/8/layout/vList2"/>
    <dgm:cxn modelId="{C68CF868-D014-468D-9B04-F339CEFE6F00}" type="presParOf" srcId="{5F561ABA-4A37-4FFE-A18E-48FF5648768B}" destId="{835D25FF-00C5-4113-82D4-4CE397CEFB2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A8B5FE-367F-4C2C-A92E-27E777F72D6B}">
      <dsp:nvSpPr>
        <dsp:cNvPr id="0" name=""/>
        <dsp:cNvSpPr/>
      </dsp:nvSpPr>
      <dsp:spPr>
        <a:xfrm>
          <a:off x="0" y="98459"/>
          <a:ext cx="6263640" cy="8342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Kratki pregled i provjera raspoloženja</a:t>
          </a:r>
        </a:p>
      </dsp:txBody>
      <dsp:txXfrm>
        <a:off x="40724" y="139183"/>
        <a:ext cx="6182192" cy="752780"/>
      </dsp:txXfrm>
    </dsp:sp>
    <dsp:sp modelId="{CEA14999-629C-4137-BA7E-F9C58AB33472}">
      <dsp:nvSpPr>
        <dsp:cNvPr id="0" name=""/>
        <dsp:cNvSpPr/>
      </dsp:nvSpPr>
      <dsp:spPr>
        <a:xfrm>
          <a:off x="0" y="993167"/>
          <a:ext cx="6263640" cy="8342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Povezivanje s prethodnom seansom</a:t>
          </a:r>
        </a:p>
      </dsp:txBody>
      <dsp:txXfrm>
        <a:off x="40724" y="1033891"/>
        <a:ext cx="6182192" cy="752780"/>
      </dsp:txXfrm>
    </dsp:sp>
    <dsp:sp modelId="{91B31EF7-663C-4E32-B6F1-459BBBB67192}">
      <dsp:nvSpPr>
        <dsp:cNvPr id="0" name=""/>
        <dsp:cNvSpPr/>
      </dsp:nvSpPr>
      <dsp:spPr>
        <a:xfrm>
          <a:off x="0" y="1887875"/>
          <a:ext cx="6263640" cy="8342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Sastavljanje dnevnog reda</a:t>
          </a:r>
        </a:p>
      </dsp:txBody>
      <dsp:txXfrm>
        <a:off x="40724" y="1928599"/>
        <a:ext cx="6182192" cy="752780"/>
      </dsp:txXfrm>
    </dsp:sp>
    <dsp:sp modelId="{990DA47D-DD26-48C3-97F3-3828CC2AE680}">
      <dsp:nvSpPr>
        <dsp:cNvPr id="0" name=""/>
        <dsp:cNvSpPr/>
      </dsp:nvSpPr>
      <dsp:spPr>
        <a:xfrm>
          <a:off x="0" y="2782584"/>
          <a:ext cx="6263640" cy="8342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Osvrt na domaću zadaću</a:t>
          </a:r>
        </a:p>
      </dsp:txBody>
      <dsp:txXfrm>
        <a:off x="40724" y="2823308"/>
        <a:ext cx="6182192" cy="752780"/>
      </dsp:txXfrm>
    </dsp:sp>
    <dsp:sp modelId="{ECDE6138-B0EF-4695-AEAC-04F94E915759}">
      <dsp:nvSpPr>
        <dsp:cNvPr id="0" name=""/>
        <dsp:cNvSpPr/>
      </dsp:nvSpPr>
      <dsp:spPr>
        <a:xfrm>
          <a:off x="0" y="3677292"/>
          <a:ext cx="6263640" cy="83422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Diskusija o problemima s dnevnog reda, zadavanje nove domaće zadaće i periodični zaključci</a:t>
          </a:r>
        </a:p>
      </dsp:txBody>
      <dsp:txXfrm>
        <a:off x="40724" y="3718016"/>
        <a:ext cx="6182192" cy="752780"/>
      </dsp:txXfrm>
    </dsp:sp>
    <dsp:sp modelId="{835D25FF-00C5-4113-82D4-4CE397CEFB2A}">
      <dsp:nvSpPr>
        <dsp:cNvPr id="0" name=""/>
        <dsp:cNvSpPr/>
      </dsp:nvSpPr>
      <dsp:spPr>
        <a:xfrm>
          <a:off x="0" y="4572000"/>
          <a:ext cx="6263640" cy="8342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/>
            <a:t>Konačni zaključak i povratna informacija</a:t>
          </a:r>
        </a:p>
      </dsp:txBody>
      <dsp:txXfrm>
        <a:off x="40724" y="4612724"/>
        <a:ext cx="6182192" cy="752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343F6-0592-4A9B-9A11-C0793546B4AC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06400-356B-4EE7-AD0D-598D2F4E23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969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BF17C2-EAC1-4E56-99DC-66D350595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1CF2ABA-1199-4E46-80BB-8A401D237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D30264-2E89-4238-9F32-4B32536D6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5B860E2-EC6B-4CE1-90CC-1090EA740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1C4D082-075A-4457-8793-14B6410AA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451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7E4EBF-FE27-4FBC-B02C-BA685984D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4E5A6DD-E147-44AD-BE80-7CFEB02F0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60510C-531C-4023-9DDE-BFEC7BDD4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BBA81DE-99CC-4716-AC42-73BF8471F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5579340-EC51-41E5-8B0D-7ADE060A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487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E356266-3E30-48B9-851E-465566447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3D8EA366-91AC-4B29-A00E-95E71D29A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158B37B-6262-4873-83A9-339CC4785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22EC551-AB7C-45A8-BD2B-FB564970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F400C9-F6AB-4DC5-92C7-2677E3F97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529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13360C-CEBF-40B5-B4F6-19725B4C0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A75692-C3FF-405A-A659-604E5AC01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117747-FEEA-4A3A-9611-B1AD01946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59004D2-718A-42E3-980A-FDE09F4DD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4F1FB35-C3F4-4372-B7E9-F5E6B47F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362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E88160-F208-420C-8C75-AE270D8AD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7392441-B2FA-4F0E-B974-33A55810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ECC6DD5-F364-4BEF-9E52-B8D1CCB2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C3B7F5-A6E7-480C-B0F8-53A898091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5329B5-DECF-481D-8419-21A251166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0380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6CA5AE-C228-4FBE-9E00-38FA4B325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CE96FB-3B74-4007-9B7B-7F4383E04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CD5539B-EB49-41DF-9454-03305EC9D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09CE277-DE1A-4253-BA84-2E2EF1390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A2923D6-FB46-4854-AA39-E9EFBB9A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F729E74-FC62-4122-A3CB-F8240CB26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107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76EB54-CA39-48C1-B1E6-E69812CAF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9EBA14A-AC29-4E1C-A4DF-A54D4DA17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C81E70D-7324-4CBB-BE19-8DB5B01F6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E2E6756-80AE-44DA-B29C-503CC7E09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A415724-6047-42C9-B4C7-2962F33CD0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5BDFB553-5B0A-4BF3-BA49-340702CF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46979A9-40D7-4443-94D4-1981D690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92E3A65-4919-4DDD-9EA8-FC893B4DD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452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274756-D27E-4281-A2C1-633FC82E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743E0AF-78C8-4E1B-8E5C-FDC9F50F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252EC88-3DA8-4CC7-9A83-B376CB1A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226B953-E8B8-4F8E-B990-FAC64862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657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BC24770-D274-49F0-837E-A656388CC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582D1AD5-CEBE-499E-A5DC-8EB96D85D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07624FD-22C8-4FF0-8EAE-BB266F6A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722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82B5B9-308D-4D10-B835-4FD828CD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32E468-FA54-4BE1-8A8B-07545E64F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66D4295-4748-4645-8A5A-DA740E9C1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2B7BA54-7030-4AC7-90AA-42A3DC5D9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541FB23-D347-4A01-BE4D-87E9A197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8CAA997-AB26-43E2-BBE2-54B2286A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314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C81FD4-DE2B-4313-BB2E-C53057B3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6F4AA612-530A-4966-BB85-14D54A65B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B7CA506-734E-47BE-99F5-33665AECE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31DD547-A6BE-4A56-A6F8-1143FD764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EB3953F-E985-46F9-8FF5-5128CB075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8568C3F-DB39-4B3E-94F7-AA962B1B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227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33FFBE8-A026-4D2F-9E79-EAA3AC4A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3DC1E57-D6BF-456A-B419-5611BAA71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84E9EBB-7257-4C99-93C2-03EBE15CF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C897-8E1E-4890-BB29-B07657D56010}" type="datetimeFigureOut">
              <a:rPr lang="hr-HR" smtClean="0"/>
              <a:t>27.11.2020.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49E8A82-6D43-45C2-92EB-4D5870C9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B727A61-7090-421E-A69E-0FFFA1311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C828-DFCE-4F94-8938-FE2E1D3B3CF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590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4E40B83-7BFD-4B98-95EC-F8A1DC127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hr-HR" dirty="0">
                <a:solidFill>
                  <a:srgbClr val="FFFFFF"/>
                </a:solidFill>
              </a:rPr>
              <a:t>Struktura druge i ostalih seansi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5EA791B-C8AE-49EF-B58C-02ABEE331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520" y="5224337"/>
            <a:ext cx="6589707" cy="1329443"/>
          </a:xfrm>
        </p:spPr>
        <p:txBody>
          <a:bodyPr>
            <a:normAutofit/>
          </a:bodyPr>
          <a:lstStyle/>
          <a:p>
            <a:pPr algn="r"/>
            <a:r>
              <a:rPr lang="hr-HR">
                <a:solidFill>
                  <a:srgbClr val="FFFFFF"/>
                </a:solidFill>
              </a:rPr>
              <a:t>Praktikum II, Split 2020./2022.</a:t>
            </a:r>
          </a:p>
          <a:p>
            <a:pPr algn="r"/>
            <a:r>
              <a:rPr lang="hr-HR">
                <a:solidFill>
                  <a:srgbClr val="FFFFFF"/>
                </a:solidFill>
              </a:rPr>
              <a:t>Mirjam Juginović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50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Google Shape;164;p10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 sz="4100">
                <a:solidFill>
                  <a:srgbClr val="FFFFFF"/>
                </a:solidFill>
              </a:rPr>
              <a:t>Razgovor o temema dnevnog reda, zadavanje nove zadaće i periodično sažimanje</a:t>
            </a:r>
          </a:p>
        </p:txBody>
      </p:sp>
      <p:sp>
        <p:nvSpPr>
          <p:cNvPr id="110" name="Arc 10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Google Shape;165;p10"/>
          <p:cNvSpPr txBox="1"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228600" lvl="0" indent="-228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u pravilu klijent bira teme o kojima želi razgovarati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terapeut ako procijeni da će druga tema dovesti do većeg napretka, preuzima odluku o redoslijedu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terapeut kroz seansu isprepliće vlastite ciljeve, npr. jača </a:t>
            </a:r>
            <a:r>
              <a:rPr lang="hr-HR" dirty="0" err="1"/>
              <a:t>kogn</a:t>
            </a:r>
            <a:r>
              <a:rPr lang="hr-HR" dirty="0"/>
              <a:t>. model, povezuje teme s ciljevima, zadaje novu zadaću i sl.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reeform: Shape 113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Google Shape;170;p11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 dirty="0">
                <a:solidFill>
                  <a:srgbClr val="FFFFFF"/>
                </a:solidFill>
              </a:rPr>
              <a:t>Periodični sažetci</a:t>
            </a:r>
          </a:p>
        </p:txBody>
      </p:sp>
      <p:sp>
        <p:nvSpPr>
          <p:cNvPr id="116" name="Arc 11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Google Shape;171;p11"/>
          <p:cNvSpPr txBox="1">
            <a:spLocks noGrp="1"/>
          </p:cNvSpPr>
          <p:nvPr>
            <p:ph type="body" idx="1"/>
          </p:nvPr>
        </p:nvSpPr>
        <p:spPr>
          <a:xfrm>
            <a:off x="4167272" y="591344"/>
            <a:ext cx="7186527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 dirty="0"/>
              <a:t>2 vrste:</a:t>
            </a:r>
          </a:p>
          <a:p>
            <a:pPr marL="971550" lvl="1" indent="-51435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hr-HR" sz="2800" dirty="0"/>
              <a:t>kratko rezimiranje nakon završenog dijela seanse</a:t>
            </a:r>
          </a:p>
          <a:p>
            <a:pPr marL="1143000" lvl="2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hr-HR" sz="2400" dirty="0"/>
              <a:t>kako bi bilo jasnije što se dosad radilo i što će se raditi u sljedećem dijelu</a:t>
            </a:r>
          </a:p>
          <a:p>
            <a:pPr marL="971550" lvl="1" indent="-51435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hr-HR" sz="2800" dirty="0"/>
              <a:t>rezimiranje nakon </a:t>
            </a:r>
            <a:r>
              <a:rPr lang="hr-HR" sz="2800" dirty="0" err="1"/>
              <a:t>klijentova</a:t>
            </a:r>
            <a:r>
              <a:rPr lang="hr-HR" sz="2800" dirty="0"/>
              <a:t> izlaganja</a:t>
            </a:r>
          </a:p>
          <a:p>
            <a:pPr marL="1143000" lvl="2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hr-HR" sz="2400" dirty="0"/>
              <a:t>služenje </a:t>
            </a:r>
            <a:r>
              <a:rPr lang="hr-HR" sz="2400" dirty="0" err="1"/>
              <a:t>klijentovim</a:t>
            </a:r>
            <a:r>
              <a:rPr lang="hr-HR" sz="2400" dirty="0"/>
              <a:t> riječima</a:t>
            </a:r>
          </a:p>
          <a:p>
            <a:pPr marL="1143000" lvl="2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hr-HR" sz="2400" dirty="0"/>
              <a:t>svrha:</a:t>
            </a:r>
          </a:p>
          <a:p>
            <a:pPr marL="1600200" lvl="3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hr-HR" sz="2000" dirty="0"/>
              <a:t>provjera jesmo li razumjeli što je klijent htio reći</a:t>
            </a:r>
          </a:p>
          <a:p>
            <a:pPr marL="1600200" lvl="3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hr-HR" sz="2000" dirty="0"/>
              <a:t>skraćivanje detalja priče i izvlačenje onoga na što bi se trebali usmjeriti</a:t>
            </a:r>
          </a:p>
          <a:p>
            <a:pPr marL="1600200" lvl="3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hr-HR" sz="2000" dirty="0"/>
              <a:t>pokazivanje klijentu da ga aktivno slušamo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9" name="Rectangle 11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Google Shape;176;p12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>
                <a:solidFill>
                  <a:srgbClr val="FFFFFF"/>
                </a:solidFill>
              </a:rPr>
              <a:t>Završni sažetak i povratna informacija</a:t>
            </a:r>
          </a:p>
        </p:txBody>
      </p:sp>
      <p:sp>
        <p:nvSpPr>
          <p:cNvPr id="123" name="Arc 1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Google Shape;177;p12"/>
          <p:cNvSpPr txBox="1">
            <a:spLocks noGrp="1"/>
          </p:cNvSpPr>
          <p:nvPr>
            <p:ph type="body" idx="1"/>
          </p:nvPr>
        </p:nvSpPr>
        <p:spPr>
          <a:xfrm>
            <a:off x="4318782" y="591344"/>
            <a:ext cx="7035017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228600" lvl="0" indent="-228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razjašnjavanje najvažnijih stvari o kojima se razgovaralo tijekom seanse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terapeut u početku sam sažima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s vremenom klijent preuzima tu ulogu</a:t>
            </a:r>
          </a:p>
          <a:p>
            <a:pPr marL="1143000" lvl="2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hr-HR" dirty="0"/>
              <a:t>klijentu je lakše sažimati ako je bilježio ključne točke tijekom seanse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povratna informacija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pitamo klijenta je li ga što zasmetalo na seansi i je li misli da smo negdje pogriješili</a:t>
            </a:r>
          </a:p>
          <a:p>
            <a:pPr marL="1143000" lvl="2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hr-HR" dirty="0"/>
              <a:t>ako ima pitanja/nejasnoća, kratko objasnimo</a:t>
            </a:r>
          </a:p>
          <a:p>
            <a:pPr marL="1600200" lvl="3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hr-HR" dirty="0"/>
              <a:t>po potrebi pitamo hoćemo li tu temu staviti na dnevni red za sljedeći put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možemo se pomoći s Izvješćem s terapije </a:t>
            </a:r>
          </a:p>
        </p:txBody>
      </p:sp>
      <p:sp>
        <p:nvSpPr>
          <p:cNvPr id="178" name="Google Shape;178;p12"/>
          <p:cNvSpPr txBox="1"/>
          <p:nvPr/>
        </p:nvSpPr>
        <p:spPr>
          <a:xfrm>
            <a:off x="10897111" y="1636274"/>
            <a:ext cx="1193412" cy="1000233"/>
          </a:xfrm>
          <a:prstGeom prst="rect">
            <a:avLst/>
          </a:prstGeom>
          <a:ln>
            <a:noFill/>
            <a:headEnd type="none" w="sm" len="sm"/>
            <a:tailEnd type="none" w="sm" len="sm"/>
          </a:ln>
          <a:effectLst>
            <a:glow rad="101600">
              <a:schemeClr val="accent2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hr-HR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Poticati klijenta na </a:t>
            </a:r>
            <a:r>
              <a:rPr lang="hr-HR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bilježenje</a:t>
            </a:r>
            <a:r>
              <a:rPr lang="hr-HR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5" name="Rectangle 1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>
                <a:solidFill>
                  <a:srgbClr val="FFFFFF"/>
                </a:solidFill>
              </a:rPr>
              <a:t>Izvješće s terapije</a:t>
            </a:r>
          </a:p>
        </p:txBody>
      </p:sp>
      <p:sp>
        <p:nvSpPr>
          <p:cNvPr id="191" name="Arc 19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Google Shape;184;p13"/>
          <p:cNvSpPr txBox="1"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/>
              <a:t>Klijent odgovara na sljedeća pitanja:</a:t>
            </a:r>
          </a:p>
          <a:p>
            <a:pPr marL="514350" lvl="0" indent="-5143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r-HR"/>
              <a:t>Što ste danas radili,a važno je zapamtiti?</a:t>
            </a:r>
          </a:p>
          <a:p>
            <a:pPr marL="514350" lvl="0" indent="-5143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r-HR"/>
              <a:t>Koliko ste danas vjerovali svom terapeutu?</a:t>
            </a:r>
          </a:p>
          <a:p>
            <a:pPr marL="514350" lvl="0" indent="-5143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r-HR"/>
              <a:t>Je li bilo nečega što vam je na današnjoj terapiji zasmetalo? Ako jest, što?</a:t>
            </a:r>
          </a:p>
          <a:p>
            <a:pPr marL="514350" lvl="0" indent="-5143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r-HR"/>
              <a:t>Koliko ste od domaće zadaće za današnju terapiju napravili? Koliko je vjerojatno da ćete napraviti sljedeće zadaće?</a:t>
            </a:r>
          </a:p>
          <a:p>
            <a:pPr marL="514350" lvl="0" indent="-51435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hr-HR"/>
              <a:t>O čemu biste željeli razgovarati na sljedećoj seansi?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5" name="Rectangle 19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Google Shape;189;p14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>
                <a:solidFill>
                  <a:srgbClr val="FFFFFF"/>
                </a:solidFill>
              </a:rPr>
              <a:t>Treća seansa i ostale</a:t>
            </a:r>
          </a:p>
        </p:txBody>
      </p:sp>
      <p:sp>
        <p:nvSpPr>
          <p:cNvPr id="199" name="Arc 19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Google Shape;190;p14"/>
          <p:cNvSpPr txBox="1">
            <a:spLocks noGrp="1"/>
          </p:cNvSpPr>
          <p:nvPr>
            <p:ph type="body" idx="1"/>
          </p:nvPr>
        </p:nvSpPr>
        <p:spPr>
          <a:xfrm>
            <a:off x="4447308" y="953293"/>
            <a:ext cx="6906491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228600" lvl="0" indent="-228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nakon druge, sve seanse imaju isti oblik, a sadržaj se razlikuje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razlika u odnosu na prve dvije seanse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klijent samostalniji: može samostalno određivati teme dnevnog reda, kreira vlastite </a:t>
            </a:r>
            <a:r>
              <a:rPr lang="hr-HR" dirty="0" err="1"/>
              <a:t>d.z</a:t>
            </a:r>
            <a:r>
              <a:rPr lang="hr-HR" dirty="0"/>
              <a:t>. i sažimlje terapijsku seansu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pomicanje naglaska s AM na AM i BV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naglasak na bihevioralnim promjenama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na kasnijim seansama, klijenta se priprema na završetak i prevenciju povrata simptoma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neophodno voditi bilješke</a:t>
            </a:r>
          </a:p>
          <a:p>
            <a:pPr marL="685800" lvl="1" indent="-2286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dirty="0"/>
              <a:t>moguće i zatražiti kopiju </a:t>
            </a:r>
            <a:r>
              <a:rPr lang="hr-HR" dirty="0" err="1"/>
              <a:t>klijentovih</a:t>
            </a:r>
            <a:r>
              <a:rPr lang="hr-HR" dirty="0"/>
              <a:t> bilježaka</a:t>
            </a:r>
          </a:p>
          <a:p>
            <a:pPr marL="228600" lvl="0" indent="-508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Arc 6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BFB9795-3592-4910-8F29-D1E28B33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Hvala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pozornosti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!</a:t>
            </a:r>
            <a:endParaRPr lang="en-US" sz="6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721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9B8683-50B8-4458-BFC3-EEC876AF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hr-HR" sz="6000"/>
              <a:t>Tipični dnevni red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D7DE91F8-E675-4DEC-A101-935201A36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99442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16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8A69FB3-3441-4D73-B4E1-4AFB64055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690" y="149233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terapijski ciljevi:</a:t>
            </a:r>
          </a:p>
          <a:p>
            <a:r>
              <a:rPr lang="hr-HR" dirty="0"/>
              <a:t>pomoći pacijentu u selekciji problema ili ciljeva na koje će se usmjeriti</a:t>
            </a:r>
          </a:p>
          <a:p>
            <a:r>
              <a:rPr lang="hr-HR" dirty="0"/>
              <a:t>početi rješavati probleme</a:t>
            </a:r>
          </a:p>
          <a:p>
            <a:r>
              <a:rPr lang="hr-HR" dirty="0"/>
              <a:t>jačati kognitivni model i identifikaciju automatskih misli</a:t>
            </a:r>
          </a:p>
          <a:p>
            <a:r>
              <a:rPr lang="hr-HR" dirty="0"/>
              <a:t>upoznavati pacijenta s kognitivnom terapijom</a:t>
            </a:r>
          </a:p>
          <a:p>
            <a:r>
              <a:rPr lang="hr-HR" dirty="0"/>
              <a:t>ako se pacijent osjeća bolje, onda rad na prevenciji recidiva</a:t>
            </a:r>
          </a:p>
          <a:p>
            <a:r>
              <a:rPr lang="hr-HR" dirty="0"/>
              <a:t>STVARANJE SNAŽNE TERAPIJSKE SURADNJE I SMANJIVANJE SIMPTOMA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952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09A4644-812F-40AE-B38D-1BE0F0DBE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 sz="3700">
                <a:solidFill>
                  <a:srgbClr val="FFFFFF"/>
                </a:solidFill>
              </a:rPr>
              <a:t>KRATKI PREGLED I PROVJERA RASPOLOŽENJA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C7F1D38-A808-4C5E-B2F8-0028A6FF1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u="sng" dirty="0"/>
              <a:t>Provjera raspoloženja</a:t>
            </a:r>
          </a:p>
          <a:p>
            <a:r>
              <a:rPr lang="hr-HR" dirty="0"/>
              <a:t>obično kratko traje</a:t>
            </a:r>
          </a:p>
          <a:p>
            <a:r>
              <a:rPr lang="hr-HR" dirty="0"/>
              <a:t>od klijenta se traži subjektivan opis (s tim da je prethodno ispunio objektivni upitnik)</a:t>
            </a:r>
          </a:p>
          <a:p>
            <a:pPr lvl="1"/>
            <a:r>
              <a:rPr lang="hr-HR" dirty="0"/>
              <a:t>ako postoji razlika između opisa i upitnika, usmeno se provjerava</a:t>
            </a:r>
          </a:p>
          <a:p>
            <a:pPr marL="0" indent="0">
              <a:buNone/>
            </a:pPr>
            <a:r>
              <a:rPr lang="hr-HR" u="sng" dirty="0"/>
              <a:t>Kratki pregled tjedni događanja</a:t>
            </a:r>
          </a:p>
          <a:p>
            <a:r>
              <a:rPr lang="hr-HR" dirty="0"/>
              <a:t>„Dok pregledavam upitnik, recite mi kako je prošao tjedan”</a:t>
            </a:r>
          </a:p>
          <a:p>
            <a:pPr lvl="1"/>
            <a:r>
              <a:rPr lang="hr-HR" dirty="0"/>
              <a:t>navoditi klijenta na kraće, koncizne odgovore</a:t>
            </a:r>
          </a:p>
          <a:p>
            <a:pPr lvl="1"/>
            <a:r>
              <a:rPr lang="hr-HR" dirty="0"/>
              <a:t>ako želi o nečemu opširnije razgovarati, predložiti temu za dnevni red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3936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C5823DA-BD6C-4EA7-8E83-28F35A8EA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/>
              <a:t>Mogućnosti KPiPR </a:t>
            </a: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564585-C507-43F8-BD90-454BB843E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877" y="1698241"/>
            <a:ext cx="10798090" cy="4351338"/>
          </a:xfrm>
        </p:spPr>
        <p:txBody>
          <a:bodyPr>
            <a:normAutofit fontScale="92500" lnSpcReduction="20000"/>
          </a:bodyPr>
          <a:lstStyle/>
          <a:p>
            <a:r>
              <a:rPr lang="hr-HR" sz="3000" dirty="0"/>
              <a:t>empatija: zabrinutost za </a:t>
            </a:r>
            <a:r>
              <a:rPr lang="hr-HR" sz="3000" dirty="0" err="1"/>
              <a:t>klijentove</a:t>
            </a:r>
            <a:r>
              <a:rPr lang="hr-HR" sz="3000" dirty="0"/>
              <a:t> emocije kroz protekli tjedan</a:t>
            </a:r>
          </a:p>
          <a:p>
            <a:r>
              <a:rPr lang="hr-HR" sz="3000" dirty="0"/>
              <a:t>motrenje napretka</a:t>
            </a:r>
          </a:p>
          <a:p>
            <a:r>
              <a:rPr lang="hr-HR" sz="3000" dirty="0"/>
              <a:t>provjerava </a:t>
            </a:r>
            <a:r>
              <a:rPr lang="hr-HR" sz="3000" dirty="0" err="1"/>
              <a:t>klijentovo</a:t>
            </a:r>
            <a:r>
              <a:rPr lang="hr-HR" sz="3000" dirty="0"/>
              <a:t> objašnjenje napretka ili neuspjeha</a:t>
            </a:r>
          </a:p>
          <a:p>
            <a:pPr lvl="1"/>
            <a:r>
              <a:rPr lang="hr-HR" sz="3000" dirty="0"/>
              <a:t>po potrebi ga mijenja</a:t>
            </a:r>
          </a:p>
          <a:p>
            <a:r>
              <a:rPr lang="hr-HR" sz="3000" dirty="0"/>
              <a:t>jača kognitivni model</a:t>
            </a:r>
          </a:p>
          <a:p>
            <a:pPr lvl="1"/>
            <a:r>
              <a:rPr lang="hr-HR" sz="3000" dirty="0"/>
              <a:t>pojašnjava povezanost misli i raspoloženja na </a:t>
            </a:r>
            <a:r>
              <a:rPr lang="hr-HR" sz="3000" dirty="0" err="1"/>
              <a:t>klijentovim</a:t>
            </a:r>
            <a:r>
              <a:rPr lang="hr-HR" sz="3000" dirty="0"/>
              <a:t> primjerima</a:t>
            </a:r>
          </a:p>
          <a:p>
            <a:r>
              <a:rPr lang="hr-HR" sz="3000" dirty="0"/>
              <a:t>provjerava je li došlo do promjene u objektivnim procjenama</a:t>
            </a:r>
          </a:p>
          <a:p>
            <a:r>
              <a:rPr lang="hr-HR" sz="3000" dirty="0"/>
              <a:t>uzimanje lijekova</a:t>
            </a:r>
          </a:p>
          <a:p>
            <a:pPr lvl="1"/>
            <a:r>
              <a:rPr lang="hr-HR" sz="3000" dirty="0"/>
              <a:t>proučava nuspojave, s klijentom ih raspravlja, pomaže mu u odluci je li potrebno uzimati lijekove, smanjiti dozu i sl.</a:t>
            </a:r>
          </a:p>
          <a:p>
            <a:pPr lvl="1"/>
            <a:r>
              <a:rPr lang="hr-HR" sz="3000" dirty="0"/>
              <a:t>uz dozvolu klijenta, surađuje s </a:t>
            </a:r>
            <a:r>
              <a:rPr lang="hr-HR" sz="3000" dirty="0" err="1"/>
              <a:t>klijentovim</a:t>
            </a:r>
            <a:r>
              <a:rPr lang="hr-HR" sz="3000" dirty="0"/>
              <a:t> liječnikom</a:t>
            </a:r>
          </a:p>
          <a:p>
            <a:endParaRPr lang="hr-HR" sz="1500" dirty="0"/>
          </a:p>
        </p:txBody>
      </p:sp>
    </p:spTree>
    <p:extLst>
      <p:ext uri="{BB962C8B-B14F-4D97-AF65-F5344CB8AC3E}">
        <p14:creationId xmlns:p14="http://schemas.microsoft.com/office/powerpoint/2010/main" val="8057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D8546FF-7E23-4833-8C4C-835310FB6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Povezivanje s prethodnom seansom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0AECE6-17F5-4779-BDDB-393FE5291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319088"/>
            <a:ext cx="6906491" cy="6219824"/>
          </a:xfrm>
        </p:spPr>
        <p:txBody>
          <a:bodyPr anchor="ctr">
            <a:normAutofit fontScale="55000" lnSpcReduction="20000"/>
          </a:bodyPr>
          <a:lstStyle/>
          <a:p>
            <a:r>
              <a:rPr lang="hr-HR" sz="4500" dirty="0"/>
              <a:t>svrha </a:t>
            </a:r>
          </a:p>
          <a:p>
            <a:pPr lvl="1"/>
            <a:r>
              <a:rPr lang="hr-HR" sz="4500" dirty="0"/>
              <a:t>provjera pacijentova razumijevanja prethodne seanse</a:t>
            </a:r>
          </a:p>
          <a:p>
            <a:pPr lvl="1"/>
            <a:r>
              <a:rPr lang="hr-HR" sz="4500" dirty="0"/>
              <a:t>pomaže klijentu u navikavanju na terapijski proces</a:t>
            </a:r>
          </a:p>
          <a:p>
            <a:pPr lvl="2"/>
            <a:r>
              <a:rPr lang="hr-HR" sz="4500" dirty="0"/>
              <a:t>klijent je odgovoran za sadržaj svake seanse</a:t>
            </a:r>
          </a:p>
          <a:p>
            <a:pPr lvl="2"/>
            <a:r>
              <a:rPr lang="hr-HR" sz="4500" dirty="0"/>
              <a:t>potiče ga se da kaže terapeutu sve što ga je zasmetalo u prethodnoj seansi</a:t>
            </a:r>
          </a:p>
          <a:p>
            <a:r>
              <a:rPr lang="hr-HR" sz="4500" dirty="0"/>
              <a:t>ako je nešto zasmetalo: odmah istražiti ili staviti na dnevni red</a:t>
            </a:r>
          </a:p>
          <a:p>
            <a:r>
              <a:rPr lang="hr-HR" sz="4500" dirty="0"/>
              <a:t>ne može se sjetiti ničega značajnoga</a:t>
            </a:r>
          </a:p>
          <a:p>
            <a:pPr lvl="1"/>
            <a:r>
              <a:rPr lang="hr-HR" sz="4500" dirty="0"/>
              <a:t>postavljati pitanja, npr. „Sjećate li se da smo razgovarali o povezanosti misli i raspoloženja?”</a:t>
            </a:r>
          </a:p>
          <a:p>
            <a:pPr lvl="1"/>
            <a:r>
              <a:rPr lang="hr-HR" sz="4500" dirty="0"/>
              <a:t>znak za </a:t>
            </a:r>
            <a:r>
              <a:rPr lang="hr-HR" sz="4500" dirty="0" err="1"/>
              <a:t>terapeutovo</a:t>
            </a:r>
            <a:r>
              <a:rPr lang="hr-HR" sz="4500" dirty="0"/>
              <a:t> neuspješno poticanje na zapisivanje tijekom seanse</a:t>
            </a:r>
          </a:p>
          <a:p>
            <a:r>
              <a:rPr lang="hr-HR" sz="4500" dirty="0"/>
              <a:t>pomoć: Radni list za povezivanje seansi</a:t>
            </a:r>
            <a:endParaRPr lang="hr-HR" sz="1700" dirty="0"/>
          </a:p>
        </p:txBody>
      </p:sp>
    </p:spTree>
    <p:extLst>
      <p:ext uri="{BB962C8B-B14F-4D97-AF65-F5344CB8AC3E}">
        <p14:creationId xmlns:p14="http://schemas.microsoft.com/office/powerpoint/2010/main" val="1123698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3" name="Arc 52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926F97C-3778-4406-A66D-A2E4823938AA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793261" y="815926"/>
            <a:ext cx="5864011" cy="58380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hangingPunct="1">
              <a:buAutoNum type="arabicPeriod"/>
            </a:pPr>
            <a:r>
              <a:rPr lang="en-GB" altLang="sr-Latn-RS" dirty="0">
                <a:latin typeface="+mn-lt"/>
              </a:rPr>
              <a:t>O </a:t>
            </a:r>
            <a:r>
              <a:rPr lang="hr-HR" altLang="sr-Latn-RS" dirty="0">
                <a:latin typeface="+mn-lt"/>
              </a:rPr>
              <a:t>čemu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važnom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smo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pričali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prošloj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seansi</a:t>
            </a:r>
            <a:r>
              <a:rPr lang="en-GB" altLang="sr-Latn-RS" dirty="0">
                <a:latin typeface="+mn-lt"/>
              </a:rPr>
              <a:t>? </a:t>
            </a:r>
            <a:r>
              <a:rPr lang="en-GB" altLang="sr-Latn-RS" dirty="0" err="1">
                <a:latin typeface="+mn-lt"/>
              </a:rPr>
              <a:t>Što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ste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naučili</a:t>
            </a:r>
            <a:r>
              <a:rPr lang="en-GB" altLang="sr-Latn-RS" dirty="0">
                <a:latin typeface="+mn-lt"/>
              </a:rPr>
              <a:t>?</a:t>
            </a:r>
            <a:r>
              <a:rPr lang="hr-HR" altLang="sr-Latn-RS" dirty="0">
                <a:latin typeface="+mn-lt"/>
              </a:rPr>
              <a:t> (1-3 rečenice)</a:t>
            </a:r>
          </a:p>
          <a:p>
            <a:pPr marL="342900" indent="-342900" eaLnBrk="1" hangingPunct="1">
              <a:buAutoNum type="arabicPeriod"/>
            </a:pPr>
            <a:r>
              <a:rPr lang="en-GB" altLang="sr-Latn-RS" dirty="0">
                <a:latin typeface="+mn-lt"/>
              </a:rPr>
              <a:t>Je li </a:t>
            </a:r>
            <a:r>
              <a:rPr lang="en-GB" altLang="sr-Latn-RS" dirty="0" err="1">
                <a:latin typeface="+mn-lt"/>
              </a:rPr>
              <a:t>bilo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nečega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što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vam</a:t>
            </a:r>
            <a:r>
              <a:rPr lang="en-GB" altLang="sr-Latn-RS" dirty="0">
                <a:latin typeface="+mn-lt"/>
              </a:rPr>
              <a:t> je </a:t>
            </a:r>
            <a:r>
              <a:rPr lang="en-GB" altLang="sr-Latn-RS" dirty="0" err="1">
                <a:latin typeface="+mn-lt"/>
              </a:rPr>
              <a:t>zasmetalo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prošloj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seansi</a:t>
            </a:r>
            <a:r>
              <a:rPr lang="en-GB" altLang="sr-Latn-RS" dirty="0">
                <a:latin typeface="+mn-lt"/>
              </a:rPr>
              <a:t>?</a:t>
            </a:r>
            <a:r>
              <a:rPr lang="hr-HR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Nešto</a:t>
            </a:r>
            <a:r>
              <a:rPr lang="en-GB" altLang="sr-Latn-RS" dirty="0">
                <a:latin typeface="+mn-lt"/>
              </a:rPr>
              <a:t> o </a:t>
            </a:r>
            <a:r>
              <a:rPr lang="en-GB" altLang="sr-Latn-RS" dirty="0" err="1">
                <a:latin typeface="+mn-lt"/>
              </a:rPr>
              <a:t>čemu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nerado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pričate</a:t>
            </a:r>
            <a:r>
              <a:rPr lang="en-GB" altLang="sr-Latn-RS" dirty="0">
                <a:latin typeface="+mn-lt"/>
              </a:rPr>
              <a:t>?</a:t>
            </a:r>
            <a:endParaRPr lang="hr-HR" altLang="sr-Latn-RS" dirty="0"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AutoNum type="arabicPeriod"/>
            </a:pPr>
            <a:r>
              <a:rPr lang="en-GB" altLang="sr-Latn-RS" dirty="0" err="1">
                <a:latin typeface="+mn-lt"/>
              </a:rPr>
              <a:t>Kakav</a:t>
            </a:r>
            <a:r>
              <a:rPr lang="en-GB" altLang="sr-Latn-RS" dirty="0">
                <a:latin typeface="+mn-lt"/>
              </a:rPr>
              <a:t> je bio </a:t>
            </a:r>
            <a:r>
              <a:rPr lang="en-GB" altLang="sr-Latn-RS" dirty="0" err="1">
                <a:latin typeface="+mn-lt"/>
              </a:rPr>
              <a:t>vaš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tjedan</a:t>
            </a:r>
            <a:r>
              <a:rPr lang="en-GB" altLang="sr-Latn-RS" dirty="0">
                <a:latin typeface="+mn-lt"/>
              </a:rPr>
              <a:t>? </a:t>
            </a:r>
            <a:r>
              <a:rPr lang="en-GB" altLang="sr-Latn-RS" dirty="0" err="1">
                <a:latin typeface="+mn-lt"/>
              </a:rPr>
              <a:t>Kakvo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vam</a:t>
            </a:r>
            <a:r>
              <a:rPr lang="en-GB" altLang="sr-Latn-RS" dirty="0">
                <a:latin typeface="+mn-lt"/>
              </a:rPr>
              <a:t> je </a:t>
            </a:r>
            <a:r>
              <a:rPr lang="en-GB" altLang="sr-Latn-RS" dirty="0" err="1">
                <a:latin typeface="+mn-lt"/>
              </a:rPr>
              <a:t>bilo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raspoloženje</a:t>
            </a:r>
            <a:r>
              <a:rPr lang="en-GB" altLang="sr-Latn-RS" dirty="0">
                <a:latin typeface="+mn-lt"/>
              </a:rPr>
              <a:t>, u </a:t>
            </a:r>
            <a:r>
              <a:rPr lang="en-GB" altLang="sr-Latn-RS" dirty="0" err="1">
                <a:latin typeface="+mn-lt"/>
              </a:rPr>
              <a:t>usporedbi</a:t>
            </a:r>
            <a:r>
              <a:rPr lang="en-GB" altLang="sr-Latn-RS" dirty="0">
                <a:latin typeface="+mn-lt"/>
              </a:rPr>
              <a:t> s </a:t>
            </a:r>
            <a:r>
              <a:rPr lang="en-GB" altLang="sr-Latn-RS" dirty="0" err="1">
                <a:latin typeface="+mn-lt"/>
              </a:rPr>
              <a:t>prijašnjim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tjednima</a:t>
            </a:r>
            <a:r>
              <a:rPr lang="en-GB" altLang="sr-Latn-RS" dirty="0">
                <a:latin typeface="+mn-lt"/>
              </a:rPr>
              <a:t>?</a:t>
            </a:r>
            <a:r>
              <a:rPr lang="hr-HR" altLang="sr-Latn-RS" dirty="0">
                <a:latin typeface="+mn-lt"/>
              </a:rPr>
              <a:t> (1-3 rečenice)</a:t>
            </a:r>
          </a:p>
          <a:p>
            <a:pPr marL="342900" indent="-342900" eaLnBrk="1" hangingPunct="1">
              <a:buFont typeface="Arial" panose="020B0604020202020204" pitchFamily="34" charset="0"/>
              <a:buAutoNum type="arabicPeriod"/>
            </a:pPr>
            <a:r>
              <a:rPr lang="en-GB" altLang="sr-Latn-RS" dirty="0">
                <a:latin typeface="+mn-lt"/>
              </a:rPr>
              <a:t>Je li se </a:t>
            </a:r>
            <a:r>
              <a:rPr lang="en-GB" altLang="sr-Latn-RS" dirty="0" err="1">
                <a:latin typeface="+mn-lt"/>
              </a:rPr>
              <a:t>ovaj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tjedan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dogodilo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nešto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važno</a:t>
            </a:r>
            <a:r>
              <a:rPr lang="en-GB" altLang="sr-Latn-RS" dirty="0">
                <a:latin typeface="+mn-lt"/>
              </a:rPr>
              <a:t> o </a:t>
            </a:r>
            <a:r>
              <a:rPr lang="en-GB" altLang="sr-Latn-RS" dirty="0" err="1">
                <a:latin typeface="+mn-lt"/>
              </a:rPr>
              <a:t>čemu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treb</a:t>
            </a:r>
            <a:r>
              <a:rPr lang="hr-HR" altLang="sr-Latn-RS" dirty="0">
                <a:latin typeface="+mn-lt"/>
              </a:rPr>
              <a:t>a </a:t>
            </a:r>
            <a:r>
              <a:rPr lang="en-GB" altLang="sr-Latn-RS" dirty="0" err="1">
                <a:latin typeface="+mn-lt"/>
              </a:rPr>
              <a:t>razgovarati</a:t>
            </a:r>
            <a:r>
              <a:rPr lang="en-GB" altLang="sr-Latn-RS" dirty="0">
                <a:latin typeface="+mn-lt"/>
              </a:rPr>
              <a:t>?</a:t>
            </a:r>
            <a:r>
              <a:rPr lang="hr-HR" altLang="sr-Latn-RS" dirty="0">
                <a:latin typeface="+mn-lt"/>
              </a:rPr>
              <a:t> (1-3 rečenice)</a:t>
            </a:r>
          </a:p>
          <a:p>
            <a:pPr marL="342900" indent="-342900" eaLnBrk="1" hangingPunct="1">
              <a:buFont typeface="Arial" panose="020B0604020202020204" pitchFamily="34" charset="0"/>
              <a:buAutoNum type="arabicPeriod"/>
            </a:pPr>
            <a:r>
              <a:rPr lang="en-GB" altLang="sr-Latn-RS" dirty="0" err="1">
                <a:latin typeface="+mn-lt"/>
              </a:rPr>
              <a:t>Koje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probleme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želite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staviti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dnevni</a:t>
            </a:r>
            <a:r>
              <a:rPr lang="en-GB" altLang="sr-Latn-RS" dirty="0">
                <a:latin typeface="+mn-lt"/>
              </a:rPr>
              <a:t> red?</a:t>
            </a:r>
            <a:r>
              <a:rPr lang="hr-HR" altLang="sr-Latn-RS" dirty="0">
                <a:latin typeface="+mn-lt"/>
              </a:rPr>
              <a:t> (1-3 rečenice)</a:t>
            </a:r>
          </a:p>
          <a:p>
            <a:pPr marL="342900" indent="-342900" eaLnBrk="1" hangingPunct="1">
              <a:buFont typeface="Arial" panose="020B0604020202020204" pitchFamily="34" charset="0"/>
              <a:buAutoNum type="arabicPeriod"/>
            </a:pPr>
            <a:r>
              <a:rPr lang="en-GB" altLang="sr-Latn-RS" dirty="0" err="1">
                <a:latin typeface="+mn-lt"/>
              </a:rPr>
              <a:t>Koju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ste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domaću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zadaću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napravili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ili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niste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napravili</a:t>
            </a:r>
            <a:r>
              <a:rPr lang="en-GB" altLang="sr-Latn-RS" dirty="0">
                <a:latin typeface="+mn-lt"/>
              </a:rPr>
              <a:t>? </a:t>
            </a:r>
            <a:r>
              <a:rPr lang="en-GB" altLang="sr-Latn-RS" dirty="0" err="1">
                <a:latin typeface="+mn-lt"/>
              </a:rPr>
              <a:t>Što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ste</a:t>
            </a:r>
            <a:r>
              <a:rPr lang="en-GB" altLang="sr-Latn-RS" dirty="0">
                <a:latin typeface="+mn-lt"/>
              </a:rPr>
              <a:t> </a:t>
            </a:r>
            <a:r>
              <a:rPr lang="en-GB" altLang="sr-Latn-RS" dirty="0" err="1">
                <a:latin typeface="+mn-lt"/>
              </a:rPr>
              <a:t>naučili</a:t>
            </a:r>
            <a:r>
              <a:rPr lang="en-GB" altLang="sr-Latn-RS" dirty="0">
                <a:latin typeface="+mn-lt"/>
              </a:rPr>
              <a:t>?</a:t>
            </a:r>
            <a:r>
              <a:rPr lang="hr-HR" altLang="sr-Latn-RS" dirty="0">
                <a:latin typeface="+mn-lt"/>
              </a:rPr>
              <a:t> (1-3 rečenice)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phic 7" descr="Kvačica">
            <a:extLst>
              <a:ext uri="{FF2B5EF4-FFF2-40B4-BE49-F238E27FC236}">
                <a16:creationId xmlns:a16="http://schemas.microsoft.com/office/drawing/2014/main" id="{247AA071-02E0-4DC5-99F2-6390F79F9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109962" y="1929820"/>
            <a:ext cx="4221597" cy="4221597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6197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F8D7F21-D45D-4AAC-9978-2CE24486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</a:rPr>
              <a:t>Sastavljanje dnevnog reda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6CF560-C15B-42F0-A809-37920359C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865" y="464735"/>
            <a:ext cx="6906491" cy="6266656"/>
          </a:xfrm>
        </p:spPr>
        <p:txBody>
          <a:bodyPr anchor="ctr">
            <a:normAutofit/>
          </a:bodyPr>
          <a:lstStyle/>
          <a:p>
            <a:r>
              <a:rPr lang="hr-HR" dirty="0"/>
              <a:t>u početku terapeut preuzima više odgovornosti</a:t>
            </a:r>
          </a:p>
          <a:p>
            <a:pPr lvl="1"/>
            <a:r>
              <a:rPr lang="hr-HR" dirty="0"/>
              <a:t>s vremenom je prebacuje na klijenta</a:t>
            </a:r>
          </a:p>
          <a:p>
            <a:pPr lvl="2"/>
            <a:r>
              <a:rPr lang="hr-HR" dirty="0"/>
              <a:t>Zašto? Kako bi poslije mogao nastaviti </a:t>
            </a:r>
            <a:r>
              <a:rPr lang="hr-HR" dirty="0" err="1"/>
              <a:t>samoterapiju</a:t>
            </a:r>
            <a:endParaRPr lang="hr-HR" dirty="0"/>
          </a:p>
          <a:p>
            <a:r>
              <a:rPr lang="hr-HR" dirty="0"/>
              <a:t>navode se teme, njihovo okvirno trajanje i određuju se prioriteti</a:t>
            </a:r>
          </a:p>
          <a:p>
            <a:pPr lvl="1"/>
            <a:r>
              <a:rPr lang="hr-HR" dirty="0"/>
              <a:t>ako ponestane vremena, moguće prebaciti neke teme na idući susret</a:t>
            </a:r>
          </a:p>
          <a:p>
            <a:r>
              <a:rPr lang="hr-HR" dirty="0"/>
              <a:t>odstupanje od dnevnog reda</a:t>
            </a:r>
          </a:p>
          <a:p>
            <a:pPr lvl="1">
              <a:buClr>
                <a:schemeClr val="dk1"/>
              </a:buClr>
              <a:buSzPts val="2400"/>
            </a:pPr>
            <a:r>
              <a:rPr lang="hr-HR" dirty="0"/>
              <a:t>iznimke: </a:t>
            </a:r>
          </a:p>
          <a:p>
            <a:pPr lvl="2">
              <a:buClr>
                <a:schemeClr val="dk1"/>
              </a:buClr>
              <a:buSzPts val="2000"/>
            </a:pPr>
            <a:r>
              <a:rPr lang="hr-HR" dirty="0"/>
              <a:t>ako je klijent uznemiren i treba mu više vremena za razgovor o nekoj temi (traži se </a:t>
            </a:r>
            <a:r>
              <a:rPr lang="hr-HR" dirty="0" err="1"/>
              <a:t>klijentov</a:t>
            </a:r>
            <a:r>
              <a:rPr lang="hr-HR" dirty="0"/>
              <a:t> pristanak na promjenu dnevnog reda)</a:t>
            </a:r>
          </a:p>
          <a:p>
            <a:pPr lvl="2">
              <a:buClr>
                <a:schemeClr val="dk1"/>
              </a:buClr>
              <a:buSzPts val="2000"/>
            </a:pPr>
            <a:r>
              <a:rPr lang="hr-HR" dirty="0"/>
              <a:t>kraće skretanje s teme radi poboljšanja raspoloženja, jačanja suradnje ili </a:t>
            </a:r>
            <a:r>
              <a:rPr lang="hr-HR" dirty="0" err="1"/>
              <a:t>porcjene</a:t>
            </a:r>
            <a:r>
              <a:rPr lang="hr-HR" dirty="0"/>
              <a:t> </a:t>
            </a:r>
            <a:r>
              <a:rPr lang="hr-HR" dirty="0" err="1"/>
              <a:t>kogn</a:t>
            </a:r>
            <a:r>
              <a:rPr lang="hr-HR" dirty="0"/>
              <a:t>./</a:t>
            </a:r>
            <a:r>
              <a:rPr lang="hr-HR" dirty="0" err="1"/>
              <a:t>soc</a:t>
            </a:r>
            <a:r>
              <a:rPr lang="hr-HR" dirty="0"/>
              <a:t>. funkcioniranja (pitanja o obitelji, mišljenje o nekom događaju, filmu kojeg je pogledao i sl.)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4854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0" name="Rectangle 9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Google Shape;158;p9"/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hr-HR">
                <a:solidFill>
                  <a:srgbClr val="FFFFFF"/>
                </a:solidFill>
              </a:rPr>
              <a:t>Osvrt na domaću zadaću</a:t>
            </a:r>
          </a:p>
        </p:txBody>
      </p:sp>
      <p:sp>
        <p:nvSpPr>
          <p:cNvPr id="104" name="Arc 10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Google Shape;159;p9"/>
          <p:cNvSpPr txBox="1"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228600" lvl="0" indent="-228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istraživanja pokazala učinkovitost </a:t>
            </a:r>
            <a:r>
              <a:rPr lang="hr-HR" dirty="0" err="1"/>
              <a:t>d.z</a:t>
            </a:r>
            <a:r>
              <a:rPr lang="hr-HR" dirty="0"/>
              <a:t>.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pregled </a:t>
            </a:r>
            <a:r>
              <a:rPr lang="hr-HR" dirty="0" err="1"/>
              <a:t>d.z</a:t>
            </a:r>
            <a:r>
              <a:rPr lang="hr-HR" dirty="0"/>
              <a:t>. učvršćuje njeno izvođenje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relativno kratka stavka, iako može zauzeti cijelu seansu (ako se teme poklapaju s točkama dnevnog reda)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potrebno je pregledati </a:t>
            </a:r>
            <a:r>
              <a:rPr lang="hr-HR" i="1" dirty="0"/>
              <a:t>cijelu </a:t>
            </a:r>
            <a:r>
              <a:rPr lang="hr-HR" dirty="0" err="1"/>
              <a:t>d.z</a:t>
            </a:r>
            <a:r>
              <a:rPr lang="hr-HR" dirty="0"/>
              <a:t>. (nekad se sastoji iz više dijelova)</a:t>
            </a:r>
          </a:p>
          <a:p>
            <a:pPr marL="228600" lvl="0" indent="-228600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iskusniji terapeuti znaju kako pregled </a:t>
            </a:r>
            <a:r>
              <a:rPr lang="hr-HR" dirty="0" err="1"/>
              <a:t>d.z</a:t>
            </a:r>
            <a:r>
              <a:rPr lang="hr-HR" dirty="0"/>
              <a:t>. integrirati kroz točke dnevnog reda – </a:t>
            </a:r>
            <a:r>
              <a:rPr lang="hr-HR" u="sng" dirty="0"/>
              <a:t>početnicima je bolje </a:t>
            </a:r>
            <a:r>
              <a:rPr lang="hr-HR" u="sng" dirty="0" err="1"/>
              <a:t>d.z</a:t>
            </a:r>
            <a:r>
              <a:rPr lang="hr-HR" u="sng" dirty="0"/>
              <a:t>. pregledati izdvojeno od drugih dijelova seanse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985</Words>
  <Application>Microsoft Office PowerPoint</Application>
  <PresentationFormat>Widescreen</PresentationFormat>
  <Paragraphs>112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sustava Office</vt:lpstr>
      <vt:lpstr>Struktura druge i ostalih seansi</vt:lpstr>
      <vt:lpstr>Tipični dnevni red</vt:lpstr>
      <vt:lpstr>PowerPoint Presentation</vt:lpstr>
      <vt:lpstr>KRATKI PREGLED I PROVJERA RASPOLOŽENJA</vt:lpstr>
      <vt:lpstr>Mogućnosti KPiPR </vt:lpstr>
      <vt:lpstr>Povezivanje s prethodnom seansom</vt:lpstr>
      <vt:lpstr>PowerPoint Presentation</vt:lpstr>
      <vt:lpstr>Sastavljanje dnevnog reda</vt:lpstr>
      <vt:lpstr>Osvrt na domaću zadaću</vt:lpstr>
      <vt:lpstr>Razgovor o temema dnevnog reda, zadavanje nove zadaće i periodično sažimanje</vt:lpstr>
      <vt:lpstr>Periodični sažetci</vt:lpstr>
      <vt:lpstr>Završni sažetak i povratna informacija</vt:lpstr>
      <vt:lpstr>Izvješće s terapije</vt:lpstr>
      <vt:lpstr>Treća seansa i ostale</vt:lpstr>
      <vt:lpstr>Hvala na pozornosti!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druge i ostalih seansi</dc:title>
  <dc:creator>Mirjam Juginović</dc:creator>
  <cp:lastModifiedBy>hubikotvr@outlook.com</cp:lastModifiedBy>
  <cp:revision>1</cp:revision>
  <dcterms:created xsi:type="dcterms:W3CDTF">2020-11-24T18:27:17Z</dcterms:created>
  <dcterms:modified xsi:type="dcterms:W3CDTF">2020-11-27T08:17:43Z</dcterms:modified>
</cp:coreProperties>
</file>