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4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3/25/2021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3/25/2021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hr-HR"/>
              <a:t>Kliknite da biste uredili stil naslova matrice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3/25/2021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3/25/2021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3/25/2021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2E5818-8776-40D5-B615-331301DF74F7}"/>
              </a:ext>
            </a:extLst>
          </p:cNvPr>
          <p:cNvSpPr>
            <a:spLocks noGrp="1"/>
          </p:cNvSpPr>
          <p:nvPr>
            <p:ph type="ctrTitle"/>
          </p:nvPr>
        </p:nvSpPr>
        <p:spPr>
          <a:xfrm>
            <a:off x="1915385" y="2633582"/>
            <a:ext cx="8361229" cy="2098226"/>
          </a:xfrm>
        </p:spPr>
        <p:txBody>
          <a:bodyPr/>
          <a:lstStyle/>
          <a:p>
            <a:r>
              <a:rPr lang="hr-HR" sz="5000" dirty="0"/>
              <a:t>Struktura druge i ostalih terapijskih seansi </a:t>
            </a:r>
            <a:br>
              <a:rPr lang="hr-HR" sz="5000" dirty="0"/>
            </a:br>
            <a:r>
              <a:rPr lang="hr-HR" sz="5000" dirty="0"/>
              <a:t/>
            </a:r>
            <a:br>
              <a:rPr lang="hr-HR" sz="5000" dirty="0"/>
            </a:br>
            <a:r>
              <a:rPr lang="hr-HR" sz="5000" dirty="0"/>
              <a:t>problemi sa strukturiranjem seanse</a:t>
            </a:r>
          </a:p>
        </p:txBody>
      </p:sp>
      <p:sp>
        <p:nvSpPr>
          <p:cNvPr id="3" name="Podnaslov 2">
            <a:extLst>
              <a:ext uri="{FF2B5EF4-FFF2-40B4-BE49-F238E27FC236}">
                <a16:creationId xmlns:a16="http://schemas.microsoft.com/office/drawing/2014/main" id="{481E8540-FCAB-4A74-868F-4704D7B64ABB}"/>
              </a:ext>
            </a:extLst>
          </p:cNvPr>
          <p:cNvSpPr>
            <a:spLocks noGrp="1"/>
          </p:cNvSpPr>
          <p:nvPr>
            <p:ph type="subTitle" idx="1"/>
          </p:nvPr>
        </p:nvSpPr>
        <p:spPr>
          <a:xfrm>
            <a:off x="4154982" y="5092352"/>
            <a:ext cx="6831673" cy="1086237"/>
          </a:xfrm>
        </p:spPr>
        <p:txBody>
          <a:bodyPr/>
          <a:lstStyle/>
          <a:p>
            <a:pPr algn="r"/>
            <a:r>
              <a:rPr lang="hr-HR" dirty="0"/>
              <a:t>Petra Polak</a:t>
            </a:r>
          </a:p>
        </p:txBody>
      </p:sp>
    </p:spTree>
    <p:extLst>
      <p:ext uri="{BB962C8B-B14F-4D97-AF65-F5344CB8AC3E}">
        <p14:creationId xmlns:p14="http://schemas.microsoft.com/office/powerpoint/2010/main" val="1042163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00967E0-4456-404C-83F6-4EBFDFEA2BD8}"/>
              </a:ext>
            </a:extLst>
          </p:cNvPr>
          <p:cNvSpPr>
            <a:spLocks noGrp="1"/>
          </p:cNvSpPr>
          <p:nvPr>
            <p:ph type="title"/>
          </p:nvPr>
        </p:nvSpPr>
        <p:spPr>
          <a:xfrm>
            <a:off x="1371600" y="685800"/>
            <a:ext cx="9601200" cy="865909"/>
          </a:xfrm>
        </p:spPr>
        <p:txBody>
          <a:bodyPr>
            <a:normAutofit fontScale="90000"/>
          </a:bodyPr>
          <a:lstStyle/>
          <a:p>
            <a:r>
              <a:rPr lang="hr-HR" sz="4000" dirty="0"/>
              <a:t>Konačni zaključak i povratna informacija  </a:t>
            </a:r>
            <a:r>
              <a:rPr lang="hr-HR" sz="1800" dirty="0">
                <a:effectLst/>
                <a:latin typeface="Calibri" panose="020F0502020204030204" pitchFamily="34" charset="0"/>
                <a:ea typeface="Calibri" panose="020F0502020204030204" pitchFamily="34" charset="0"/>
                <a:cs typeface="Times New Roman" panose="02020603050405020304" pitchFamily="18" charset="0"/>
              </a:rPr>
              <a:t/>
            </a:r>
            <a:br>
              <a:rPr lang="hr-HR" sz="1800" dirty="0">
                <a:effectLst/>
                <a:latin typeface="Calibri" panose="020F0502020204030204" pitchFamily="34" charset="0"/>
                <a:ea typeface="Calibri" panose="020F0502020204030204" pitchFamily="34" charset="0"/>
                <a:cs typeface="Times New Roman" panose="02020603050405020304" pitchFamily="18" charset="0"/>
              </a:rPr>
            </a:br>
            <a:endParaRPr lang="hr-HR" dirty="0"/>
          </a:p>
        </p:txBody>
      </p:sp>
      <p:sp>
        <p:nvSpPr>
          <p:cNvPr id="3" name="Rezervirano mjesto sadržaja 2">
            <a:extLst>
              <a:ext uri="{FF2B5EF4-FFF2-40B4-BE49-F238E27FC236}">
                <a16:creationId xmlns:a16="http://schemas.microsoft.com/office/drawing/2014/main" id="{AE43A621-731B-40B7-A17D-F4BAE7255184}"/>
              </a:ext>
            </a:extLst>
          </p:cNvPr>
          <p:cNvSpPr>
            <a:spLocks noGrp="1"/>
          </p:cNvSpPr>
          <p:nvPr>
            <p:ph idx="1"/>
          </p:nvPr>
        </p:nvSpPr>
        <p:spPr>
          <a:xfrm>
            <a:off x="1295400" y="1600201"/>
            <a:ext cx="9601200" cy="1634836"/>
          </a:xfrm>
        </p:spPr>
        <p:txBody>
          <a:bodyPr/>
          <a:lstStyle/>
          <a:p>
            <a:pPr marL="742950" lvl="1" indent="-285750">
              <a:lnSpc>
                <a:spcPct val="107000"/>
              </a:lnSpc>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Trudi se razjasniti pacijentu najvažnije stvari o kojima su razgovarali za vrijeme seanse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U početku terapeut sam izvodi sažimanje. Kako klijent napreduje on preuzima taj zadatak</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Lakše je izvesti rezimiranje ako klijent vodi najvažnije točke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1556881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7175C8-5FC2-499A-B972-0B3ACD703DEF}"/>
              </a:ext>
            </a:extLst>
          </p:cNvPr>
          <p:cNvSpPr>
            <a:spLocks noGrp="1"/>
          </p:cNvSpPr>
          <p:nvPr>
            <p:ph type="title"/>
          </p:nvPr>
        </p:nvSpPr>
        <p:spPr>
          <a:xfrm>
            <a:off x="1371600" y="145473"/>
            <a:ext cx="9601200" cy="1485900"/>
          </a:xfrm>
        </p:spPr>
        <p:txBody>
          <a:bodyPr/>
          <a:lstStyle/>
          <a:p>
            <a:r>
              <a:rPr lang="hr-HR" dirty="0"/>
              <a:t>Problemi u strukturiranju seanse </a:t>
            </a:r>
          </a:p>
        </p:txBody>
      </p:sp>
      <p:sp>
        <p:nvSpPr>
          <p:cNvPr id="3" name="Rezervirano mjesto sadržaja 2">
            <a:extLst>
              <a:ext uri="{FF2B5EF4-FFF2-40B4-BE49-F238E27FC236}">
                <a16:creationId xmlns:a16="http://schemas.microsoft.com/office/drawing/2014/main" id="{8EE7ABC9-1557-48AC-824F-E36E08CF498E}"/>
              </a:ext>
            </a:extLst>
          </p:cNvPr>
          <p:cNvSpPr>
            <a:spLocks noGrp="1"/>
          </p:cNvSpPr>
          <p:nvPr>
            <p:ph idx="1"/>
          </p:nvPr>
        </p:nvSpPr>
        <p:spPr>
          <a:xfrm>
            <a:off x="1066801" y="1149927"/>
            <a:ext cx="10377054" cy="5708073"/>
          </a:xfrm>
        </p:spPr>
        <p:txBody>
          <a:bodyPr>
            <a:normAutofit/>
          </a:bodyPr>
          <a:lstStyle/>
          <a:p>
            <a:pPr>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Označiti teškoću, razmotriti razloge i pronaći opciju da se ne ometa terapijska suradnja</a:t>
            </a:r>
          </a:p>
          <a:p>
            <a:pPr>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KRATKI PREGLED – klijent započinje preopširnim i nejasnim pregledom tjedna </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strukturirati</a:t>
            </a:r>
            <a:endParaRPr lang="hr-HR"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PROVJERA RASPOLOŽENJA – neuspjeh u ispunjavanju upitnika, odbijanje upitnika ili teškoće u subjektivnom izražavanju </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Istražiti otpor i pomoći u izražavanju emocija</a:t>
            </a:r>
            <a:endParaRPr lang="hr-H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POVEZIVANJE S PRETHODNOM SEANSOM – teškoće u zapamćivanju sadržaja prethodne seanse ili odbijanje izražavanja negativne povratne informacije terapeutu</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Radni list za povezivanje seanse i bilješke </a:t>
            </a:r>
            <a:endParaRPr lang="hr-H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SASTAVLJANJE DNEVNOG REDA – klijent ne sudjeluje u donošenju dnevnog reda, odsutan tijekom donošenja dnevnog reda, neuspjeh u razgovoru o problemima s dnevnog reda </a:t>
            </a:r>
          </a:p>
        </p:txBody>
      </p:sp>
    </p:spTree>
    <p:extLst>
      <p:ext uri="{BB962C8B-B14F-4D97-AF65-F5344CB8AC3E}">
        <p14:creationId xmlns:p14="http://schemas.microsoft.com/office/powerpoint/2010/main" val="4132726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4AED0D-D0E5-44A4-BAA6-4CC48C2DD3E2}"/>
              </a:ext>
            </a:extLst>
          </p:cNvPr>
          <p:cNvSpPr>
            <a:spLocks noGrp="1"/>
          </p:cNvSpPr>
          <p:nvPr>
            <p:ph type="title"/>
          </p:nvPr>
        </p:nvSpPr>
        <p:spPr/>
        <p:txBody>
          <a:bodyPr/>
          <a:lstStyle/>
          <a:p>
            <a:r>
              <a:rPr lang="hr-HR" dirty="0"/>
              <a:t>Problemi u strukturiranju seanse </a:t>
            </a:r>
          </a:p>
        </p:txBody>
      </p:sp>
      <p:sp>
        <p:nvSpPr>
          <p:cNvPr id="3" name="Rezervirano mjesto sadržaja 2">
            <a:extLst>
              <a:ext uri="{FF2B5EF4-FFF2-40B4-BE49-F238E27FC236}">
                <a16:creationId xmlns:a16="http://schemas.microsoft.com/office/drawing/2014/main" id="{CC1A406F-D434-4337-8A2E-122214B69CFA}"/>
              </a:ext>
            </a:extLst>
          </p:cNvPr>
          <p:cNvSpPr>
            <a:spLocks noGrp="1"/>
          </p:cNvSpPr>
          <p:nvPr>
            <p:ph idx="1"/>
          </p:nvPr>
        </p:nvSpPr>
        <p:spPr>
          <a:xfrm>
            <a:off x="1371600" y="1669774"/>
            <a:ext cx="9601200" cy="4876800"/>
          </a:xfrm>
        </p:spPr>
        <p:txBody>
          <a:bodyPr>
            <a:normAutofit/>
          </a:bodyPr>
          <a:lstStyle/>
          <a:p>
            <a:pPr>
              <a:lnSpc>
                <a:spcPct val="107000"/>
              </a:lnSpc>
              <a:spcAft>
                <a:spcPts val="800"/>
              </a:spcAft>
            </a:pP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PREGLED DOMAĆE ZADAĆE – propustiti pitati pacijenta za domaću zadaću ili </a:t>
            </a:r>
            <a:r>
              <a:rPr lang="hr-HR" sz="2000" dirty="0" err="1">
                <a:effectLst/>
                <a:latin typeface="Times New Roman" panose="02020603050405020304" pitchFamily="18" charset="0"/>
                <a:ea typeface="Calibri" panose="020F0502020204030204" pitchFamily="34" charset="0"/>
                <a:cs typeface="Times New Roman" panose="02020603050405020304" pitchFamily="18" charset="0"/>
              </a:rPr>
              <a:t>predetaljno</a:t>
            </a: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 pregledavanje domaće zadaće</a:t>
            </a:r>
          </a:p>
          <a:p>
            <a:pPr lvl="1">
              <a:lnSpc>
                <a:spcPct val="107000"/>
              </a:lnSpc>
              <a:spcAft>
                <a:spcPts val="800"/>
              </a:spcAft>
            </a:pPr>
            <a:r>
              <a:rPr lang="hr-HR" dirty="0">
                <a:effectLst/>
                <a:latin typeface="Times New Roman" panose="02020603050405020304" pitchFamily="18" charset="0"/>
                <a:ea typeface="Calibri" panose="020F0502020204030204" pitchFamily="34" charset="0"/>
                <a:cs typeface="Times New Roman" panose="02020603050405020304" pitchFamily="18" charset="0"/>
              </a:rPr>
              <a:t>Struktura terapijske seanse i bilješke sa zadanom zadaćom </a:t>
            </a:r>
          </a:p>
          <a:p>
            <a:pPr>
              <a:lnSpc>
                <a:spcPct val="107000"/>
              </a:lnSpc>
              <a:spcAft>
                <a:spcPts val="800"/>
              </a:spcAft>
            </a:pP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RAZGOVOR O PROBLEMIMA S DNEVNOG REDA: bespomoćnost, neusmjereni ili površni razgovor, neuspješni tempo, neprovođenje terapijske intervencije</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Neusmjereni razgovor – sažimanje, identificirati misli, emocije, uvjerenja</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Neuspješan tempo – na početku </a:t>
            </a: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Neprovođenje terapijske intervencije – struktura </a:t>
            </a:r>
          </a:p>
        </p:txBody>
      </p:sp>
    </p:spTree>
    <p:extLst>
      <p:ext uri="{BB962C8B-B14F-4D97-AF65-F5344CB8AC3E}">
        <p14:creationId xmlns:p14="http://schemas.microsoft.com/office/powerpoint/2010/main" val="460777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3B10C98-2892-4192-9084-6C6F666BF3CA}"/>
              </a:ext>
            </a:extLst>
          </p:cNvPr>
          <p:cNvSpPr>
            <a:spLocks noGrp="1"/>
          </p:cNvSpPr>
          <p:nvPr>
            <p:ph type="title"/>
          </p:nvPr>
        </p:nvSpPr>
        <p:spPr/>
        <p:txBody>
          <a:bodyPr/>
          <a:lstStyle/>
          <a:p>
            <a:r>
              <a:rPr lang="hr-HR" dirty="0"/>
              <a:t>Problemi u strukturiranju seanse </a:t>
            </a:r>
          </a:p>
        </p:txBody>
      </p:sp>
      <p:sp>
        <p:nvSpPr>
          <p:cNvPr id="3" name="Rezervirano mjesto sadržaja 2">
            <a:extLst>
              <a:ext uri="{FF2B5EF4-FFF2-40B4-BE49-F238E27FC236}">
                <a16:creationId xmlns:a16="http://schemas.microsoft.com/office/drawing/2014/main" id="{CA9CDB57-6060-4FB5-AED2-696793803B23}"/>
              </a:ext>
            </a:extLst>
          </p:cNvPr>
          <p:cNvSpPr>
            <a:spLocks noGrp="1"/>
          </p:cNvSpPr>
          <p:nvPr>
            <p:ph idx="1"/>
          </p:nvPr>
        </p:nvSpPr>
        <p:spPr>
          <a:xfrm>
            <a:off x="1371600" y="1828800"/>
            <a:ext cx="9601200" cy="4038600"/>
          </a:xfrm>
        </p:spPr>
        <p:txBody>
          <a:bodyPr>
            <a:normAutofit/>
          </a:bodyPr>
          <a:lstStyle/>
          <a:p>
            <a:pPr>
              <a:lnSpc>
                <a:spcPct val="107000"/>
              </a:lnSpc>
              <a:spcAft>
                <a:spcPts val="800"/>
              </a:spcAft>
            </a:pP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ZADAVANJE DOMAĆE ZADAĆE –preteška ili DZ nepovezana s pacijentovim teškoćama, nedovoljno objašnjenja DZ, ne pregledana prethodna zadaća, ne naglašena važnost izvršavanja zadaća, ne započinjanje zadatka na seansi, ne postavljanje pitanja o potencijalnim zaprekama koje bi se mogle javiti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POVRATNA INFORMACIJA – pacijent je uznemiren, a nema dovoljno vremena za rješavanje te uznemirenost ili kad pacijent ne uspije izraziti svoje negativne </a:t>
            </a:r>
            <a:r>
              <a:rPr lang="hr-HR" sz="2000" dirty="0" err="1">
                <a:effectLst/>
                <a:latin typeface="Times New Roman" panose="02020603050405020304" pitchFamily="18" charset="0"/>
                <a:ea typeface="Calibri" panose="020F0502020204030204" pitchFamily="34" charset="0"/>
                <a:cs typeface="Times New Roman" panose="02020603050405020304" pitchFamily="18" charset="0"/>
              </a:rPr>
              <a:t>reakcijež</a:t>
            </a:r>
            <a:endParaRPr lang="hr-HR" sz="2000"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07000"/>
              </a:lnSpc>
              <a:spcAft>
                <a:spcPts val="800"/>
              </a:spcAft>
            </a:pPr>
            <a:r>
              <a:rPr lang="hr-HR" dirty="0">
                <a:latin typeface="Times New Roman" panose="02020603050405020304" pitchFamily="18" charset="0"/>
                <a:ea typeface="Calibri" panose="020F0502020204030204" pitchFamily="34" charset="0"/>
                <a:cs typeface="Times New Roman" panose="02020603050405020304" pitchFamily="18" charset="0"/>
              </a:rPr>
              <a:t>Dovršiti seansu ranije da se stigne dati povratna informacija </a:t>
            </a:r>
            <a:endParaRPr lang="hr-H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effectLst/>
                <a:latin typeface="Times New Roman" panose="02020603050405020304" pitchFamily="18" charset="0"/>
                <a:ea typeface="Calibri" panose="020F0502020204030204" pitchFamily="34" charset="0"/>
                <a:cs typeface="Times New Roman" panose="02020603050405020304" pitchFamily="18" charset="0"/>
              </a:rPr>
              <a:t>TERAPEUTOVE NEGATIVNE AUTOMATSKE MISLI</a:t>
            </a:r>
          </a:p>
          <a:p>
            <a:pPr lvl="1">
              <a:lnSpc>
                <a:spcPct val="107000"/>
              </a:lnSpc>
              <a:spcAft>
                <a:spcPts val="800"/>
              </a:spcAft>
            </a:pPr>
            <a:r>
              <a:rPr lang="hr-HR" dirty="0">
                <a:latin typeface="Times New Roman" panose="02020603050405020304" pitchFamily="18" charset="0"/>
                <a:cs typeface="Times New Roman" panose="02020603050405020304" pitchFamily="18" charset="0"/>
              </a:rPr>
              <a:t>Identificirati ih i odgovoriti na njih </a:t>
            </a:r>
            <a:endParaRPr lang="hr-HR" dirty="0"/>
          </a:p>
          <a:p>
            <a:endParaRPr lang="hr-HR" dirty="0"/>
          </a:p>
        </p:txBody>
      </p:sp>
    </p:spTree>
    <p:extLst>
      <p:ext uri="{BB962C8B-B14F-4D97-AF65-F5344CB8AC3E}">
        <p14:creationId xmlns:p14="http://schemas.microsoft.com/office/powerpoint/2010/main" val="73984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2DBEAEF-761C-45E1-B95E-106CBD05E15B}"/>
              </a:ext>
            </a:extLst>
          </p:cNvPr>
          <p:cNvSpPr>
            <a:spLocks noGrp="1"/>
          </p:cNvSpPr>
          <p:nvPr>
            <p:ph type="title"/>
          </p:nvPr>
        </p:nvSpPr>
        <p:spPr/>
        <p:txBody>
          <a:bodyPr/>
          <a:lstStyle/>
          <a:p>
            <a:r>
              <a:rPr lang="hr-HR" dirty="0"/>
              <a:t>Dnevni red druge i ostalih seansi </a:t>
            </a:r>
          </a:p>
        </p:txBody>
      </p:sp>
      <p:sp>
        <p:nvSpPr>
          <p:cNvPr id="3" name="Rezervirano mjesto sadržaja 2">
            <a:extLst>
              <a:ext uri="{FF2B5EF4-FFF2-40B4-BE49-F238E27FC236}">
                <a16:creationId xmlns:a16="http://schemas.microsoft.com/office/drawing/2014/main" id="{8A89E80B-F106-4CBB-98D3-B2C0BF5C5940}"/>
              </a:ext>
            </a:extLst>
          </p:cNvPr>
          <p:cNvSpPr>
            <a:spLocks noGrp="1"/>
          </p:cNvSpPr>
          <p:nvPr>
            <p:ph idx="1"/>
          </p:nvPr>
        </p:nvSpPr>
        <p:spPr/>
        <p:txBody>
          <a:bodyPr/>
          <a:lstStyle/>
          <a:p>
            <a:pPr marL="457200" indent="-457200">
              <a:buFont typeface="+mj-lt"/>
              <a:buAutoNum type="arabicPeriod"/>
            </a:pPr>
            <a:r>
              <a:rPr lang="hr-HR" dirty="0"/>
              <a:t>Kratki pregled i provjera raspoloženja</a:t>
            </a:r>
          </a:p>
          <a:p>
            <a:pPr marL="457200" indent="-457200">
              <a:buFont typeface="+mj-lt"/>
              <a:buAutoNum type="arabicPeriod"/>
            </a:pPr>
            <a:r>
              <a:rPr lang="hr-HR" dirty="0"/>
              <a:t>Povezivanje s prethodnom seansom</a:t>
            </a:r>
          </a:p>
          <a:p>
            <a:pPr marL="457200" indent="-457200">
              <a:buFont typeface="+mj-lt"/>
              <a:buAutoNum type="arabicPeriod"/>
            </a:pPr>
            <a:r>
              <a:rPr lang="hr-HR" dirty="0"/>
              <a:t>Sastavljanje dnevnog reda </a:t>
            </a:r>
          </a:p>
          <a:p>
            <a:pPr marL="457200" indent="-457200">
              <a:buFont typeface="+mj-lt"/>
              <a:buAutoNum type="arabicPeriod"/>
            </a:pPr>
            <a:r>
              <a:rPr lang="hr-HR" dirty="0"/>
              <a:t>Osvrt na domaću zadaću</a:t>
            </a:r>
          </a:p>
          <a:p>
            <a:pPr marL="457200" indent="-457200">
              <a:buFont typeface="+mj-lt"/>
              <a:buAutoNum type="arabicPeriod"/>
            </a:pPr>
            <a:r>
              <a:rPr lang="hr-HR" dirty="0"/>
              <a:t>Diskusija o problemima dnevnog reda, zadavanje nove domaće zadaće i </a:t>
            </a:r>
            <a:r>
              <a:rPr lang="hr-HR" dirty="0" err="1"/>
              <a:t>periodčni</a:t>
            </a:r>
            <a:r>
              <a:rPr lang="hr-HR" dirty="0"/>
              <a:t> zaključci</a:t>
            </a:r>
          </a:p>
          <a:p>
            <a:pPr marL="457200" indent="-457200">
              <a:buFont typeface="+mj-lt"/>
              <a:buAutoNum type="arabicPeriod"/>
            </a:pPr>
            <a:r>
              <a:rPr lang="hr-HR" dirty="0"/>
              <a:t>Konačni zaključak i povratna informacija  </a:t>
            </a:r>
          </a:p>
        </p:txBody>
      </p:sp>
    </p:spTree>
    <p:extLst>
      <p:ext uri="{BB962C8B-B14F-4D97-AF65-F5344CB8AC3E}">
        <p14:creationId xmlns:p14="http://schemas.microsoft.com/office/powerpoint/2010/main" val="752651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D77678B-D07F-4706-966F-FE26B65038BE}"/>
              </a:ext>
            </a:extLst>
          </p:cNvPr>
          <p:cNvSpPr>
            <a:spLocks noGrp="1"/>
          </p:cNvSpPr>
          <p:nvPr>
            <p:ph type="title"/>
          </p:nvPr>
        </p:nvSpPr>
        <p:spPr>
          <a:xfrm>
            <a:off x="1427018" y="311727"/>
            <a:ext cx="9601200" cy="1485900"/>
          </a:xfrm>
        </p:spPr>
        <p:txBody>
          <a:bodyPr/>
          <a:lstStyle/>
          <a:p>
            <a:r>
              <a:rPr lang="hr-HR" dirty="0"/>
              <a:t>1. Kratki pregled i provjera raspoloženja</a:t>
            </a:r>
            <a:br>
              <a:rPr lang="hr-HR" dirty="0"/>
            </a:br>
            <a:endParaRPr lang="hr-HR" dirty="0"/>
          </a:p>
        </p:txBody>
      </p:sp>
      <p:sp>
        <p:nvSpPr>
          <p:cNvPr id="3" name="Rezervirano mjesto sadržaja 2">
            <a:extLst>
              <a:ext uri="{FF2B5EF4-FFF2-40B4-BE49-F238E27FC236}">
                <a16:creationId xmlns:a16="http://schemas.microsoft.com/office/drawing/2014/main" id="{E8638F80-2E88-40B0-ABE8-41C6AF97A6F3}"/>
              </a:ext>
            </a:extLst>
          </p:cNvPr>
          <p:cNvSpPr>
            <a:spLocks noGrp="1"/>
          </p:cNvSpPr>
          <p:nvPr>
            <p:ph idx="1"/>
          </p:nvPr>
        </p:nvSpPr>
        <p:spPr>
          <a:xfrm>
            <a:off x="1607729" y="1196687"/>
            <a:ext cx="9601200" cy="2328391"/>
          </a:xfrm>
        </p:spPr>
        <p:txBody>
          <a:bodyPr>
            <a:normAutofit/>
          </a:bodyPr>
          <a:lstStyle/>
          <a:p>
            <a:pPr marL="742950" lvl="1" indent="-285750">
              <a:lnSpc>
                <a:spcPct val="107000"/>
              </a:lnSpc>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a:t>
            </a:r>
            <a:r>
              <a:rPr lang="hr-HR" sz="1800" dirty="0">
                <a:latin typeface="Times New Roman" panose="02020603050405020304" pitchFamily="18" charset="0"/>
                <a:ea typeface="Calibri" panose="020F0502020204030204" pitchFamily="34" charset="0"/>
                <a:cs typeface="Times New Roman" panose="02020603050405020304" pitchFamily="18" charset="0"/>
              </a:rPr>
              <a:t>Dobar dan, kako se danas osjećate?” </a:t>
            </a:r>
          </a:p>
          <a:p>
            <a:pPr marL="742950" lvl="1" indent="-285750">
              <a:lnSpc>
                <a:spcPct val="107000"/>
              </a:lnSpc>
              <a:buFont typeface="Symbol" panose="05050102010706020507" pitchFamily="18" charset="2"/>
              <a:buChar char=""/>
            </a:pPr>
            <a:r>
              <a:rPr lang="hr-HR" sz="1800" dirty="0">
                <a:latin typeface="Times New Roman" panose="02020603050405020304" pitchFamily="18" charset="0"/>
                <a:ea typeface="Calibri" panose="020F0502020204030204" pitchFamily="34" charset="0"/>
                <a:cs typeface="Times New Roman" panose="02020603050405020304" pitchFamily="18" charset="0"/>
              </a:rPr>
              <a:t>„Kako Vam je prošao tjedan?”</a:t>
            </a:r>
          </a:p>
          <a:p>
            <a:pPr marL="742950" lvl="1" indent="-285750">
              <a:lnSpc>
                <a:spcPct val="107000"/>
              </a:lnSpc>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Odmah na početku, kratko traje </a:t>
            </a:r>
          </a:p>
          <a:p>
            <a:pPr marL="742950" lvl="1" indent="-285750">
              <a:lnSpc>
                <a:spcPct val="107000"/>
              </a:lnSpc>
              <a:buFont typeface="Symbol" panose="05050102010706020507" pitchFamily="18" charset="2"/>
              <a:buChar char=""/>
            </a:pPr>
            <a:r>
              <a:rPr lang="hr-HR" sz="1800" i="0" dirty="0">
                <a:latin typeface="Times New Roman" panose="02020603050405020304" pitchFamily="18" charset="0"/>
                <a:ea typeface="Calibri" panose="020F0502020204030204" pitchFamily="34" charset="0"/>
                <a:cs typeface="Times New Roman" panose="02020603050405020304" pitchFamily="18" charset="0"/>
              </a:rPr>
              <a:t>N</a:t>
            </a: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e kretati odmah u raspravu o problemima dok se ne sastavi dnevni red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Subjektivno izvješće uspoređuje se s objektivnim rezultatom na testu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
        <p:nvSpPr>
          <p:cNvPr id="4" name="Rezervirano mjesto sadržaja 2">
            <a:extLst>
              <a:ext uri="{FF2B5EF4-FFF2-40B4-BE49-F238E27FC236}">
                <a16:creationId xmlns:a16="http://schemas.microsoft.com/office/drawing/2014/main" id="{8A0F92E1-EAE0-4A3A-BF62-D57133F3FC65}"/>
              </a:ext>
            </a:extLst>
          </p:cNvPr>
          <p:cNvSpPr txBox="1">
            <a:spLocks/>
          </p:cNvSpPr>
          <p:nvPr/>
        </p:nvSpPr>
        <p:spPr>
          <a:xfrm>
            <a:off x="2286001" y="3638550"/>
            <a:ext cx="9601200" cy="35814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T: ” Dobar dan, Sally. Kako se osjećate danas?</a:t>
            </a:r>
          </a:p>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K: ”Malo bolje.”</a:t>
            </a:r>
          </a:p>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T: „Mogu li pogledati Vaš upitnik? Dok ga pregledavam, recite mi kako vam je prošao tjedan.</a:t>
            </a:r>
          </a:p>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K:”U nekim stvarima dobro, u nekima baš i ne.</a:t>
            </a:r>
          </a:p>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T: „Što se dogodilo?”</a:t>
            </a:r>
          </a:p>
          <a:p>
            <a:pPr marL="457200" lvl="1" indent="0">
              <a:lnSpc>
                <a:spcPct val="107000"/>
              </a:lnSpc>
              <a:buNone/>
            </a:pPr>
            <a:r>
              <a:rPr lang="hr-HR" sz="1800" dirty="0">
                <a:latin typeface="Times New Roman" panose="02020603050405020304" pitchFamily="18" charset="0"/>
                <a:ea typeface="Calibri" panose="020F0502020204030204" pitchFamily="34" charset="0"/>
                <a:cs typeface="Times New Roman" panose="02020603050405020304" pitchFamily="18" charset="0"/>
              </a:rPr>
              <a:t>K:”Pa, osjećala sam se manje depresivno, ali anksioznije. Bila sam toliko zabrinuta zbog ispita da se nisam mogla koncentrirati”</a:t>
            </a:r>
            <a:br>
              <a:rPr lang="hr-HR" sz="1800" dirty="0">
                <a:latin typeface="Times New Roman" panose="02020603050405020304" pitchFamily="18" charset="0"/>
                <a:ea typeface="Calibri" panose="020F0502020204030204" pitchFamily="34" charset="0"/>
                <a:cs typeface="Times New Roman" panose="02020603050405020304" pitchFamily="18" charset="0"/>
              </a:rPr>
            </a:br>
            <a:r>
              <a:rPr lang="hr-HR" sz="1800" dirty="0">
                <a:latin typeface="Times New Roman" panose="02020603050405020304" pitchFamily="18" charset="0"/>
                <a:ea typeface="Calibri" panose="020F0502020204030204" pitchFamily="34" charset="0"/>
                <a:cs typeface="Times New Roman" panose="02020603050405020304" pitchFamily="18" charset="0"/>
              </a:rPr>
              <a:t>T:”Hoćemo li ispit staviti na dnevni red?”</a:t>
            </a:r>
          </a:p>
          <a:p>
            <a:pPr marL="457200" lvl="1" indent="0">
              <a:lnSpc>
                <a:spcPct val="107000"/>
              </a:lnSpc>
              <a:buNone/>
            </a:pPr>
            <a:endParaRPr lang="hr-HR" sz="1800" i="0" dirty="0">
              <a:latin typeface="Times New Roman" panose="02020603050405020304" pitchFamily="18" charset="0"/>
              <a:ea typeface="Calibri" panose="020F0502020204030204" pitchFamily="34" charset="0"/>
              <a:cs typeface="Times New Roman" panose="02020603050405020304" pitchFamily="18" charset="0"/>
            </a:endParaRPr>
          </a:p>
          <a:p>
            <a:pPr marL="457200" lvl="1" indent="0">
              <a:lnSpc>
                <a:spcPct val="107000"/>
              </a:lnSpc>
              <a:buNone/>
            </a:pPr>
            <a:endParaRPr lang="hr-HR" sz="1800" i="0" dirty="0">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142958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4BFF13-EBC1-4494-88E6-59A16CE1B259}"/>
              </a:ext>
            </a:extLst>
          </p:cNvPr>
          <p:cNvSpPr>
            <a:spLocks noGrp="1"/>
          </p:cNvSpPr>
          <p:nvPr>
            <p:ph type="title"/>
          </p:nvPr>
        </p:nvSpPr>
        <p:spPr>
          <a:xfrm>
            <a:off x="1295399" y="434684"/>
            <a:ext cx="9601200" cy="1485900"/>
          </a:xfrm>
        </p:spPr>
        <p:txBody>
          <a:bodyPr/>
          <a:lstStyle/>
          <a:p>
            <a:r>
              <a:rPr lang="hr-HR" dirty="0"/>
              <a:t>2. Povezivanje s prethodnom seansom</a:t>
            </a:r>
          </a:p>
        </p:txBody>
      </p:sp>
      <p:sp>
        <p:nvSpPr>
          <p:cNvPr id="3" name="Rezervirano mjesto sadržaja 2">
            <a:extLst>
              <a:ext uri="{FF2B5EF4-FFF2-40B4-BE49-F238E27FC236}">
                <a16:creationId xmlns:a16="http://schemas.microsoft.com/office/drawing/2014/main" id="{22A8C4AF-541B-49FD-87F9-F467175A932E}"/>
              </a:ext>
            </a:extLst>
          </p:cNvPr>
          <p:cNvSpPr>
            <a:spLocks noGrp="1"/>
          </p:cNvSpPr>
          <p:nvPr>
            <p:ph idx="1"/>
          </p:nvPr>
        </p:nvSpPr>
        <p:spPr>
          <a:xfrm>
            <a:off x="1094509" y="1920584"/>
            <a:ext cx="10002981" cy="2903207"/>
          </a:xfrm>
        </p:spPr>
        <p:txBody>
          <a:bodyPr/>
          <a:lstStyle/>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hr-HR" sz="1800" i="1" dirty="0">
                <a:effectLst/>
                <a:latin typeface="Times New Roman" panose="02020603050405020304" pitchFamily="18" charset="0"/>
                <a:ea typeface="Calibri" panose="020F0502020204030204" pitchFamily="34" charset="0"/>
                <a:cs typeface="Times New Roman" panose="02020603050405020304" pitchFamily="18" charset="0"/>
              </a:rPr>
              <a:t>Najprije mi recite što ste zapamtili na prošloj </a:t>
            </a:r>
            <a:r>
              <a:rPr lang="hr-HR" sz="1800" i="1" dirty="0" err="1">
                <a:effectLst/>
                <a:latin typeface="Times New Roman" panose="02020603050405020304" pitchFamily="18" charset="0"/>
                <a:ea typeface="Calibri" panose="020F0502020204030204" pitchFamily="34" charset="0"/>
                <a:cs typeface="Times New Roman" panose="02020603050405020304" pitchFamily="18" charset="0"/>
              </a:rPr>
              <a:t>senasi</a:t>
            </a:r>
            <a:r>
              <a:rPr lang="hr-HR" sz="1800" i="1" dirty="0">
                <a:effectLst/>
                <a:latin typeface="Times New Roman" panose="02020603050405020304" pitchFamily="18" charset="0"/>
                <a:ea typeface="Calibri" panose="020F0502020204030204" pitchFamily="34" charset="0"/>
                <a:cs typeface="Times New Roman" panose="02020603050405020304" pitchFamily="18" charset="0"/>
              </a:rPr>
              <a:t>, što je bilo važno</a:t>
            </a:r>
            <a:r>
              <a:rPr lang="hr-HR" sz="1800" dirty="0">
                <a:effectLst/>
                <a:latin typeface="Times New Roman" panose="02020603050405020304" pitchFamily="18" charset="0"/>
                <a:ea typeface="Calibri" panose="020F0502020204030204" pitchFamily="34" charset="0"/>
                <a:cs typeface="Times New Roman" panose="02020603050405020304" pitchFamily="18" charset="0"/>
              </a:rPr>
              <a:t>?“</a:t>
            </a:r>
          </a:p>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hr-HR" sz="1800" i="1" dirty="0">
                <a:effectLst/>
                <a:latin typeface="Times New Roman" panose="02020603050405020304" pitchFamily="18" charset="0"/>
                <a:ea typeface="Calibri" panose="020F0502020204030204" pitchFamily="34" charset="0"/>
                <a:cs typeface="Times New Roman" panose="02020603050405020304" pitchFamily="18" charset="0"/>
              </a:rPr>
              <a:t>Je li bilo nečega što vas je zasmetalo</a:t>
            </a:r>
            <a:r>
              <a:rPr lang="hr-HR"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Times New Roman" panose="02020603050405020304" pitchFamily="18" charset="0"/>
                <a:ea typeface="Calibri" panose="020F0502020204030204" pitchFamily="34" charset="0"/>
              </a:rPr>
              <a:t>Svrha: povezivanje pacijentova razumijevanja prethodne seanse</a:t>
            </a:r>
          </a:p>
          <a:p>
            <a:r>
              <a:rPr lang="hr-HR" sz="1800" dirty="0">
                <a:latin typeface="Times New Roman" panose="02020603050405020304" pitchFamily="18" charset="0"/>
                <a:ea typeface="Calibri" panose="020F0502020204030204" pitchFamily="34" charset="0"/>
                <a:cs typeface="Times New Roman" panose="02020603050405020304" pitchFamily="18" charset="0"/>
              </a:rPr>
              <a:t>Važnost zapisivanja bilješki tijekom seanse </a:t>
            </a:r>
            <a:endParaRPr lang="hr-HR" sz="1800" dirty="0">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Listić za povezivanje seansi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hr-HR" dirty="0"/>
          </a:p>
        </p:txBody>
      </p:sp>
    </p:spTree>
    <p:extLst>
      <p:ext uri="{BB962C8B-B14F-4D97-AF65-F5344CB8AC3E}">
        <p14:creationId xmlns:p14="http://schemas.microsoft.com/office/powerpoint/2010/main" val="2591031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B319A42-1A9D-4E4B-9D46-848CC8E05646}"/>
              </a:ext>
            </a:extLst>
          </p:cNvPr>
          <p:cNvSpPr>
            <a:spLocks noGrp="1"/>
          </p:cNvSpPr>
          <p:nvPr>
            <p:ph type="title"/>
          </p:nvPr>
        </p:nvSpPr>
        <p:spPr/>
        <p:txBody>
          <a:bodyPr/>
          <a:lstStyle/>
          <a:p>
            <a:r>
              <a:rPr lang="hr-HR" dirty="0"/>
              <a:t>2. Povezivanje s prethodnom seansom</a:t>
            </a:r>
          </a:p>
        </p:txBody>
      </p:sp>
      <p:sp>
        <p:nvSpPr>
          <p:cNvPr id="7" name="TekstniOkvir 6">
            <a:extLst>
              <a:ext uri="{FF2B5EF4-FFF2-40B4-BE49-F238E27FC236}">
                <a16:creationId xmlns:a16="http://schemas.microsoft.com/office/drawing/2014/main" id="{AAA4AEB8-E5EC-4E62-AE1F-98FC7866B4CA}"/>
              </a:ext>
            </a:extLst>
          </p:cNvPr>
          <p:cNvSpPr txBox="1"/>
          <p:nvPr/>
        </p:nvSpPr>
        <p:spPr>
          <a:xfrm>
            <a:off x="1371600" y="1959666"/>
            <a:ext cx="9601200" cy="3787383"/>
          </a:xfrm>
          <a:prstGeom prst="rect">
            <a:avLst/>
          </a:prstGeom>
          <a:noFill/>
        </p:spPr>
        <p:txBody>
          <a:bodyPr wrap="square">
            <a:spAutoFit/>
          </a:bodyPr>
          <a:lstStyle/>
          <a:p>
            <a:pPr marL="0" indent="0" algn="ctr">
              <a:lnSpc>
                <a:spcPct val="150000"/>
              </a:lnSpc>
              <a:buNone/>
            </a:pPr>
            <a:r>
              <a:rPr lang="hr-HR" sz="1800" b="1" dirty="0">
                <a:latin typeface="Times New Roman" panose="02020603050405020304" pitchFamily="18" charset="0"/>
                <a:ea typeface="Calibri" panose="020F0502020204030204" pitchFamily="34" charset="0"/>
                <a:cs typeface="Times New Roman" panose="02020603050405020304" pitchFamily="18" charset="0"/>
              </a:rPr>
              <a:t>RADNI LIST ZA POVEZIVANJE SEANSI</a:t>
            </a:r>
          </a:p>
          <a:p>
            <a:pPr marL="0" indent="0" algn="ctr">
              <a:lnSpc>
                <a:spcPct val="150000"/>
              </a:lnSpc>
              <a:buNone/>
            </a:pPr>
            <a:endParaRPr lang="hr-HR" sz="18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O čemu važnom smo pričali na prošloj seansi? Što ste naučili? ( 1 – 3 rečenice)</a:t>
            </a: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Je li bilo nečega što vam je zasmetalo na prošloj seansi? Nešto o čemu nerado pričate?</a:t>
            </a: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Kakav je bio vaš tjedan? Kakvo vam je bilo raspoloženje u usporedbi s prijašnjim tjednima? (1 – 3 rečenice)</a:t>
            </a: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Je li se ovaj tjedan dogodilo nešto važno o čemu treba razgovarati?</a:t>
            </a: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Koje probleme želite staviti na dnevni red?</a:t>
            </a:r>
          </a:p>
          <a:p>
            <a:pPr marL="342900" indent="-342900">
              <a:lnSpc>
                <a:spcPct val="150000"/>
              </a:lnSpc>
              <a:buAutoNum type="arabicPeriod"/>
            </a:pPr>
            <a:r>
              <a:rPr lang="hr-HR" sz="1800" i="1" dirty="0">
                <a:latin typeface="Times New Roman" panose="02020603050405020304" pitchFamily="18" charset="0"/>
                <a:ea typeface="Calibri" panose="020F0502020204030204" pitchFamily="34" charset="0"/>
                <a:cs typeface="Times New Roman" panose="02020603050405020304" pitchFamily="18" charset="0"/>
              </a:rPr>
              <a:t>Koju ste domaću zadaću napravili ili niste napravili? Što ste naučili?</a:t>
            </a:r>
            <a:endParaRPr lang="hr-HR" sz="1800" i="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086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61A8A5-6299-4C5E-AFA0-85C7D7587176}"/>
              </a:ext>
            </a:extLst>
          </p:cNvPr>
          <p:cNvSpPr>
            <a:spLocks noGrp="1"/>
          </p:cNvSpPr>
          <p:nvPr>
            <p:ph type="title"/>
          </p:nvPr>
        </p:nvSpPr>
        <p:spPr>
          <a:xfrm>
            <a:off x="1295400" y="311727"/>
            <a:ext cx="9601200" cy="949036"/>
          </a:xfrm>
        </p:spPr>
        <p:txBody>
          <a:bodyPr>
            <a:normAutofit fontScale="90000"/>
          </a:bodyPr>
          <a:lstStyle/>
          <a:p>
            <a:r>
              <a:rPr lang="hr-HR" dirty="0"/>
              <a:t>3. Sastavljanje dnevnog reda </a:t>
            </a:r>
            <a:br>
              <a:rPr lang="hr-HR" dirty="0"/>
            </a:br>
            <a:endParaRPr lang="hr-HR" dirty="0"/>
          </a:p>
        </p:txBody>
      </p:sp>
      <p:sp>
        <p:nvSpPr>
          <p:cNvPr id="3" name="Rezervirano mjesto sadržaja 2">
            <a:extLst>
              <a:ext uri="{FF2B5EF4-FFF2-40B4-BE49-F238E27FC236}">
                <a16:creationId xmlns:a16="http://schemas.microsoft.com/office/drawing/2014/main" id="{25B67C9F-6176-441D-8A58-76A59D790916}"/>
              </a:ext>
            </a:extLst>
          </p:cNvPr>
          <p:cNvSpPr>
            <a:spLocks noGrp="1"/>
          </p:cNvSpPr>
          <p:nvPr>
            <p:ph idx="1"/>
          </p:nvPr>
        </p:nvSpPr>
        <p:spPr>
          <a:xfrm>
            <a:off x="1295400" y="1312718"/>
            <a:ext cx="9601200" cy="1721427"/>
          </a:xfrm>
        </p:spPr>
        <p:txBody>
          <a:bodyPr/>
          <a:lstStyle/>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„O kojim problemima danas želite razgovarati?“, „Što želite staviti na dnevni red danas?“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U ranoj fazi terapeut uzima više odgovornosti za sastavljanje dnevnog reda, postupno tu odgovornost prebacuje na klijenta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Times New Roman" panose="02020603050405020304" pitchFamily="18" charset="0"/>
                <a:ea typeface="Calibri" panose="020F0502020204030204" pitchFamily="34" charset="0"/>
                <a:cs typeface="Times New Roman" panose="02020603050405020304" pitchFamily="18" charset="0"/>
              </a:rPr>
              <a:t>Ako je previše točaka, terapeut i klijent zajedno određuju prioritete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
        <p:nvSpPr>
          <p:cNvPr id="6" name="Rezervirano mjesto sadržaja 2">
            <a:extLst>
              <a:ext uri="{FF2B5EF4-FFF2-40B4-BE49-F238E27FC236}">
                <a16:creationId xmlns:a16="http://schemas.microsoft.com/office/drawing/2014/main" id="{21C90D90-010C-42D0-BB0F-33FE0F94609C}"/>
              </a:ext>
            </a:extLst>
          </p:cNvPr>
          <p:cNvSpPr txBox="1">
            <a:spLocks/>
          </p:cNvSpPr>
          <p:nvPr/>
        </p:nvSpPr>
        <p:spPr>
          <a:xfrm>
            <a:off x="1617518" y="3290455"/>
            <a:ext cx="8956964" cy="3065317"/>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buNone/>
            </a:pPr>
            <a:r>
              <a:rPr lang="hr-HR" sz="1800" i="1" dirty="0">
                <a:latin typeface="Times New Roman" panose="02020603050405020304" pitchFamily="18" charset="0"/>
                <a:cs typeface="Times New Roman" panose="02020603050405020304" pitchFamily="18" charset="0"/>
              </a:rPr>
              <a:t>T: „Sada bismo trebali sastaviti današnji dnevni red. Već smo spomenuli vaš ispit, problem s vašom cimericom, a ja bih želio razgovarati o tijeku napretka i nešto više o automatskim mislima. I naravno, želio bih pogledati vašu domaću zadaću. Ima li još nečega?</a:t>
            </a:r>
          </a:p>
          <a:p>
            <a:pPr marL="0" indent="0">
              <a:buNone/>
            </a:pPr>
            <a:r>
              <a:rPr lang="hr-HR" sz="1800" i="1" dirty="0">
                <a:latin typeface="Times New Roman" panose="02020603050405020304" pitchFamily="18" charset="0"/>
                <a:cs typeface="Times New Roman" panose="02020603050405020304" pitchFamily="18" charset="0"/>
              </a:rPr>
              <a:t>K:”Ne, mislim da nema.”</a:t>
            </a:r>
          </a:p>
          <a:p>
            <a:pPr marL="0" indent="0">
              <a:buNone/>
            </a:pPr>
            <a:r>
              <a:rPr lang="hr-HR" sz="1800" i="1" dirty="0">
                <a:latin typeface="Times New Roman" panose="02020603050405020304" pitchFamily="18" charset="0"/>
                <a:cs typeface="Times New Roman" panose="02020603050405020304" pitchFamily="18" charset="0"/>
              </a:rPr>
              <a:t>T: To je prilično ambiciozan dnevni red. Ako nam ponestane vremena, što bismo mogli ostaviti za sljedeći put? (Pomaže odrediti prioritete)</a:t>
            </a:r>
            <a:br>
              <a:rPr lang="hr-HR" sz="1800" i="1" dirty="0">
                <a:latin typeface="Times New Roman" panose="02020603050405020304" pitchFamily="18" charset="0"/>
                <a:cs typeface="Times New Roman" panose="02020603050405020304" pitchFamily="18" charset="0"/>
              </a:rPr>
            </a:br>
            <a:r>
              <a:rPr lang="hr-HR" sz="1800" i="1" dirty="0">
                <a:latin typeface="Times New Roman" panose="02020603050405020304" pitchFamily="18" charset="0"/>
                <a:cs typeface="Times New Roman" panose="02020603050405020304" pitchFamily="18" charset="0"/>
              </a:rPr>
              <a:t>K: Pa, mislim problem s cimericom. Vjerojatno će sam nestati. </a:t>
            </a:r>
          </a:p>
        </p:txBody>
      </p:sp>
    </p:spTree>
    <p:extLst>
      <p:ext uri="{BB962C8B-B14F-4D97-AF65-F5344CB8AC3E}">
        <p14:creationId xmlns:p14="http://schemas.microsoft.com/office/powerpoint/2010/main" val="486490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BA8D54-7A19-4DB6-BCF4-4DE18E5EDFBB}"/>
              </a:ext>
            </a:extLst>
          </p:cNvPr>
          <p:cNvSpPr>
            <a:spLocks noGrp="1"/>
          </p:cNvSpPr>
          <p:nvPr>
            <p:ph type="title"/>
          </p:nvPr>
        </p:nvSpPr>
        <p:spPr>
          <a:xfrm>
            <a:off x="1191491" y="339832"/>
            <a:ext cx="9601200" cy="1485900"/>
          </a:xfrm>
        </p:spPr>
        <p:txBody>
          <a:bodyPr/>
          <a:lstStyle/>
          <a:p>
            <a:r>
              <a:rPr lang="hr-HR" dirty="0"/>
              <a:t>4. Osvrt na domaću zadaću</a:t>
            </a:r>
            <a:br>
              <a:rPr lang="hr-HR" dirty="0"/>
            </a:br>
            <a:endParaRPr lang="hr-HR" dirty="0"/>
          </a:p>
        </p:txBody>
      </p:sp>
      <p:sp>
        <p:nvSpPr>
          <p:cNvPr id="3" name="Rezervirano mjesto sadržaja 2">
            <a:extLst>
              <a:ext uri="{FF2B5EF4-FFF2-40B4-BE49-F238E27FC236}">
                <a16:creationId xmlns:a16="http://schemas.microsoft.com/office/drawing/2014/main" id="{4A8B02F6-3F52-4551-9ADF-A0B7A3F57509}"/>
              </a:ext>
            </a:extLst>
          </p:cNvPr>
          <p:cNvSpPr>
            <a:spLocks noGrp="1"/>
          </p:cNvSpPr>
          <p:nvPr>
            <p:ph idx="1"/>
          </p:nvPr>
        </p:nvSpPr>
        <p:spPr>
          <a:xfrm>
            <a:off x="1295400" y="1272887"/>
            <a:ext cx="9601200" cy="1578082"/>
          </a:xfrm>
        </p:spPr>
        <p:txBody>
          <a:bodyPr/>
          <a:lstStyle/>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Pacijenti koji rade DZ obično bolje napreduju od onih koji ne rade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Pregled zadaće učvršćuje njezino izvođenje ubuduće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Nekad je kratak osvrt, nekad zauzme veći dio seanse </a:t>
            </a:r>
          </a:p>
          <a:p>
            <a:pPr marL="457200" lvl="1" indent="0">
              <a:lnSpc>
                <a:spcPct val="107000"/>
              </a:lnSpc>
              <a:spcAft>
                <a:spcPts val="800"/>
              </a:spcAft>
              <a:buNone/>
            </a:pPr>
            <a:endParaRPr lang="hr-HR" sz="1800" i="0" dirty="0">
              <a:latin typeface="Times New Roman" panose="02020603050405020304" pitchFamily="18" charset="0"/>
              <a:ea typeface="Calibri" panose="020F0502020204030204" pitchFamily="34" charset="0"/>
              <a:cs typeface="Times New Roman" panose="02020603050405020304" pitchFamily="18" charset="0"/>
            </a:endParaRPr>
          </a:p>
          <a:p>
            <a:pPr marL="457200" lvl="1" indent="0">
              <a:lnSpc>
                <a:spcPct val="107000"/>
              </a:lnSpc>
              <a:spcAft>
                <a:spcPts val="800"/>
              </a:spcAft>
              <a:buNone/>
            </a:pP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
        <p:nvSpPr>
          <p:cNvPr id="6" name="Rezervirano mjesto sadržaja 2">
            <a:extLst>
              <a:ext uri="{FF2B5EF4-FFF2-40B4-BE49-F238E27FC236}">
                <a16:creationId xmlns:a16="http://schemas.microsoft.com/office/drawing/2014/main" id="{A4AA745E-6327-43E8-8233-14CC111813B8}"/>
              </a:ext>
            </a:extLst>
          </p:cNvPr>
          <p:cNvSpPr txBox="1">
            <a:spLocks/>
          </p:cNvSpPr>
          <p:nvPr/>
        </p:nvSpPr>
        <p:spPr>
          <a:xfrm>
            <a:off x="1922318" y="3041074"/>
            <a:ext cx="8347364" cy="2888671"/>
          </a:xfrm>
          <a:prstGeom prst="rect">
            <a:avLst/>
          </a:prstGeom>
        </p:spPr>
        <p:txBody>
          <a:bodyPr vert="horz" lIns="91440" tIns="45720" rIns="91440" bIns="45720" rtlCol="0">
            <a:normAutofit lnSpcReduction="1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nSpc>
                <a:spcPct val="150000"/>
              </a:lnSpc>
              <a:buNone/>
            </a:pPr>
            <a:r>
              <a:rPr lang="hr-HR" sz="1800" i="1" dirty="0">
                <a:latin typeface="Times New Roman" panose="02020603050405020304" pitchFamily="18" charset="0"/>
                <a:cs typeface="Times New Roman" panose="02020603050405020304" pitchFamily="18" charset="0"/>
              </a:rPr>
              <a:t>T:”Sljedeća točka na dnevnom redu je domaća zadaća. Što ste napravili?</a:t>
            </a:r>
            <a:br>
              <a:rPr lang="hr-HR" sz="1800" i="1" dirty="0">
                <a:latin typeface="Times New Roman" panose="02020603050405020304" pitchFamily="18" charset="0"/>
                <a:cs typeface="Times New Roman" panose="02020603050405020304" pitchFamily="18" charset="0"/>
              </a:rPr>
            </a:br>
            <a:r>
              <a:rPr lang="hr-HR" sz="1800" i="1" dirty="0">
                <a:latin typeface="Times New Roman" panose="02020603050405020304" pitchFamily="18" charset="0"/>
                <a:cs typeface="Times New Roman" panose="02020603050405020304" pitchFamily="18" charset="0"/>
              </a:rPr>
              <a:t>K:”Pročitala sam brošuru koju ste mi dali”</a:t>
            </a:r>
            <a:br>
              <a:rPr lang="hr-HR" sz="1800" i="1" dirty="0">
                <a:latin typeface="Times New Roman" panose="02020603050405020304" pitchFamily="18" charset="0"/>
                <a:cs typeface="Times New Roman" panose="02020603050405020304" pitchFamily="18" charset="0"/>
              </a:rPr>
            </a:br>
            <a:r>
              <a:rPr lang="hr-HR" sz="1800" i="1" dirty="0">
                <a:latin typeface="Times New Roman" panose="02020603050405020304" pitchFamily="18" charset="0"/>
                <a:cs typeface="Times New Roman" panose="02020603050405020304" pitchFamily="18" charset="0"/>
              </a:rPr>
              <a:t>T:”Jeste li ju donijeli sa sobom? Možete li je izvaditi i reći mi što ste naučili, što je po vašem mišljenju važno? Želite li još nešto pitati? Ima li nešto što vam nije jasno?</a:t>
            </a:r>
            <a:br>
              <a:rPr lang="hr-HR" sz="1800" i="1" dirty="0">
                <a:latin typeface="Times New Roman" panose="02020603050405020304" pitchFamily="18" charset="0"/>
                <a:cs typeface="Times New Roman" panose="02020603050405020304" pitchFamily="18" charset="0"/>
              </a:rPr>
            </a:br>
            <a:r>
              <a:rPr lang="hr-HR" sz="1800" i="1" dirty="0">
                <a:latin typeface="Times New Roman" panose="02020603050405020304" pitchFamily="18" charset="0"/>
                <a:cs typeface="Times New Roman" panose="02020603050405020304" pitchFamily="18" charset="0"/>
              </a:rPr>
              <a:t>K:”Ne, to je otprilike sve. Bilo je od pomoći.”</a:t>
            </a:r>
            <a:br>
              <a:rPr lang="hr-HR" sz="1800" i="1" dirty="0">
                <a:latin typeface="Times New Roman" panose="02020603050405020304" pitchFamily="18" charset="0"/>
                <a:cs typeface="Times New Roman" panose="02020603050405020304" pitchFamily="18" charset="0"/>
              </a:rPr>
            </a:br>
            <a:r>
              <a:rPr lang="hr-HR" sz="1800" i="1" dirty="0">
                <a:latin typeface="Times New Roman" panose="02020603050405020304" pitchFamily="18" charset="0"/>
                <a:cs typeface="Times New Roman" panose="02020603050405020304" pitchFamily="18" charset="0"/>
              </a:rPr>
              <a:t>T:”Dobro. Drugi zadatak je bio pokušati uhvatiti automatske misli kad primijetite da vam se raspoloženje promijenilo.  </a:t>
            </a:r>
          </a:p>
        </p:txBody>
      </p:sp>
      <p:sp>
        <p:nvSpPr>
          <p:cNvPr id="8" name="Pravokutnik 7">
            <a:extLst>
              <a:ext uri="{FF2B5EF4-FFF2-40B4-BE49-F238E27FC236}">
                <a16:creationId xmlns:a16="http://schemas.microsoft.com/office/drawing/2014/main" id="{7E0B9E76-F2EA-4D92-8D99-797140988EF9}"/>
              </a:ext>
            </a:extLst>
          </p:cNvPr>
          <p:cNvSpPr/>
          <p:nvPr/>
        </p:nvSpPr>
        <p:spPr>
          <a:xfrm>
            <a:off x="1759527" y="2850969"/>
            <a:ext cx="8510155" cy="3189613"/>
          </a:xfrm>
          <a:prstGeom prst="rect">
            <a:avLst/>
          </a:prstGeom>
          <a:no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hr-HR"/>
          </a:p>
        </p:txBody>
      </p:sp>
    </p:spTree>
    <p:extLst>
      <p:ext uri="{BB962C8B-B14F-4D97-AF65-F5344CB8AC3E}">
        <p14:creationId xmlns:p14="http://schemas.microsoft.com/office/powerpoint/2010/main" val="2598521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DA7F5E1-8841-42E0-9A0D-C997BC026A63}"/>
              </a:ext>
            </a:extLst>
          </p:cNvPr>
          <p:cNvSpPr>
            <a:spLocks noGrp="1"/>
          </p:cNvSpPr>
          <p:nvPr>
            <p:ph type="title"/>
          </p:nvPr>
        </p:nvSpPr>
        <p:spPr>
          <a:xfrm>
            <a:off x="1371600" y="450272"/>
            <a:ext cx="10307782" cy="1485900"/>
          </a:xfrm>
        </p:spPr>
        <p:txBody>
          <a:bodyPr>
            <a:normAutofit fontScale="90000"/>
          </a:bodyPr>
          <a:lstStyle/>
          <a:p>
            <a:r>
              <a:rPr lang="hr-HR" dirty="0"/>
              <a:t>5. Diskusija o problemima dnevnog reda, zadavanje nove domaće zadaće i </a:t>
            </a:r>
            <a:r>
              <a:rPr lang="hr-HR" dirty="0" err="1"/>
              <a:t>periodčni</a:t>
            </a:r>
            <a:r>
              <a:rPr lang="hr-HR" dirty="0"/>
              <a:t> zaključci</a:t>
            </a:r>
            <a:br>
              <a:rPr lang="hr-HR" dirty="0"/>
            </a:br>
            <a:endParaRPr lang="hr-HR" dirty="0"/>
          </a:p>
        </p:txBody>
      </p:sp>
      <p:sp>
        <p:nvSpPr>
          <p:cNvPr id="3" name="Rezervirano mjesto sadržaja 2">
            <a:extLst>
              <a:ext uri="{FF2B5EF4-FFF2-40B4-BE49-F238E27FC236}">
                <a16:creationId xmlns:a16="http://schemas.microsoft.com/office/drawing/2014/main" id="{05F3C52E-EE42-46FD-B5BF-501E2212D1DD}"/>
              </a:ext>
            </a:extLst>
          </p:cNvPr>
          <p:cNvSpPr>
            <a:spLocks noGrp="1"/>
          </p:cNvSpPr>
          <p:nvPr>
            <p:ph idx="1"/>
          </p:nvPr>
        </p:nvSpPr>
        <p:spPr>
          <a:xfrm>
            <a:off x="1371600" y="2410690"/>
            <a:ext cx="9601200" cy="3879273"/>
          </a:xfrm>
        </p:spPr>
        <p:txBody>
          <a:bodyPr/>
          <a:lstStyle/>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Terapeut ostavlja pacijentu da odredi teme koje želi pokriti – aktivnost i preuzimanje odgovornosti </a:t>
            </a: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Tijekom razgovora povezuje teme sa ciljevima, jača kognitivni model, nastavlja podučavati o identificiranju automatskih misli, osigura olakšanje pomažući klijentu odgovoriti na automatske misli, održa i gradi međusobnu suradnju </a:t>
            </a:r>
          </a:p>
          <a:p>
            <a:pPr marL="742950" lvl="1" indent="-285750">
              <a:lnSpc>
                <a:spcPct val="107000"/>
              </a:lnSpc>
              <a:spcAft>
                <a:spcPts val="800"/>
              </a:spcAft>
              <a:buFont typeface="Symbol" panose="05050102010706020507" pitchFamily="18" charset="2"/>
              <a:buChar char=""/>
            </a:pPr>
            <a:r>
              <a:rPr lang="hr-HR" sz="1800" i="0" dirty="0">
                <a:effectLst/>
                <a:latin typeface="Times New Roman" panose="02020603050405020304" pitchFamily="18" charset="0"/>
                <a:ea typeface="Calibri" panose="020F0502020204030204" pitchFamily="34" charset="0"/>
                <a:cs typeface="Times New Roman" panose="02020603050405020304" pitchFamily="18" charset="0"/>
              </a:rPr>
              <a:t>Periodični zaključci - dvije vrste sažimanja:</a:t>
            </a:r>
          </a:p>
          <a:p>
            <a:pPr marL="1200150" lvl="2" indent="-285750">
              <a:lnSpc>
                <a:spcPct val="107000"/>
              </a:lnSpc>
              <a:spcAft>
                <a:spcPts val="800"/>
              </a:spcAft>
              <a:buFont typeface="Symbol" panose="05050102010706020507" pitchFamily="18" charset="2"/>
              <a:buChar char=""/>
            </a:pPr>
            <a:r>
              <a:rPr lang="hr-HR" sz="1600" i="0" dirty="0">
                <a:effectLst/>
                <a:latin typeface="Times New Roman" panose="02020603050405020304" pitchFamily="18" charset="0"/>
                <a:ea typeface="Calibri" panose="020F0502020204030204" pitchFamily="34" charset="0"/>
                <a:cs typeface="Times New Roman" panose="02020603050405020304" pitchFamily="18" charset="0"/>
              </a:rPr>
              <a:t>kratko rezimiranje nakon završenog dijela seanse kako bi klijent i terapeut imali jasnu sliku o tome što su radili i što će dalje raditi </a:t>
            </a:r>
          </a:p>
          <a:p>
            <a:pPr marL="1200150" lvl="2" indent="-285750">
              <a:lnSpc>
                <a:spcPct val="107000"/>
              </a:lnSpc>
              <a:spcAft>
                <a:spcPts val="800"/>
              </a:spcAft>
              <a:buFont typeface="Symbol" panose="05050102010706020507" pitchFamily="18" charset="2"/>
              <a:buChar char=""/>
            </a:pPr>
            <a:r>
              <a:rPr lang="hr-HR" sz="1600" dirty="0">
                <a:latin typeface="Times New Roman" panose="02020603050405020304" pitchFamily="18" charset="0"/>
                <a:ea typeface="Calibri" panose="020F0502020204030204" pitchFamily="34" charset="0"/>
                <a:cs typeface="Times New Roman" panose="02020603050405020304" pitchFamily="18" charset="0"/>
              </a:rPr>
              <a:t>d</a:t>
            </a:r>
            <a:r>
              <a:rPr lang="hr-HR" sz="1600" i="0" dirty="0">
                <a:effectLst/>
                <a:latin typeface="Times New Roman" panose="02020603050405020304" pitchFamily="18" charset="0"/>
                <a:ea typeface="Calibri" panose="020F0502020204030204" pitchFamily="34" charset="0"/>
                <a:cs typeface="Times New Roman" panose="02020603050405020304" pitchFamily="18" charset="0"/>
              </a:rPr>
              <a:t>ruga vrsta je ona u kojoj terapeut nastoji sažeti sadržaj </a:t>
            </a:r>
            <a:r>
              <a:rPr lang="hr-HR" sz="1600" i="0" dirty="0" err="1">
                <a:effectLst/>
                <a:latin typeface="Times New Roman" panose="02020603050405020304" pitchFamily="18" charset="0"/>
                <a:ea typeface="Calibri" panose="020F0502020204030204" pitchFamily="34" charset="0"/>
                <a:cs typeface="Times New Roman" panose="02020603050405020304" pitchFamily="18" charset="0"/>
              </a:rPr>
              <a:t>klijentova</a:t>
            </a:r>
            <a:r>
              <a:rPr lang="hr-HR" sz="1600" i="0" dirty="0">
                <a:effectLst/>
                <a:latin typeface="Times New Roman" panose="02020603050405020304" pitchFamily="18" charset="0"/>
                <a:ea typeface="Calibri" panose="020F0502020204030204" pitchFamily="34" charset="0"/>
                <a:cs typeface="Times New Roman" panose="02020603050405020304" pitchFamily="18" charset="0"/>
              </a:rPr>
              <a:t> izlaganja </a:t>
            </a:r>
            <a:endParaRPr lang="hr-HR" sz="1600" i="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Symbol" panose="05050102010706020507" pitchFamily="18" charset="2"/>
              <a:buChar char=""/>
            </a:pPr>
            <a:endParaRPr lang="hr-HR" sz="1800" i="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2729782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8DF4C9F6-B38F-4913-8F21-739EAF291FEB}"/>
              </a:ext>
            </a:extLst>
          </p:cNvPr>
          <p:cNvSpPr>
            <a:spLocks noGrp="1"/>
          </p:cNvSpPr>
          <p:nvPr>
            <p:ph idx="1"/>
          </p:nvPr>
        </p:nvSpPr>
        <p:spPr>
          <a:xfrm>
            <a:off x="1129145" y="491834"/>
            <a:ext cx="9601200" cy="1814945"/>
          </a:xfrm>
        </p:spPr>
        <p:txBody>
          <a:bodyPr>
            <a:noAutofit/>
          </a:bodyPr>
          <a:lstStyle/>
          <a:p>
            <a:pPr marL="0" indent="0">
              <a:buNone/>
            </a:pPr>
            <a:r>
              <a:rPr lang="hr-HR" sz="1800" i="1" dirty="0"/>
              <a:t>T:” Pogledajmo sad dnevni red. Odakle, po vašem mišljenju, treba krenuti?”</a:t>
            </a:r>
          </a:p>
          <a:p>
            <a:pPr marL="0" indent="0">
              <a:buNone/>
            </a:pPr>
            <a:r>
              <a:rPr lang="hr-HR" sz="1800" i="1" dirty="0"/>
              <a:t>K:”O mom ispitu. Jako me brine.”</a:t>
            </a:r>
          </a:p>
          <a:p>
            <a:pPr marL="0" indent="0">
              <a:buNone/>
            </a:pPr>
            <a:r>
              <a:rPr lang="hr-HR" sz="1800" i="1" dirty="0"/>
              <a:t>T:”To se uklapa u vaša dva terapijska cilja, zar ne – poboljšanje vaših ocjena i smanjenje anksioznosti vezane za školu.”</a:t>
            </a:r>
          </a:p>
          <a:p>
            <a:pPr marL="0" indent="0">
              <a:buNone/>
            </a:pPr>
            <a:r>
              <a:rPr lang="hr-HR" sz="1800" i="1" dirty="0"/>
              <a:t>K:”Da.”</a:t>
            </a:r>
          </a:p>
        </p:txBody>
      </p:sp>
      <p:sp>
        <p:nvSpPr>
          <p:cNvPr id="4" name="Rezervirano mjesto sadržaja 2">
            <a:extLst>
              <a:ext uri="{FF2B5EF4-FFF2-40B4-BE49-F238E27FC236}">
                <a16:creationId xmlns:a16="http://schemas.microsoft.com/office/drawing/2014/main" id="{91E8ED8F-D9AA-4EAE-8C70-A81C286BF041}"/>
              </a:ext>
            </a:extLst>
          </p:cNvPr>
          <p:cNvSpPr txBox="1">
            <a:spLocks/>
          </p:cNvSpPr>
          <p:nvPr/>
        </p:nvSpPr>
        <p:spPr>
          <a:xfrm>
            <a:off x="2757055" y="2528449"/>
            <a:ext cx="9601200" cy="1814945"/>
          </a:xfrm>
          <a:prstGeom prst="rect">
            <a:avLst/>
          </a:prstGeom>
        </p:spPr>
        <p:txBody>
          <a:bodyPr vert="horz" lIns="91440" tIns="45720" rIns="91440" bIns="45720" rtlCol="0">
            <a:no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buFont typeface="Franklin Gothic Book" panose="020B0503020102020204" pitchFamily="34" charset="0"/>
              <a:buNone/>
            </a:pPr>
            <a:r>
              <a:rPr lang="hr-HR" sz="1800" i="1" dirty="0"/>
              <a:t>T:”Dobro, dakle, mogli ste identificirati svoje automatske misli. I kako ste se zbog tih misli osjećali?”</a:t>
            </a:r>
          </a:p>
          <a:p>
            <a:pPr marL="0" indent="0">
              <a:buFont typeface="Franklin Gothic Book" panose="020B0503020102020204" pitchFamily="34" charset="0"/>
              <a:buNone/>
            </a:pPr>
            <a:r>
              <a:rPr lang="hr-HR" sz="1800" i="1" dirty="0"/>
              <a:t>K:”Jako anksiozno.”</a:t>
            </a:r>
          </a:p>
          <a:p>
            <a:pPr marL="0" indent="0">
              <a:buFont typeface="Franklin Gothic Book" panose="020B0503020102020204" pitchFamily="34" charset="0"/>
              <a:buNone/>
            </a:pPr>
            <a:r>
              <a:rPr lang="hr-HR" sz="1800" i="1" dirty="0"/>
              <a:t>T:”Jeste li se zaustavili i rekli sebi… Što ako položim ispit? Možda ću završiti semestar sasvim dobro. (Koristi ovaj problem kako bi pojačao kognitivni model prije rješavanja problema.)</a:t>
            </a:r>
          </a:p>
          <a:p>
            <a:pPr marL="0" indent="0">
              <a:buFont typeface="Franklin Gothic Book" panose="020B0503020102020204" pitchFamily="34" charset="0"/>
              <a:buNone/>
            </a:pPr>
            <a:r>
              <a:rPr lang="hr-HR" sz="1800" i="1" dirty="0"/>
              <a:t>K:”Ne.”</a:t>
            </a:r>
          </a:p>
        </p:txBody>
      </p:sp>
      <p:sp>
        <p:nvSpPr>
          <p:cNvPr id="5" name="Pravokutnik 4">
            <a:extLst>
              <a:ext uri="{FF2B5EF4-FFF2-40B4-BE49-F238E27FC236}">
                <a16:creationId xmlns:a16="http://schemas.microsoft.com/office/drawing/2014/main" id="{2FACDA1F-4F9C-42B6-B10B-CD18C8DC38BB}"/>
              </a:ext>
            </a:extLst>
          </p:cNvPr>
          <p:cNvSpPr/>
          <p:nvPr/>
        </p:nvSpPr>
        <p:spPr>
          <a:xfrm>
            <a:off x="1011383" y="360213"/>
            <a:ext cx="8977744" cy="202276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 name="Pravokutnik 5">
            <a:extLst>
              <a:ext uri="{FF2B5EF4-FFF2-40B4-BE49-F238E27FC236}">
                <a16:creationId xmlns:a16="http://schemas.microsoft.com/office/drawing/2014/main" id="{DE5B39B3-C9A8-474A-9C7F-452C4B3AD59C}"/>
              </a:ext>
            </a:extLst>
          </p:cNvPr>
          <p:cNvSpPr/>
          <p:nvPr/>
        </p:nvSpPr>
        <p:spPr>
          <a:xfrm>
            <a:off x="2757055" y="2514598"/>
            <a:ext cx="9254835" cy="213360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7" name="Pravokutnik 6">
            <a:extLst>
              <a:ext uri="{FF2B5EF4-FFF2-40B4-BE49-F238E27FC236}">
                <a16:creationId xmlns:a16="http://schemas.microsoft.com/office/drawing/2014/main" id="{87E67FB9-EAA0-43DA-A4C0-2EDE19C4C929}"/>
              </a:ext>
            </a:extLst>
          </p:cNvPr>
          <p:cNvSpPr/>
          <p:nvPr/>
        </p:nvSpPr>
        <p:spPr>
          <a:xfrm>
            <a:off x="1302328" y="4793676"/>
            <a:ext cx="9254835" cy="138545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0" name="TekstniOkvir 9">
            <a:extLst>
              <a:ext uri="{FF2B5EF4-FFF2-40B4-BE49-F238E27FC236}">
                <a16:creationId xmlns:a16="http://schemas.microsoft.com/office/drawing/2014/main" id="{BEA76F20-9366-406A-A242-88F09E90906D}"/>
              </a:ext>
            </a:extLst>
          </p:cNvPr>
          <p:cNvSpPr txBox="1"/>
          <p:nvPr/>
        </p:nvSpPr>
        <p:spPr>
          <a:xfrm>
            <a:off x="1378529" y="4856022"/>
            <a:ext cx="9067798" cy="1200329"/>
          </a:xfrm>
          <a:prstGeom prst="rect">
            <a:avLst/>
          </a:prstGeom>
          <a:noFill/>
        </p:spPr>
        <p:txBody>
          <a:bodyPr wrap="square">
            <a:spAutoFit/>
          </a:bodyPr>
          <a:lstStyle/>
          <a:p>
            <a:pPr marL="0" indent="0">
              <a:buFont typeface="Franklin Gothic Book" panose="020B0503020102020204" pitchFamily="34" charset="0"/>
              <a:buNone/>
            </a:pPr>
            <a:r>
              <a:rPr lang="hr-HR" sz="1800" i="1" dirty="0"/>
              <a:t>T:”Dakle zaključimo, ovaj tjedan ste imali dosta automatskih misli zbog kojih ste se osjećali anksiozno. Međutim, kad ste počeli vrednovati te misli racionalno, uvidjeli ste da postoji mnogo stvari koje možete napraviti kako biste položili ispit. Kad ste razmotrili dokaze i odgovorili svojim mislima, osjećali ste se bolje. Je li to točno?”</a:t>
            </a:r>
          </a:p>
        </p:txBody>
      </p:sp>
    </p:spTree>
    <p:extLst>
      <p:ext uri="{BB962C8B-B14F-4D97-AF65-F5344CB8AC3E}">
        <p14:creationId xmlns:p14="http://schemas.microsoft.com/office/powerpoint/2010/main" val="2532744441"/>
      </p:ext>
    </p:extLst>
  </p:cSld>
  <p:clrMapOvr>
    <a:masterClrMapping/>
  </p:clrMapOvr>
</p:sld>
</file>

<file path=ppt/theme/theme1.xml><?xml version="1.0" encoding="utf-8"?>
<a:theme xmlns:a="http://schemas.openxmlformats.org/drawingml/2006/main" name="Žetva">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TM10001105[[fn=Obrezivanje]]</Template>
  <TotalTime>378</TotalTime>
  <Words>1112</Words>
  <Application>Microsoft Office PowerPoint</Application>
  <PresentationFormat>Widescreen</PresentationFormat>
  <Paragraphs>91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Franklin Gothic Book</vt:lpstr>
      <vt:lpstr>Symbol</vt:lpstr>
      <vt:lpstr>Times New Roman</vt:lpstr>
      <vt:lpstr>Žetva</vt:lpstr>
      <vt:lpstr>Struktura druge i ostalih terapijskih seansi   problemi sa strukturiranjem seanse</vt:lpstr>
      <vt:lpstr>Dnevni red druge i ostalih seansi </vt:lpstr>
      <vt:lpstr>1. Kratki pregled i provjera raspoloženja </vt:lpstr>
      <vt:lpstr>2. Povezivanje s prethodnom seansom</vt:lpstr>
      <vt:lpstr>2. Povezivanje s prethodnom seansom</vt:lpstr>
      <vt:lpstr>3. Sastavljanje dnevnog reda  </vt:lpstr>
      <vt:lpstr>4. Osvrt na domaću zadaću </vt:lpstr>
      <vt:lpstr>5. Diskusija o problemima dnevnog reda, zadavanje nove domaće zadaće i periodčni zaključci </vt:lpstr>
      <vt:lpstr>PowerPoint Presentation</vt:lpstr>
      <vt:lpstr>Konačni zaključak i povratna informacija   </vt:lpstr>
      <vt:lpstr>Problemi u strukturiranju seanse </vt:lpstr>
      <vt:lpstr>Problemi u strukturiranju seanse </vt:lpstr>
      <vt:lpstr>Problemi u strukturiranju seanse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druge i ostalih terapijskih seansi   problemi sa strukturiranjem seanse</dc:title>
  <dc:creator>Sanja Polak</dc:creator>
  <cp:lastModifiedBy>hubikotvr@outlook.com</cp:lastModifiedBy>
  <cp:revision>14</cp:revision>
  <dcterms:created xsi:type="dcterms:W3CDTF">2021-03-14T14:18:37Z</dcterms:created>
  <dcterms:modified xsi:type="dcterms:W3CDTF">2021-03-25T11:45:10Z</dcterms:modified>
</cp:coreProperties>
</file>