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Uloga domaće zadaće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Mislav Sudić</a:t>
            </a:r>
          </a:p>
          <a:p>
            <a:r>
              <a:rPr lang="en-US" smtClean="0"/>
              <a:t>2. stupanj BKT, radionica broj 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50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3) Pregovaranje oko zadaće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Ključno: </a:t>
            </a:r>
            <a:r>
              <a:rPr lang="en-US" b="1" smtClean="0"/>
              <a:t>klijent mora dati pristanak na zadaću!</a:t>
            </a:r>
            <a:endParaRPr lang="en-US" smtClean="0"/>
          </a:p>
          <a:p>
            <a:r>
              <a:rPr lang="en-US" smtClean="0"/>
              <a:t>Neki klijenti odbijaju </a:t>
            </a:r>
            <a:r>
              <a:rPr lang="en-US" smtClean="0">
                <a:sym typeface="Wingdings" pitchFamily="2" charset="2"/>
              </a:rPr>
              <a:t> utvrditi razloge i predložiti alternative ili kompromis</a:t>
            </a:r>
          </a:p>
          <a:p>
            <a:r>
              <a:rPr lang="en-US" smtClean="0">
                <a:sym typeface="Wingdings" pitchFamily="2" charset="2"/>
              </a:rPr>
              <a:t>Pregovarati oko:</a:t>
            </a:r>
          </a:p>
          <a:p>
            <a:pPr lvl="1"/>
            <a:r>
              <a:rPr lang="en-US" b="1" smtClean="0">
                <a:sym typeface="Wingdings" pitchFamily="2" charset="2"/>
              </a:rPr>
              <a:t>Količine zadaće </a:t>
            </a:r>
            <a:r>
              <a:rPr lang="en-US" smtClean="0">
                <a:sym typeface="Wingdings" pitchFamily="2" charset="2"/>
              </a:rPr>
              <a:t>(bolje premalo nego previše)</a:t>
            </a:r>
          </a:p>
          <a:p>
            <a:pPr lvl="1"/>
            <a:r>
              <a:rPr lang="en-US" b="1" smtClean="0">
                <a:sym typeface="Wingdings" pitchFamily="2" charset="2"/>
              </a:rPr>
              <a:t>Učestalosti zadaće </a:t>
            </a:r>
            <a:r>
              <a:rPr lang="en-US" smtClean="0">
                <a:sym typeface="Wingdings" pitchFamily="2" charset="2"/>
              </a:rPr>
              <a:t>(idealno svakodnevno)</a:t>
            </a:r>
          </a:p>
          <a:p>
            <a:pPr lvl="1"/>
            <a:r>
              <a:rPr lang="en-US" b="1" smtClean="0">
                <a:sym typeface="Wingdings" pitchFamily="2" charset="2"/>
              </a:rPr>
              <a:t>Vrste zadaće </a:t>
            </a:r>
            <a:r>
              <a:rPr lang="en-US" smtClean="0">
                <a:sym typeface="Wingdings" pitchFamily="2" charset="2"/>
              </a:rPr>
              <a:t>(u početku više insistirati na bihevioralnom, kasnije se usmjeriti na kognitivno)</a:t>
            </a:r>
          </a:p>
          <a:p>
            <a:r>
              <a:rPr lang="en-US" smtClean="0">
                <a:sym typeface="Wingdings" pitchFamily="2" charset="2"/>
              </a:rPr>
              <a:t>U početku terapeut zadaje zadaće, </a:t>
            </a:r>
            <a:r>
              <a:rPr lang="en-US" b="1" smtClean="0">
                <a:sym typeface="Wingdings" pitchFamily="2" charset="2"/>
              </a:rPr>
              <a:t>kasnije klijent preuzima aktivnu ulogu</a:t>
            </a:r>
            <a:r>
              <a:rPr lang="en-US" smtClean="0">
                <a:sym typeface="Wingdings" pitchFamily="2" charset="2"/>
              </a:rPr>
              <a:t> u predlaganju zadataka</a:t>
            </a:r>
            <a:endParaRPr lang="en-US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4) Zadaća “bez gubitka”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Važnost “framinga” zadaće</a:t>
            </a:r>
          </a:p>
          <a:p>
            <a:pPr lvl="1"/>
            <a:r>
              <a:rPr lang="en-US" smtClean="0"/>
              <a:t>Uspješna zadaća = terapijski progres</a:t>
            </a:r>
          </a:p>
          <a:p>
            <a:pPr lvl="1"/>
            <a:r>
              <a:rPr lang="en-US" b="1" smtClean="0"/>
              <a:t>Neuspješna zadaća = izvor informacija!</a:t>
            </a:r>
          </a:p>
          <a:p>
            <a:pPr lvl="1"/>
            <a:endParaRPr lang="en-US" b="1" smtClean="0"/>
          </a:p>
          <a:p>
            <a:r>
              <a:rPr lang="en-US" smtClean="0"/>
              <a:t>Napomenuti prije zadavanja zadaće da neuspjeh ili preskakanje zadaće može imati terapijski značaj</a:t>
            </a:r>
          </a:p>
          <a:p>
            <a:r>
              <a:rPr lang="en-US" smtClean="0"/>
              <a:t>Na sljedećoj seansi prokomentirati razloge preskakanja ili neuspjeha </a:t>
            </a:r>
            <a:r>
              <a:rPr lang="en-US" smtClean="0">
                <a:sym typeface="Wingdings" pitchFamily="2" charset="2"/>
              </a:rPr>
              <a:t> omogućuje rad na preprekama</a:t>
            </a:r>
          </a:p>
          <a:p>
            <a:r>
              <a:rPr lang="en-US" b="1" smtClean="0">
                <a:sym typeface="Wingdings" pitchFamily="2" charset="2"/>
              </a:rPr>
              <a:t>Primjer</a:t>
            </a:r>
            <a:r>
              <a:rPr lang="en-US" smtClean="0">
                <a:sym typeface="Wingdings" pitchFamily="2" charset="2"/>
              </a:rPr>
              <a:t>: </a:t>
            </a:r>
            <a:r>
              <a:rPr lang="en-US" i="1" smtClean="0">
                <a:sym typeface="Wingdings" pitchFamily="2" charset="2"/>
              </a:rPr>
              <a:t>Klijent je dobio zadaću prije spavanja 15 minuta meditirati. Napravio je to samo dva puta do sljedeće seanse. Utvrdilo se da je navečer preumoran, a meditacija preteška. U dogovoru s terapeutom, vrijeme meditacije je premješteno na jutro i smanjeno na 10 minuta.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5) Započinjanje na seansi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Klijent bolje razumije zadaću ako ju je pokušao s terapeutom na seansi</a:t>
            </a:r>
          </a:p>
          <a:p>
            <a:r>
              <a:rPr lang="en-US" smtClean="0"/>
              <a:t>Najčešći motivacijski izazov: </a:t>
            </a:r>
            <a:r>
              <a:rPr lang="en-US" b="1" smtClean="0"/>
              <a:t>započinjanje</a:t>
            </a:r>
          </a:p>
          <a:p>
            <a:endParaRPr lang="en-US" b="1"/>
          </a:p>
          <a:p>
            <a:r>
              <a:rPr lang="en-US" b="1" smtClean="0"/>
              <a:t>Rješenje</a:t>
            </a:r>
            <a:r>
              <a:rPr lang="en-US" smtClean="0"/>
              <a:t>: kada je moguće, na samom kraju seanse probati započeti zadatak koji klijent treba dovršiti doma.</a:t>
            </a:r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6) Podsjetnici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Mnogi klijenti zaborave tijekom dana na zadaću, ili se sjete u trenucima kada nisu u mogućnosti ju obaviti</a:t>
            </a:r>
            <a:endParaRPr lang="en-US"/>
          </a:p>
          <a:p>
            <a:r>
              <a:rPr lang="en-US" b="1" smtClean="0"/>
              <a:t>Korisne strategije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Združivanje s drugim aktivnostima</a:t>
            </a:r>
          </a:p>
          <a:p>
            <a:pPr lvl="1"/>
            <a:r>
              <a:rPr lang="en-US" smtClean="0"/>
              <a:t>Korištenje pismenih podsjetnika po kući ili na poslu</a:t>
            </a:r>
          </a:p>
          <a:p>
            <a:pPr lvl="1"/>
            <a:r>
              <a:rPr lang="en-US" smtClean="0"/>
              <a:t>Korištenje mobilnih aplikacija</a:t>
            </a:r>
          </a:p>
          <a:p>
            <a:pPr lvl="1"/>
            <a:r>
              <a:rPr lang="en-US" smtClean="0"/>
              <a:t>Tajmiranje (npr. ujutro u 9 sati)</a:t>
            </a:r>
          </a:p>
          <a:p>
            <a:pPr lvl="1"/>
            <a:r>
              <a:rPr lang="en-US" smtClean="0"/>
              <a:t>Zamoliti nekoga iz okoline da podsjeti na izvršavanje</a:t>
            </a:r>
          </a:p>
          <a:p>
            <a:pPr lvl="1"/>
            <a:endParaRPr lang="en-US" smtClean="0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7) Predviđanje problema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Cilj: smanjiti vjerojatnost propusta na 0-10%</a:t>
            </a:r>
          </a:p>
          <a:p>
            <a:r>
              <a:rPr lang="en-US" smtClean="0"/>
              <a:t>Strategije:</a:t>
            </a:r>
          </a:p>
          <a:p>
            <a:pPr lvl="1"/>
            <a:r>
              <a:rPr lang="en-US" b="1" smtClean="0"/>
              <a:t>Proba ponašanja </a:t>
            </a:r>
            <a:r>
              <a:rPr lang="en-US" smtClean="0"/>
              <a:t>(simulacija mogućih prepreka i rješenja)</a:t>
            </a:r>
          </a:p>
          <a:p>
            <a:pPr lvl="1"/>
            <a:r>
              <a:rPr lang="en-US" b="1" smtClean="0"/>
              <a:t>Izmjena</a:t>
            </a:r>
            <a:r>
              <a:rPr lang="en-US" smtClean="0"/>
              <a:t> segmenata ili olakšavanje </a:t>
            </a:r>
            <a:r>
              <a:rPr lang="en-US" b="1" smtClean="0"/>
              <a:t>zadaće</a:t>
            </a:r>
          </a:p>
          <a:p>
            <a:pPr lvl="1"/>
            <a:r>
              <a:rPr lang="en-US" b="1" smtClean="0"/>
              <a:t>Racionalno-emocionalno igranje uloga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8) Priprema na negativne ishode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Ukoliko dođe do neuspjeha, što onda?</a:t>
            </a:r>
          </a:p>
          <a:p>
            <a:endParaRPr lang="en-US"/>
          </a:p>
          <a:p>
            <a:r>
              <a:rPr lang="en-US" smtClean="0"/>
              <a:t>Pripremiti klijenta na mogućnost neuspjeha. Porazgovarati o nošenju s time.</a:t>
            </a:r>
          </a:p>
          <a:p>
            <a:endParaRPr lang="en-US" b="1" smtClean="0"/>
          </a:p>
          <a:p>
            <a:r>
              <a:rPr lang="en-US" b="1" smtClean="0"/>
              <a:t>Neuspješno </a:t>
            </a:r>
            <a:r>
              <a:rPr lang="en-US" b="1"/>
              <a:t>odrađena zadaća </a:t>
            </a:r>
            <a:r>
              <a:rPr lang="en-US"/>
              <a:t>može ozbiljno </a:t>
            </a:r>
            <a:r>
              <a:rPr lang="en-US" b="1"/>
              <a:t>oštetiti samoefikasnost</a:t>
            </a:r>
            <a:r>
              <a:rPr lang="en-US"/>
              <a:t> </a:t>
            </a:r>
            <a:r>
              <a:rPr lang="en-US" smtClean="0"/>
              <a:t>klijenta. Pokušati dogovoriti strategiju za sprječavanje demoralizacije.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KONCEPTUALIZACIJA TEŠKOĆA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47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295400"/>
            <a:ext cx="6196405" cy="442766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PRAKTIČNI PROBLEMI</a:t>
            </a:r>
          </a:p>
          <a:p>
            <a:pPr lvl="1"/>
            <a:r>
              <a:rPr lang="en-US" smtClean="0"/>
              <a:t>Prokrastinacija</a:t>
            </a:r>
          </a:p>
          <a:p>
            <a:pPr lvl="1"/>
            <a:r>
              <a:rPr lang="en-US" smtClean="0"/>
              <a:t>Zaboravljanje svrhe zadaće</a:t>
            </a:r>
          </a:p>
          <a:p>
            <a:pPr lvl="1"/>
            <a:r>
              <a:rPr lang="en-US" smtClean="0"/>
              <a:t>Manjak klijentove organizacije</a:t>
            </a:r>
          </a:p>
          <a:p>
            <a:pPr lvl="1"/>
            <a:r>
              <a:rPr lang="en-US" smtClean="0"/>
              <a:t>Teškoće s implementacijom zadatka</a:t>
            </a:r>
            <a:endParaRPr lang="en-US"/>
          </a:p>
          <a:p>
            <a:r>
              <a:rPr lang="en-US" smtClean="0"/>
              <a:t>PSIHOLOŠKI PROBLEMI</a:t>
            </a:r>
          </a:p>
          <a:p>
            <a:pPr lvl="1"/>
            <a:r>
              <a:rPr lang="en-US" smtClean="0"/>
              <a:t>Negativna predviđanja</a:t>
            </a:r>
          </a:p>
          <a:p>
            <a:pPr lvl="1"/>
            <a:r>
              <a:rPr lang="en-US" smtClean="0"/>
              <a:t>Precjenjivanje zahtjevnosti zadaće</a:t>
            </a:r>
          </a:p>
          <a:p>
            <a:pPr lvl="1"/>
            <a:r>
              <a:rPr lang="en-US" smtClean="0"/>
              <a:t>Perfekcionizam</a:t>
            </a:r>
            <a:endParaRPr lang="en-US"/>
          </a:p>
          <a:p>
            <a:r>
              <a:rPr lang="en-US" smtClean="0"/>
              <a:t>DRUGI PROBLEMI</a:t>
            </a:r>
          </a:p>
          <a:p>
            <a:pPr lvl="1"/>
            <a:r>
              <a:rPr lang="en-US" smtClean="0"/>
              <a:t>Psihološki problemi maskirani u praktične</a:t>
            </a:r>
          </a:p>
          <a:p>
            <a:pPr lvl="1"/>
            <a:r>
              <a:rPr lang="en-US" smtClean="0"/>
              <a:t>Problemi vezani uz terapeutove misli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50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PREGLEDAVANJE DOMAĆE ZADAĆE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Važno za objasniti: zadaća je ključni dio terapije.</a:t>
            </a:r>
          </a:p>
          <a:p>
            <a:r>
              <a:rPr lang="en-US" smtClean="0"/>
              <a:t>Odvojiti dio početnog dijela seanse za temu prethodne zadaće (čak i ako klijent insistira na nekom kriznom problemu)</a:t>
            </a:r>
          </a:p>
          <a:p>
            <a:r>
              <a:rPr lang="en-US" smtClean="0"/>
              <a:t>Idealno odvojiti 5-15 minuta</a:t>
            </a:r>
          </a:p>
          <a:p>
            <a:r>
              <a:rPr lang="en-US" smtClean="0"/>
              <a:t>Ključna pitanja:</a:t>
            </a:r>
          </a:p>
          <a:p>
            <a:pPr lvl="1"/>
            <a:r>
              <a:rPr lang="en-US" smtClean="0"/>
              <a:t>Je li izvučena korist iz zadaće?</a:t>
            </a:r>
          </a:p>
          <a:p>
            <a:pPr lvl="1"/>
            <a:r>
              <a:rPr lang="en-US" smtClean="0"/>
              <a:t>Koje su bile prepreke ako je došlo do neuspjeha?</a:t>
            </a:r>
          </a:p>
          <a:p>
            <a:pPr lvl="1"/>
            <a:r>
              <a:rPr lang="en-US" smtClean="0"/>
              <a:t>Hoćemo li nastaviti s tom zadaćom ili promijeniti?</a:t>
            </a:r>
          </a:p>
        </p:txBody>
      </p:sp>
    </p:spTree>
    <p:extLst>
      <p:ext uri="{BB962C8B-B14F-4D97-AF65-F5344CB8AC3E}">
        <p14:creationId xmlns:p14="http://schemas.microsoft.com/office/powerpoint/2010/main" val="4242420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Hvala vam na pažnji!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9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Pregled tema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mtClean="0"/>
              <a:t>Zašto zadaće?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Zadavanje zadaća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smtClean="0"/>
              <a:t>Motiviranje obavljanja zadaća*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Konceptualizacija teškoća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Pregledavanje zadaće</a:t>
            </a:r>
          </a:p>
          <a:p>
            <a:endParaRPr lang="en-US"/>
          </a:p>
          <a:p>
            <a:pPr marL="0" indent="0">
              <a:buNone/>
            </a:pPr>
            <a:r>
              <a:rPr lang="en-US" smtClean="0"/>
              <a:t>* Fokus ovog predavanja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36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Zašto zadaće?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5928359" cy="3603812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Zadaće su </a:t>
            </a:r>
            <a:r>
              <a:rPr lang="en-US" b="1" smtClean="0"/>
              <a:t>integralni, obavezni</a:t>
            </a:r>
            <a:r>
              <a:rPr lang="en-US" smtClean="0"/>
              <a:t> dio kognitivne terapije</a:t>
            </a:r>
          </a:p>
          <a:p>
            <a:r>
              <a:rPr lang="en-US" smtClean="0"/>
              <a:t>Čak i iskusni terapeuti se često muče sa organizacijom i motivacijom na rješavanje zadaća</a:t>
            </a:r>
          </a:p>
          <a:p>
            <a:r>
              <a:rPr lang="en-US" smtClean="0"/>
              <a:t>Povećavaju vrijeme provedeno u radu na sebi:</a:t>
            </a:r>
          </a:p>
          <a:p>
            <a:pPr lvl="1"/>
            <a:r>
              <a:rPr lang="en-US" smtClean="0"/>
              <a:t>12 terapijskih seansi </a:t>
            </a:r>
            <a:r>
              <a:rPr lang="en-US" b="1" smtClean="0"/>
              <a:t>bez zadaće</a:t>
            </a:r>
            <a:r>
              <a:rPr lang="en-US" smtClean="0"/>
              <a:t> = </a:t>
            </a:r>
            <a:r>
              <a:rPr lang="en-US" b="1" smtClean="0"/>
              <a:t>540 minuta </a:t>
            </a:r>
            <a:r>
              <a:rPr lang="en-US" smtClean="0"/>
              <a:t>rada na sebi</a:t>
            </a:r>
          </a:p>
          <a:p>
            <a:pPr lvl="1"/>
            <a:r>
              <a:rPr lang="en-US" smtClean="0"/>
              <a:t>12 terapijskih seansi uz </a:t>
            </a:r>
            <a:r>
              <a:rPr lang="en-US" b="1" smtClean="0"/>
              <a:t>5 minuta zadaće </a:t>
            </a:r>
            <a:r>
              <a:rPr lang="en-US" smtClean="0"/>
              <a:t>svaki dan = </a:t>
            </a:r>
            <a:r>
              <a:rPr lang="en-US" b="1" smtClean="0"/>
              <a:t>870 minuta</a:t>
            </a:r>
            <a:r>
              <a:rPr lang="en-US" smtClean="0"/>
              <a:t> (+61%)</a:t>
            </a:r>
          </a:p>
          <a:p>
            <a:pPr lvl="1"/>
            <a:r>
              <a:rPr lang="en-US" smtClean="0"/>
              <a:t>12 terapijskih seansi uz </a:t>
            </a:r>
            <a:r>
              <a:rPr lang="en-US" b="1" smtClean="0"/>
              <a:t>20 minuta zadaće </a:t>
            </a:r>
            <a:r>
              <a:rPr lang="en-US" smtClean="0"/>
              <a:t>svaki dan = </a:t>
            </a:r>
            <a:r>
              <a:rPr lang="en-US" b="1" smtClean="0"/>
              <a:t>1860 minuta</a:t>
            </a:r>
            <a:r>
              <a:rPr lang="en-US" smtClean="0"/>
              <a:t> (+240%)</a:t>
            </a:r>
          </a:p>
          <a:p>
            <a:r>
              <a:rPr lang="en-US" smtClean="0"/>
              <a:t>Uspješne zadaće dovode do postupnog povećavanja </a:t>
            </a:r>
            <a:r>
              <a:rPr lang="en-US" b="1" smtClean="0"/>
              <a:t>samoefikanosti</a:t>
            </a:r>
            <a:r>
              <a:rPr lang="en-US" smtClean="0"/>
              <a:t> u klijentu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856145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Rezultati istraživanja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748143"/>
          </a:xfrm>
        </p:spPr>
        <p:txBody>
          <a:bodyPr>
            <a:normAutofit fontScale="70000" lnSpcReduction="20000"/>
          </a:bodyPr>
          <a:lstStyle/>
          <a:p>
            <a:r>
              <a:rPr lang="en-US" b="1" smtClean="0"/>
              <a:t>Bolje terapijske ishode </a:t>
            </a:r>
            <a:r>
              <a:rPr lang="en-US" smtClean="0"/>
              <a:t>imaju pacijenti koji </a:t>
            </a:r>
            <a:r>
              <a:rPr lang="en-US" b="1" smtClean="0"/>
              <a:t>redovito </a:t>
            </a:r>
            <a:r>
              <a:rPr lang="en-US" smtClean="0"/>
              <a:t>ispunjavanju  (Neimeyer i Feixas, 1990; Persons i sur., 1988 prema Beck, 2008)</a:t>
            </a:r>
            <a:endParaRPr lang="en-US"/>
          </a:p>
          <a:p>
            <a:r>
              <a:rPr lang="en-US" b="1" smtClean="0"/>
              <a:t>Rees, McEvoy i Nathan (2005):</a:t>
            </a:r>
          </a:p>
          <a:p>
            <a:pPr lvl="1"/>
            <a:r>
              <a:rPr lang="en-US" smtClean="0"/>
              <a:t>Je li važna kvaliteta ili kvantiteta? </a:t>
            </a:r>
          </a:p>
          <a:p>
            <a:pPr lvl="1"/>
            <a:r>
              <a:rPr lang="en-US" smtClean="0"/>
              <a:t>N=94 pacijenata</a:t>
            </a:r>
          </a:p>
          <a:p>
            <a:pPr lvl="1"/>
            <a:r>
              <a:rPr lang="en-US" smtClean="0"/>
              <a:t>I količina i kvaliteta zadaće predviđaju pad anksioznost i depresije te rast kvalitete života</a:t>
            </a:r>
          </a:p>
          <a:p>
            <a:pPr lvl="1"/>
            <a:r>
              <a:rPr lang="en-US" b="1" smtClean="0"/>
              <a:t>Kvantiteta važnija</a:t>
            </a:r>
            <a:r>
              <a:rPr lang="en-US" smtClean="0"/>
              <a:t> od kvalitete (!)</a:t>
            </a:r>
          </a:p>
          <a:p>
            <a:r>
              <a:rPr lang="en-US" b="1" smtClean="0"/>
              <a:t>Neimeyer i sur. (2007):</a:t>
            </a:r>
          </a:p>
          <a:p>
            <a:pPr lvl="1"/>
            <a:r>
              <a:rPr lang="en-US" smtClean="0"/>
              <a:t>N=46 depresivnih pacijenata</a:t>
            </a:r>
          </a:p>
          <a:p>
            <a:pPr lvl="1"/>
            <a:r>
              <a:rPr lang="en-US" smtClean="0"/>
              <a:t>10 tjednih seansi uz domaće zadaće</a:t>
            </a:r>
          </a:p>
          <a:p>
            <a:pPr lvl="1"/>
            <a:r>
              <a:rPr lang="en-US" smtClean="0"/>
              <a:t>Količina </a:t>
            </a:r>
            <a:r>
              <a:rPr lang="en-US" b="1" smtClean="0"/>
              <a:t>obavljene zadaće </a:t>
            </a:r>
            <a:r>
              <a:rPr lang="en-US" smtClean="0"/>
              <a:t>je povezana sa </a:t>
            </a:r>
            <a:r>
              <a:rPr lang="en-US" b="1" smtClean="0"/>
              <a:t>smanjenjem depresije </a:t>
            </a:r>
            <a:r>
              <a:rPr lang="en-US" smtClean="0"/>
              <a:t>kod:</a:t>
            </a:r>
          </a:p>
          <a:p>
            <a:pPr lvl="2"/>
            <a:r>
              <a:rPr lang="en-US" smtClean="0"/>
              <a:t>Pacijenata koji su dobro svladali kognitivne tehnike</a:t>
            </a:r>
          </a:p>
          <a:p>
            <a:pPr lvl="2"/>
            <a:r>
              <a:rPr lang="en-US" b="1" smtClean="0"/>
              <a:t>Visoko motiviranih pacijenata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696624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ZADAVANJE ZADAĆE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36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143000"/>
            <a:ext cx="6196405" cy="4580069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Zadaća mora biti </a:t>
            </a:r>
            <a:r>
              <a:rPr lang="en-US" b="1" smtClean="0"/>
              <a:t>prilagođena</a:t>
            </a:r>
            <a:r>
              <a:rPr lang="en-US" smtClean="0"/>
              <a:t> klijentovoj problematici i osobnim resursima</a:t>
            </a:r>
          </a:p>
          <a:p>
            <a:r>
              <a:rPr lang="en-US" b="1" smtClean="0"/>
              <a:t>Tipične (redovite) zadaće: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mtClean="0"/>
              <a:t>Bihevioralna aktivacija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mtClean="0"/>
              <a:t>Motrenje automatskih misli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mtClean="0"/>
              <a:t>Biblioterapija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mtClean="0"/>
              <a:t>Pregled zadnje terapijske seanse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mtClean="0"/>
              <a:t>Priprema za nadolazeću terapiju</a:t>
            </a:r>
          </a:p>
          <a:p>
            <a:r>
              <a:rPr lang="en-US" b="1" smtClean="0"/>
              <a:t>Dodatne zadaće </a:t>
            </a:r>
            <a:r>
              <a:rPr lang="en-US" smtClean="0"/>
              <a:t>(ovisno o kojem dijelu procesa terapije)</a:t>
            </a:r>
            <a:r>
              <a:rPr lang="en-US" b="1" smtClean="0"/>
              <a:t>:</a:t>
            </a:r>
          </a:p>
          <a:p>
            <a:pPr lvl="1"/>
            <a:r>
              <a:rPr lang="en-US" b="1" smtClean="0"/>
              <a:t>U početkim seansama</a:t>
            </a:r>
            <a:r>
              <a:rPr lang="en-US" smtClean="0"/>
              <a:t>: dorađivanje liste ciljeva</a:t>
            </a:r>
          </a:p>
          <a:p>
            <a:pPr lvl="1"/>
            <a:r>
              <a:rPr lang="en-US" b="1" smtClean="0"/>
              <a:t>U srednjim seansama: </a:t>
            </a:r>
            <a:r>
              <a:rPr lang="en-US" smtClean="0"/>
              <a:t> Vježbanje terapijskih tehnika i vještina</a:t>
            </a:r>
          </a:p>
          <a:p>
            <a:pPr lvl="1"/>
            <a:r>
              <a:rPr lang="en-US" b="1" smtClean="0"/>
              <a:t>Na krajnjim seansama: </a:t>
            </a:r>
            <a:r>
              <a:rPr lang="en-US" smtClean="0"/>
              <a:t>Prevencija povratka simptoma</a:t>
            </a:r>
            <a:endParaRPr lang="en-US" b="1" smtClean="0"/>
          </a:p>
        </p:txBody>
      </p:sp>
    </p:spTree>
    <p:extLst>
      <p:ext uri="{BB962C8B-B14F-4D97-AF65-F5344CB8AC3E}">
        <p14:creationId xmlns:p14="http://schemas.microsoft.com/office/powerpoint/2010/main" val="179108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MOTIVIRANJE ZA OBAVLJANJE ZADAĆA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25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1) Prilagodba opterećenja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Cilj: 90-100% sigurnost (procjena klijenta) da će završiti zadaću</a:t>
            </a:r>
          </a:p>
          <a:p>
            <a:r>
              <a:rPr lang="en-US" b="1" smtClean="0"/>
              <a:t>Bolje dati premalo nego previše</a:t>
            </a:r>
          </a:p>
          <a:p>
            <a:r>
              <a:rPr lang="en-US" b="1" smtClean="0"/>
              <a:t>Bolje prelagan nego pretežak zadatak</a:t>
            </a:r>
          </a:p>
          <a:p>
            <a:r>
              <a:rPr lang="en-US" smtClean="0"/>
              <a:t>Paziti da:</a:t>
            </a:r>
          </a:p>
          <a:p>
            <a:pPr lvl="1"/>
            <a:r>
              <a:rPr lang="en-US" smtClean="0"/>
              <a:t>Klijent razumije zadaću</a:t>
            </a:r>
          </a:p>
          <a:p>
            <a:pPr lvl="1"/>
            <a:r>
              <a:rPr lang="en-US" smtClean="0"/>
              <a:t>Količina zadaće prikladna vremenu koji je klijent voljan odvojiti</a:t>
            </a:r>
          </a:p>
          <a:p>
            <a:pPr lvl="1"/>
            <a:r>
              <a:rPr lang="en-US" smtClean="0"/>
              <a:t>Rastavljanje zadaće na manje korake</a:t>
            </a:r>
          </a:p>
          <a:p>
            <a:r>
              <a:rPr lang="en-US" smtClean="0"/>
              <a:t>Kod depresivnih: U početku bolje bihevioralni, kasnije kognitivni zadaci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29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2) Objašnjavanje svrhe zadaće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Odvojiti vrijeme za objasniti svrhu zadaće</a:t>
            </a:r>
          </a:p>
          <a:p>
            <a:endParaRPr lang="en-US" smtClean="0"/>
          </a:p>
          <a:p>
            <a:r>
              <a:rPr lang="en-US" smtClean="0"/>
              <a:t>U početku: dovoljno okvirno objašnjenje</a:t>
            </a:r>
          </a:p>
          <a:p>
            <a:r>
              <a:rPr lang="en-US" smtClean="0"/>
              <a:t>Kasnije: sve više pojašnjavati svrhu</a:t>
            </a:r>
          </a:p>
          <a:p>
            <a:endParaRPr lang="en-US" smtClean="0"/>
          </a:p>
          <a:p>
            <a:r>
              <a:rPr lang="en-US" smtClean="0"/>
              <a:t>Ukazati na činjenicu da klijenti koji se posvete rješavanju zadaće imaju bolje terapijske ishode prema istraživanjima</a:t>
            </a:r>
          </a:p>
          <a:p>
            <a:endParaRPr lang="en-US"/>
          </a:p>
          <a:p>
            <a:r>
              <a:rPr lang="en-US" smtClean="0"/>
              <a:t>Isticanje da je redovitost (kvantiteta) važnija od kvalitete </a:t>
            </a:r>
            <a:r>
              <a:rPr lang="en-US" smtClean="0">
                <a:sym typeface="Wingdings" pitchFamily="2" charset="2"/>
              </a:rPr>
              <a:t> ovo umanjuje strah od neuspjeha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49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169</TotalTime>
  <Words>843</Words>
  <Application>Microsoft Office PowerPoint</Application>
  <PresentationFormat>On-screen Show (4:3)</PresentationFormat>
  <Paragraphs>126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Brush Script MT</vt:lpstr>
      <vt:lpstr>Constantia</vt:lpstr>
      <vt:lpstr>Franklin Gothic Book</vt:lpstr>
      <vt:lpstr>Rage Italic</vt:lpstr>
      <vt:lpstr>Wingdings</vt:lpstr>
      <vt:lpstr>Pushpin</vt:lpstr>
      <vt:lpstr>Uloga domaće zadaće</vt:lpstr>
      <vt:lpstr>Pregled tema</vt:lpstr>
      <vt:lpstr>Zašto zadaće?</vt:lpstr>
      <vt:lpstr>Rezultati istraživanja</vt:lpstr>
      <vt:lpstr>ZADAVANJE ZADAĆE</vt:lpstr>
      <vt:lpstr>PowerPoint Presentation</vt:lpstr>
      <vt:lpstr>MOTIVIRANJE ZA OBAVLJANJE ZADAĆA</vt:lpstr>
      <vt:lpstr>1) Prilagodba opterećenja</vt:lpstr>
      <vt:lpstr>2) Objašnjavanje svrhe zadaće</vt:lpstr>
      <vt:lpstr>3) Pregovaranje oko zadaće</vt:lpstr>
      <vt:lpstr>4) Zadaća “bez gubitka”</vt:lpstr>
      <vt:lpstr>5) Započinjanje na seansi</vt:lpstr>
      <vt:lpstr>6) Podsjetnici</vt:lpstr>
      <vt:lpstr>7) Predviđanje problema</vt:lpstr>
      <vt:lpstr>8) Priprema na negativne ishode</vt:lpstr>
      <vt:lpstr>KONCEPTUALIZACIJA TEŠKOĆA</vt:lpstr>
      <vt:lpstr>PowerPoint Presentation</vt:lpstr>
      <vt:lpstr>PREGLEDAVANJE DOMAĆE ZADAĆE</vt:lpstr>
      <vt:lpstr>Hvala vam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</dc:title>
  <dc:creator>XaviX</dc:creator>
  <cp:lastModifiedBy>hubikotvr@outlook.com</cp:lastModifiedBy>
  <cp:revision>15</cp:revision>
  <dcterms:created xsi:type="dcterms:W3CDTF">2006-08-16T00:00:00Z</dcterms:created>
  <dcterms:modified xsi:type="dcterms:W3CDTF">2020-12-11T09:23:22Z</dcterms:modified>
</cp:coreProperties>
</file>