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69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63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32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84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8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3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11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87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3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7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48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85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50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0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24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5D95-133B-428F-A31C-D8D4E7506FE8}" type="datetimeFigureOut">
              <a:rPr lang="hr-HR" smtClean="0"/>
              <a:t>17.06.2021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B77F9B-DD7E-4389-A833-DF23139AA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4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8774" y="225631"/>
            <a:ext cx="9761517" cy="17813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Baskerville Old Face" panose="02020602080505020303" pitchFamily="18" charset="0"/>
              </a:rPr>
              <a:t>Uloga domaće zadaće </a:t>
            </a:r>
            <a:br>
              <a:rPr lang="pl-PL" b="1" dirty="0" smtClean="0">
                <a:latin typeface="Baskerville Old Face" panose="02020602080505020303" pitchFamily="18" charset="0"/>
              </a:rPr>
            </a:br>
            <a:r>
              <a:rPr lang="pl-PL" b="1" dirty="0" smtClean="0">
                <a:latin typeface="Baskerville Old Face" panose="02020602080505020303" pitchFamily="18" charset="0"/>
              </a:rPr>
              <a:t>u BKT-u</a:t>
            </a:r>
            <a:endParaRPr lang="hr-HR" b="1" dirty="0">
              <a:latin typeface="Baskerville Old Face" panose="0202060208050502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Baskerville Old Face" panose="02020602080505020303" pitchFamily="18" charset="0"/>
              </a:rPr>
              <a:t>Praktikum II – grupa Osijek – 2021/23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Ivana </a:t>
            </a:r>
            <a:r>
              <a:rPr lang="hr-HR" dirty="0" err="1" smtClean="0">
                <a:latin typeface="Baskerville Old Face" panose="02020602080505020303" pitchFamily="18" charset="0"/>
              </a:rPr>
              <a:t>Ožvat</a:t>
            </a:r>
            <a:endParaRPr lang="hr-HR" dirty="0">
              <a:latin typeface="Baskerville Old Face" panose="02020602080505020303" pitchFamily="18" charset="0"/>
            </a:endParaRPr>
          </a:p>
          <a:p>
            <a:r>
              <a:rPr lang="hr-HR" dirty="0" smtClean="0">
                <a:latin typeface="Baskerville Old Face" panose="02020602080505020303" pitchFamily="18" charset="0"/>
              </a:rPr>
              <a:t>19. </a:t>
            </a:r>
            <a:r>
              <a:rPr lang="hr-HR" dirty="0">
                <a:latin typeface="Baskerville Old Face" panose="02020602080505020303" pitchFamily="18" charset="0"/>
              </a:rPr>
              <a:t>l</a:t>
            </a:r>
            <a:r>
              <a:rPr lang="hr-HR" dirty="0" smtClean="0">
                <a:latin typeface="Baskerville Old Face" panose="02020602080505020303" pitchFamily="18" charset="0"/>
              </a:rPr>
              <a:t>ipanj 2021.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9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6998" y="184776"/>
            <a:ext cx="8911687" cy="77580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Century Schoolbook" panose="02040604050505020304" pitchFamily="18" charset="0"/>
              </a:rPr>
              <a:t>2. Povećane vjerojatnosti uspješne DZ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6545" y="960582"/>
            <a:ext cx="10858067" cy="49506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5.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ajteži dio DZ    razdoblje prije započinjanja    motivacija za početak rada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poželjno u ranoj fazi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erapeut      procjena težine zadatka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acijent       lakše je zadaću nastaviti nego započeti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6.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prve seanse UČITI pacijenta zapisivati koje su mu zadaće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omoći u određivanju načina da se zadaća ne zaboravi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ovezivanje zadaće s nekom drugom aktivnosti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aobljeni pravokutnik 3"/>
          <p:cNvSpPr/>
          <p:nvPr/>
        </p:nvSpPr>
        <p:spPr>
          <a:xfrm>
            <a:off x="1422400" y="1071418"/>
            <a:ext cx="4516582" cy="480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ZAPOČINJANJE ZADAĆE NA SEANSI</a:t>
            </a:r>
            <a:endParaRPr lang="hr-HR" b="1" dirty="0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2493818" y="1958108"/>
            <a:ext cx="157018" cy="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5253542" y="1958108"/>
            <a:ext cx="147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1828799" y="2770907"/>
            <a:ext cx="314037" cy="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>
            <a:off x="1851891" y="3163429"/>
            <a:ext cx="341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jeni pravokutnik 16"/>
          <p:cNvSpPr/>
          <p:nvPr/>
        </p:nvSpPr>
        <p:spPr>
          <a:xfrm>
            <a:off x="1422399" y="3703782"/>
            <a:ext cx="4802909" cy="43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ZAPAMĆIVANJE IZVRŠAVANJA ZADAĆE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6214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4634" y="245419"/>
            <a:ext cx="8911687" cy="89989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Century Schoolbook" panose="02040604050505020304" pitchFamily="18" charset="0"/>
              </a:rPr>
              <a:t>2. Povećane vjerojatnosti uspješne DZ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2775" y="979053"/>
            <a:ext cx="9842933" cy="57542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Century Schoolbook" panose="02040604050505020304" pitchFamily="18" charset="0"/>
              </a:rPr>
              <a:t>7. </a:t>
            </a:r>
          </a:p>
          <a:p>
            <a:pPr>
              <a:buFontTx/>
              <a:buChar char="-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se stavlja u ulogu klijenta – predviđa potencijalne probleme – po potrebi provodi probu ponašanja i predlaže promijene DZ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količina zadaće primjerena klijentu?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primjerena njezina težina?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Čini li se prezahtjevnom?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logički povezana s pacijentovim ciljevima?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je vjerojatno da će je pacijent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napraviti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praktični problemi mogu omesti izvršavanje zadaće?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misli mogu omesti izvršavanje zadaće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osmišljavanju bihevioralnog eksperimenta ili testiranja pretpostavke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postaviti scenarij koji će biti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uspješan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tražiti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pacijenta da unaprijed odgovori  na moguće automatske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unaprijed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razgovarati o mogućim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problemima – smanjiti moguću demoralizaciju kada pacijent sebe kritizira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Zaobljeni pravokutnik 3"/>
          <p:cNvSpPr/>
          <p:nvPr/>
        </p:nvSpPr>
        <p:spPr>
          <a:xfrm>
            <a:off x="1604634" y="979054"/>
            <a:ext cx="4131148" cy="44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PREDVIĐANJE PROBLEMA</a:t>
            </a:r>
            <a:endParaRPr lang="hr-HR" b="1" dirty="0"/>
          </a:p>
        </p:txBody>
      </p:sp>
      <p:sp>
        <p:nvSpPr>
          <p:cNvPr id="5" name="Zaobljeni pravokutnik 4"/>
          <p:cNvSpPr/>
          <p:nvPr/>
        </p:nvSpPr>
        <p:spPr>
          <a:xfrm>
            <a:off x="1521507" y="4331855"/>
            <a:ext cx="5227782" cy="452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PRIPREMA ZA MOGUĆE NEGATIVNE ISHODE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603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9491" y="314036"/>
            <a:ext cx="9805121" cy="1590964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latin typeface="Century Schoolbook" panose="02040604050505020304" pitchFamily="18" charset="0"/>
              </a:rPr>
              <a:t>3. Konceptualizacija teškoća</a:t>
            </a:r>
            <a:endParaRPr lang="hr-HR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0582" y="1905000"/>
            <a:ext cx="10544030" cy="4006222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Praktični problemi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Psihološki problemi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Psihološki problemi maskirani u praktične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Problemi vezani uz </a:t>
            </a:r>
            <a:r>
              <a:rPr lang="hr-H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terapeutove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misli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7891" y="356255"/>
            <a:ext cx="9907739" cy="955309"/>
          </a:xfrm>
        </p:spPr>
        <p:txBody>
          <a:bodyPr/>
          <a:lstStyle/>
          <a:p>
            <a:r>
              <a:rPr lang="hr-HR" b="1" dirty="0">
                <a:latin typeface="Century Schoolbook" panose="02040604050505020304" pitchFamily="18" charset="0"/>
              </a:rPr>
              <a:t>3. Konceptualizacija teškoća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7695" y="1261503"/>
            <a:ext cx="3992732" cy="5762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PRAKTIČNI PROBLEMI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32468" y="1935483"/>
            <a:ext cx="4407959" cy="4437608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 se izbjeći ako terapeut dobro osmisli zadatak i dobro pripremi pacijenta</a:t>
            </a:r>
          </a:p>
          <a:p>
            <a:pPr>
              <a:buFont typeface="+mj-lt"/>
              <a:buAutoNum type="arabicParenR"/>
            </a:pP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Izvršavanje DZ u posljednjem trenutku –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idealno za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vrijeme cijelog tjedna;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provjeriti izbjegavanja</a:t>
            </a:r>
            <a:endParaRPr lang="hr-H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Zaboravljanje objašnjenja uz zadaću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bilježenje objašnjenja uz zadatak</a:t>
            </a:r>
          </a:p>
          <a:p>
            <a:pPr>
              <a:buFont typeface="+mj-lt"/>
              <a:buAutoNum type="arabicParenR"/>
            </a:pP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Neorganiziranost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sastavljanje podsjetnika ili određene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koristiti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kalendar</a:t>
            </a:r>
          </a:p>
          <a:p>
            <a:pPr>
              <a:buFont typeface="+mj-lt"/>
              <a:buAutoNum type="arabicParenR"/>
            </a:pPr>
            <a:r>
              <a:rPr lang="hr-H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Teškoće sa zadaćom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terapeutova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pogreška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717309" y="1261503"/>
            <a:ext cx="4005702" cy="5929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PSIHOLOŠKI PROBLEMI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717309" y="1935483"/>
            <a:ext cx="5788321" cy="4437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Negativna predviđanja – pretpostavljanje negativnih posljedica; identifikacija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disfunkcionalnih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misli koje ometaju izvršenje </a:t>
            </a:r>
            <a:r>
              <a:rPr lang="hr-H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  -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pacijent se prisjeti trenutka kad je razmišljao o izvršavanju DZ i tada istraži povezane misli i osjećaje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Precjenjivanje zahtjeva domaće zadaće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često precjenjuju neugodnost ili teškoće vezane za izvršenje DZ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Perfekcionizam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korisni zadaci koji uključuju pogreške</a:t>
            </a:r>
          </a:p>
        </p:txBody>
      </p:sp>
    </p:spTree>
    <p:extLst>
      <p:ext uri="{BB962C8B-B14F-4D97-AF65-F5344CB8AC3E}">
        <p14:creationId xmlns:p14="http://schemas.microsoft.com/office/powerpoint/2010/main" val="3040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4910" y="369456"/>
            <a:ext cx="9749702" cy="932872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Konceptualizacija teškoća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32874" y="1302328"/>
            <a:ext cx="4812144" cy="85898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PSIHOLOŠKI PROBLEMI MASKIRANI U PRAKTIČNE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32875" y="2382982"/>
            <a:ext cx="4812144" cy="35200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 su pacijentove misli i vjerovanja usmjerena na praktične probleme, npr. pacijent smatra da zbog nedostatka vremena, snage ili mogućnosti neće odraditi DZ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 Pretvarajmo se na trenutak da su ti problemi tajanstveno nestali. Koliko je </a:t>
            </a:r>
            <a:r>
              <a:rPr lang="hr-H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</a:t>
            </a: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vjerojatno da ćete napraviti zadaću?”</a:t>
            </a:r>
            <a:endParaRPr lang="hr-H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42182" y="1302328"/>
            <a:ext cx="4544291" cy="85898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PROBLEMI VEZANI ZA TERAPEUTOVE MISLI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42182" y="2545738"/>
            <a:ext cx="4544291" cy="33540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Terapeutova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procjena utjecaja njegovih misli ili vjerovanja na korektno i primjereno poticanje pacijenta na izvršavanje DZ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Pitamo sebe što nam prolazi kroz glavu</a:t>
            </a:r>
          </a:p>
        </p:txBody>
      </p:sp>
    </p:spTree>
    <p:extLst>
      <p:ext uri="{BB962C8B-B14F-4D97-AF65-F5344CB8AC3E}">
        <p14:creationId xmlns:p14="http://schemas.microsoft.com/office/powerpoint/2010/main" val="33356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1019" y="624110"/>
            <a:ext cx="9823594" cy="890654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4. Pregled domaće zadaće</a:t>
            </a:r>
            <a:endParaRPr lang="hr-HR" sz="4000" b="1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9867" y="1431636"/>
            <a:ext cx="8915400" cy="4618182"/>
          </a:xfrm>
        </p:spPr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acijentu od početka naglašavati važnost DZ</a:t>
            </a: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obraćanje pozornosti na DZ iz prethodne seanse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 može biti povezana s temom dnevnog reda i većina seanse može uključivati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njezine dijelove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5 do 15 minuta</a:t>
            </a: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regled DZ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voditi prema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zadavanju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 zadaće za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iduće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tjedne – nastavljanje zadatka ili uvođenje nečeg novog</a:t>
            </a: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v"/>
            </a:pPr>
            <a:r>
              <a:rPr lang="hr-H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Pravilno zadana i </a:t>
            </a:r>
            <a:r>
              <a:rPr lang="hr-HR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odrađena DZ </a:t>
            </a:r>
            <a:r>
              <a:rPr lang="hr-H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ubrzava napredak i omogućava uvježbavanje terapijskih tehnika. </a:t>
            </a:r>
          </a:p>
          <a:p>
            <a:pPr lvl="0" algn="ctr"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hr-HR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Neuspjeh u određivanju primjerene DZ često uzrokuje osjećaj samokritičnosti i bespomoćnosti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lvl="0" indent="-18288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endParaRPr lang="hr-HR" sz="2000" i="1" dirty="0">
              <a:solidFill>
                <a:srgbClr val="660066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35799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3325" y="430147"/>
            <a:ext cx="8911687" cy="1280890"/>
          </a:xfrm>
        </p:spPr>
        <p:txBody>
          <a:bodyPr/>
          <a:lstStyle/>
          <a:p>
            <a:r>
              <a:rPr lang="hr-HR" b="1" dirty="0" smtClean="0">
                <a:latin typeface="Baskerville Old Face" panose="02020602080505020303" pitchFamily="18" charset="0"/>
              </a:rPr>
              <a:t>Primjeri mojih zadaća</a:t>
            </a:r>
            <a:endParaRPr lang="hr-HR" b="1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2919" y="1330036"/>
            <a:ext cx="9695153" cy="5107659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Dnevnik učenja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97934"/>
              </p:ext>
            </p:extLst>
          </p:nvPr>
        </p:nvGraphicFramePr>
        <p:xfrm>
          <a:off x="1413164" y="2179782"/>
          <a:ext cx="9014691" cy="2715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9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5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DATUM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VRIJEME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UČENJA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(minute)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KVALITETNO UČENJE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(minute)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NASTAVNI PREDMET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KOLIČINA GRADIVA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ZADOVOLJSTVO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0-5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NAGRADA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5616" y="365491"/>
            <a:ext cx="8911687" cy="1280890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Primjeri mojih zadaća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5066" y="1551708"/>
            <a:ext cx="9482715" cy="4184073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Dnevnik dolazaka u školu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20029"/>
              </p:ext>
            </p:extLst>
          </p:nvPr>
        </p:nvGraphicFramePr>
        <p:xfrm>
          <a:off x="1015997" y="2235198"/>
          <a:ext cx="8183420" cy="2032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5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5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DATUM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DOLAZAK U ŠKOLU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DA/NE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STUPANJ ANKSIOZNOSTI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0-10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NAJTEŽI PREDMET TAJ DAN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ZAKAZAN TEST/USMENO ODGOVARANJE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DA/NE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6509" y="624110"/>
            <a:ext cx="9648103" cy="128089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Baskerville Old Face" panose="02020602080505020303" pitchFamily="18" charset="0"/>
              </a:rPr>
              <a:t>ŠTO KADA KLIJENT NE NAPRAVI DZ?</a:t>
            </a:r>
            <a:endParaRPr lang="hr-HR" b="1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9746" y="1905000"/>
            <a:ext cx="10571739" cy="377762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ukazuju na to da školarcima najviše stresa donosi DZ ;)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Neki klijenti DZ rade vrlo lako i rado – neki baš i ne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Najiskusniji terapeut ponekad ima teškoća s klijentima koji rijetko odrađuju zadaće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Osigurati da je DZ dobro pripremljena, prilagođena klijentu i dobro objašnjena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 zadaće su zaista neugodne i teške – razgovarati o potencijalnim poteškoćama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osuđivati – uredu je i ako klijent ne odradi DZ, ako ju djelomično odradi i ako ima problema s njom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ranoj fazi započeti DZ na seansi, zatim poticati klijenta da sam osmisli DZ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 Sad kad smo razgovarali o problemu s vašom cimericom, što mislite što bi za vas bilo korisno raditi ovaj tjedan?”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MOJ PODSJETNIK – postupno, strpljivo i pozitivno 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1" y="624110"/>
            <a:ext cx="9472612" cy="1280890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Zaključak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09091" y="1717964"/>
            <a:ext cx="9195521" cy="4193258"/>
          </a:xfrm>
        </p:spPr>
        <p:txBody>
          <a:bodyPr/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je DZ?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 zadajemo DZ?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nam DZ može pomoći?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su tipične DZ?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koje probleme možemo naići?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riješiti probleme?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06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3309" y="624110"/>
            <a:ext cx="9851303" cy="1280890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Koliko znamo o zadaćama u BKT-u?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5284" y="1736437"/>
            <a:ext cx="8915400" cy="377762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Praktikum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Kognitivna konceptualizacija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prve terapijske seanse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druge i ostalih terapijskih seansi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sada nekoliko desetaka puta smo čuli za DZ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9091" y="624110"/>
            <a:ext cx="9195521" cy="128089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atin typeface="Baskerville Old Face" panose="02020602080505020303" pitchFamily="18" charset="0"/>
              </a:rPr>
              <a:t>Hvala na pažnji!</a:t>
            </a:r>
            <a:endParaRPr lang="hr-HR" sz="40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5" y="1566305"/>
            <a:ext cx="3402302" cy="418465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20" y="1566305"/>
            <a:ext cx="5695949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654425"/>
            <a:ext cx="7377953" cy="968188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atin typeface="Century Schoolbook" panose="02040604050505020304" pitchFamily="18" charset="0"/>
              </a:rPr>
              <a:t>Što je DZ u BKT-u?</a:t>
            </a:r>
            <a:endParaRPr lang="hr-HR" sz="4000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4071" y="1506071"/>
            <a:ext cx="10152527" cy="4437529"/>
          </a:xfrm>
        </p:spPr>
        <p:txBody>
          <a:bodyPr>
            <a:normAutofit/>
          </a:bodyPr>
          <a:lstStyle/>
          <a:p>
            <a:r>
              <a:rPr lang="hr-HR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Integralni, obvezni dio terapije</a:t>
            </a:r>
          </a:p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proširiti mogućnosti kognitivne i bihevioralne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promjene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tijeku jednog tjedna</a:t>
            </a:r>
          </a:p>
          <a:p>
            <a:pPr mar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OMOGUĆAVA PACIJENTU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Daljnje educiranje –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biblioterapija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Prikupljanje podataka – motrenje misli, ponašanja i emocija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Testiranje misli i vjerovanja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Mijenjanje mišljenja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Uvježbavanje tehnika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Eksperimentiranje novim ponašanjima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1529" y="624110"/>
            <a:ext cx="9353083" cy="7385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2941" y="1461247"/>
            <a:ext cx="9711671" cy="4449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Zadavanje domaće zadaće.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Povećanje vjerojatnosti izvršavanja zadaće.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Konceptualizacija teškoća.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Pregled domaće zadaće.</a:t>
            </a:r>
          </a:p>
        </p:txBody>
      </p:sp>
    </p:spTree>
    <p:extLst>
      <p:ext uri="{BB962C8B-B14F-4D97-AF65-F5344CB8AC3E}">
        <p14:creationId xmlns:p14="http://schemas.microsoft.com/office/powerpoint/2010/main" val="30585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1577" y="624110"/>
            <a:ext cx="9873036" cy="899890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1. Zadavanje DZ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8870" y="1443318"/>
            <a:ext cx="10455741" cy="4467904"/>
          </a:xfrm>
        </p:spPr>
        <p:txBody>
          <a:bodyPr/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ndividualizirana i prilagođena svakom pacijentu posebno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dogovorena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skladu sa : 	a) sadržajem i ciljevima svake seanse</a:t>
            </a:r>
          </a:p>
          <a:p>
            <a:pPr marL="0" indent="0"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b) krajnjim terapijskim ciljevima</a:t>
            </a:r>
          </a:p>
          <a:p>
            <a:pPr marL="0" indent="0"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c)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terapeutovom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konceptualizacijom pacijenta</a:t>
            </a:r>
          </a:p>
          <a:p>
            <a:pPr marL="0" indent="0"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d) pacijentovim stanjem u terapiji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planiranje DZ bitne INDIVIDUALNE karakteristike pacijenta – pismenost, motivacija, želja za izvršenjem DZ, nivo uznemirenosti, kognitivno funkcioniranje i praktična ograničenja</a:t>
            </a:r>
          </a:p>
          <a:p>
            <a:pPr marL="0" indent="0"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na početku terapije terapeut predlaže DZ              kasnije se od pacijenta traži samostalno osmišljavanje DZ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5663793" y="4993070"/>
            <a:ext cx="555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5717" y="367554"/>
            <a:ext cx="9908895" cy="663387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TIPIČNE REDOVITE DZ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454164" y="1338119"/>
            <a:ext cx="5187142" cy="527307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Rockwell" panose="02060603020205020403"/>
              </a:rPr>
              <a:t>1. Bihevioralna aktivacija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469717" y="3929500"/>
            <a:ext cx="5323338" cy="5273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Rockwell" panose="02060603020205020403"/>
                <a:ea typeface="Calibri" panose="020F0502020204030204" pitchFamily="34" charset="0"/>
                <a:cs typeface="Times New Roman" panose="02020603050405020304" pitchFamily="18" charset="0"/>
              </a:rPr>
              <a:t>2. Motrenje automatskih m</a:t>
            </a:r>
            <a:r>
              <a:rPr kumimoji="0" lang="hr-HR" sz="2000" b="1" i="0" u="sng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Rockwell" panose="02060603020205020403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hr-HR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Rockwell" panose="02060603020205020403"/>
                <a:ea typeface="Calibri" panose="020F0502020204030204" pitchFamily="34" charset="0"/>
                <a:cs typeface="Times New Roman" panose="02020603050405020304" pitchFamily="18" charset="0"/>
              </a:rPr>
              <a:t>sli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454164" y="4462295"/>
            <a:ext cx="5354444" cy="15388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rlo važna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 od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 seanse  </a:t>
            </a:r>
          </a:p>
          <a:p>
            <a:pPr lvl="0"/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„</a:t>
            </a:r>
            <a:r>
              <a:rPr lang="hr-HR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mi upravo prolazi kroz </a:t>
            </a:r>
            <a:r>
              <a:rPr lang="hr-HR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glavu?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zapisivanje </a:t>
            </a:r>
            <a:r>
              <a:rPr lang="hr-H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hr-H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terapeut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upozorava klijenta da motrenje može dovesti do uznemirenosti -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suočavanje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6224609" y="4951493"/>
            <a:ext cx="5310212" cy="637222"/>
          </a:xfrm>
          <a:prstGeom prst="roundRect">
            <a:avLst>
              <a:gd name="adj" fmla="val 20279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Rockwell" panose="02060603020205020403"/>
              </a:rPr>
              <a:t>5. Priprema za sljedeću terapijsku seansu</a:t>
            </a:r>
          </a:p>
        </p:txBody>
      </p:sp>
      <p:grpSp>
        <p:nvGrpSpPr>
          <p:cNvPr id="19" name="Grupa 18"/>
          <p:cNvGrpSpPr/>
          <p:nvPr/>
        </p:nvGrpSpPr>
        <p:grpSpPr>
          <a:xfrm>
            <a:off x="6215427" y="2723707"/>
            <a:ext cx="5310211" cy="597206"/>
            <a:chOff x="-8701" y="-207288"/>
            <a:chExt cx="5031970" cy="430560"/>
          </a:xfrm>
          <a:solidFill>
            <a:schemeClr val="accent6">
              <a:lumMod val="75000"/>
            </a:schemeClr>
          </a:solidFill>
        </p:grpSpPr>
        <p:sp>
          <p:nvSpPr>
            <p:cNvPr id="20" name="Zaobljeni pravokutnik 19"/>
            <p:cNvSpPr/>
            <p:nvPr/>
          </p:nvSpPr>
          <p:spPr>
            <a:xfrm>
              <a:off x="-8701" y="-207288"/>
              <a:ext cx="5031970" cy="430560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Zaobljeni pravokutnik 4"/>
            <p:cNvSpPr txBox="1"/>
            <p:nvPr/>
          </p:nvSpPr>
          <p:spPr>
            <a:xfrm>
              <a:off x="73920" y="-185532"/>
              <a:ext cx="4884125" cy="38704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0" normalizeH="0" baseline="0" noProof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Rockwell" panose="02060603020205020403"/>
                </a:rPr>
                <a:t>4. Pregled zadnje terapijske seanse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6224609" y="1328703"/>
            <a:ext cx="5273946" cy="534319"/>
            <a:chOff x="0" y="-237415"/>
            <a:chExt cx="5031972" cy="753179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23" name="Zaobljeni pravokutnik 22"/>
            <p:cNvSpPr/>
            <p:nvPr/>
          </p:nvSpPr>
          <p:spPr>
            <a:xfrm>
              <a:off x="0" y="-237415"/>
              <a:ext cx="5031972" cy="75317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</p:sp>
        <p:sp>
          <p:nvSpPr>
            <p:cNvPr id="24" name="Zaobljeni pravokutnik 4"/>
            <p:cNvSpPr/>
            <p:nvPr/>
          </p:nvSpPr>
          <p:spPr>
            <a:xfrm>
              <a:off x="196428" y="-175768"/>
              <a:ext cx="4759864" cy="6915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0" normalizeH="0" baseline="0" noProof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Rockwell" panose="02060603020205020403"/>
                </a:rPr>
                <a:t>3. </a:t>
              </a:r>
              <a:r>
                <a:rPr kumimoji="0" lang="hr-HR" sz="2000" b="1" i="0" u="none" strike="noStrike" kern="0" normalizeH="0" baseline="0" noProof="0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Rockwell" panose="02060603020205020403"/>
                </a:rPr>
                <a:t>Biblioterapija</a:t>
              </a:r>
              <a:endParaRPr kumimoji="0" lang="hr-HR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Rockwell" panose="02060603020205020403"/>
              </a:endParaRPr>
            </a:p>
          </p:txBody>
        </p:sp>
      </p:grpSp>
      <p:sp>
        <p:nvSpPr>
          <p:cNvPr id="25" name="Rezervirano mjesto sadržaja 24"/>
          <p:cNvSpPr>
            <a:spLocks noGrp="1"/>
          </p:cNvSpPr>
          <p:nvPr>
            <p:ph idx="1"/>
          </p:nvPr>
        </p:nvSpPr>
        <p:spPr>
          <a:xfrm flipV="1">
            <a:off x="9117106" y="1204134"/>
            <a:ext cx="2387506" cy="509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469717" y="2014009"/>
            <a:ext cx="516759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važna za neaktivne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nastavak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prijašnjim aktivnostima ili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uvođenje novih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tablice aktivnosti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uvježbavanje novih vještina i primjena rješenja proizašlih iz rješavanja problema 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6430483" y="1931913"/>
            <a:ext cx="45899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acijent čita i bilježi svoje reakcije: s čim se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slaže, ne slaže, što želi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pitati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ravokutnik 28"/>
          <p:cNvSpPr/>
          <p:nvPr/>
        </p:nvSpPr>
        <p:spPr>
          <a:xfrm>
            <a:off x="6344364" y="3351090"/>
            <a:ext cx="5154191" cy="14496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omaže u konsolidaciji učenja</a:t>
            </a:r>
          </a:p>
          <a:p>
            <a:pPr marL="285750" lvl="1" indent="-28575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čitanje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bilježaka i/ili preslušavanje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audiovrpce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bilježenje glavnih točaka ili zaključaka, automatskih misli,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disfunkcionalna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vjerovanja, adaptivne odgovore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6550164" y="5657607"/>
            <a:ext cx="414831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uobičajena, ne zahtjeva naglašavanje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usmene ili pismene 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bilješke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adni list za povezivanje seansi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601" y="624110"/>
            <a:ext cx="9879012" cy="1280890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Dodatne zadaće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036" y="1470212"/>
            <a:ext cx="7075055" cy="4441010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Početne seanse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dorada liste ciljeva</a:t>
            </a:r>
          </a:p>
          <a:p>
            <a:pPr marL="1884363" lvl="5" indent="92075">
              <a:buFont typeface="Wingdings" panose="05000000000000000000" pitchFamily="2" charset="2"/>
              <a:buChar char="ü"/>
              <a:tabLst>
                <a:tab pos="2152650" algn="l"/>
              </a:tabLst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pozitivne izjave o sebi</a:t>
            </a:r>
          </a:p>
          <a:p>
            <a:pPr marL="0" lvl="5" indent="0">
              <a:buNone/>
            </a:pPr>
            <a:r>
              <a:rPr lang="hr-H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Sljedeće seanse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 ispunjenog dijagrama kognitivne</a:t>
            </a:r>
          </a:p>
          <a:p>
            <a:pPr marL="0" lvl="5" indent="0"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konceptualizacije</a:t>
            </a:r>
          </a:p>
          <a:p>
            <a:pPr marL="1792288" lvl="1" indent="-92075" defTabSz="323850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restruktrukturacija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disfunkcionalnih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vjerovanja</a:t>
            </a:r>
          </a:p>
          <a:p>
            <a:pPr marL="1700213" lvl="1" indent="0">
              <a:buFont typeface="Wingdings" panose="05000000000000000000" pitchFamily="2" charset="2"/>
              <a:buChar char="ü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obrazac bazičnih vjerovanja</a:t>
            </a:r>
          </a:p>
          <a:p>
            <a:pPr marL="1700213" lvl="1" indent="0">
              <a:buFont typeface="Wingdings" panose="05000000000000000000" pitchFamily="2" charset="2"/>
              <a:buChar char="ü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uvježbavanje ponašajnih promjena</a:t>
            </a:r>
          </a:p>
          <a:p>
            <a:pPr marL="0" lvl="1" indent="0">
              <a:buNone/>
            </a:pP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Završne seanse 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revencija povrata simptoma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ređivanje bilješki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lanovi za budućnost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-766" r="14247"/>
          <a:stretch/>
        </p:blipFill>
        <p:spPr>
          <a:xfrm>
            <a:off x="7430831" y="1400579"/>
            <a:ext cx="3975533" cy="53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8727" y="332510"/>
            <a:ext cx="9795885" cy="868218"/>
          </a:xfrm>
        </p:spPr>
        <p:txBody>
          <a:bodyPr/>
          <a:lstStyle/>
          <a:p>
            <a:r>
              <a:rPr lang="hr-HR" b="1" dirty="0" smtClean="0">
                <a:latin typeface="Century Schoolbook" panose="02040604050505020304" pitchFamily="18" charset="0"/>
              </a:rPr>
              <a:t>2. Povećane vjerojatnosti uspješne DZ</a:t>
            </a:r>
            <a:endParaRPr lang="hr-HR" b="1" dirty="0"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42109" y="1025236"/>
            <a:ext cx="10562503" cy="53940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1.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arakteristike i želje pacijenta</a:t>
            </a:r>
          </a:p>
          <a:p>
            <a:pPr>
              <a:buFontTx/>
              <a:buChar char="-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90-100% sigurni da pacijent zadatak može napraviti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oličina i težina zadaće (radije lakša, nego preteška)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astavljanje na prilagodljive korake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redviđanje teškoća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2.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azumijevanje svrhe DZ povećava vjerojatnost da će pacijent ispuniti DZ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erapeut objašnjava na početku        potiče pacijenta na razmišljanje o svrsi DZ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aglasiti da će se pacijent brže osjećati bolje i općenito brže napredovati ako je redovit i svakodnevno radi DZ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1708727" y="1126837"/>
            <a:ext cx="3648364" cy="387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PRILAGOĐAVANJE DZ OSOBI</a:t>
            </a:r>
            <a:endParaRPr lang="hr-HR" b="1" dirty="0"/>
          </a:p>
        </p:txBody>
      </p:sp>
      <p:sp>
        <p:nvSpPr>
          <p:cNvPr id="5" name="Zaobljeni pravokutnik 4"/>
          <p:cNvSpPr/>
          <p:nvPr/>
        </p:nvSpPr>
        <p:spPr>
          <a:xfrm>
            <a:off x="1708727" y="4239490"/>
            <a:ext cx="3980874" cy="369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OSIGURAVANJE OBJAŠNJENJA</a:t>
            </a:r>
            <a:endParaRPr lang="hr-HR" b="1" dirty="0"/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4276437" y="5218545"/>
            <a:ext cx="323273" cy="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4837" y="304800"/>
            <a:ext cx="9869776" cy="785091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hr-HR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. Povećane vjerojatnosti uspješne DZ</a:t>
            </a:r>
            <a:endParaRPr lang="hr-HR" b="1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1200" y="1089890"/>
            <a:ext cx="10793412" cy="51538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3. 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otruditi se da se pacijent </a:t>
            </a:r>
            <a:r>
              <a:rPr lang="hr-H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zadaćom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je, po vašem mišljenju, vjerojatno da ćete ispuniti DZ?”</a:t>
            </a:r>
          </a:p>
          <a:p>
            <a:pPr marL="0" indent="0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„Mislite li da vam ovo stvarno može pomoći?”</a:t>
            </a:r>
          </a:p>
          <a:p>
            <a:pPr marL="0" indent="0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„Želite li možda to napraviti u mislima, pa ćemo sljedeći put na seansi to zajedno?”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4. </a:t>
            </a:r>
          </a:p>
          <a:p>
            <a:endParaRPr lang="hr-HR" dirty="0"/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adaća treba biti zadana u takvom obliku da pacijent ne može doživjeti neuspjeh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aglasiti da je uredu ako pacijent ne uspije završiti DZ ili ako ima problema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tkriti psihološke i/ili praktične teškoće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/>
          </a:p>
        </p:txBody>
      </p:sp>
      <p:sp>
        <p:nvSpPr>
          <p:cNvPr id="4" name="Zaobljeni pravokutnik 3"/>
          <p:cNvSpPr/>
          <p:nvPr/>
        </p:nvSpPr>
        <p:spPr>
          <a:xfrm>
            <a:off x="1477818" y="1089891"/>
            <a:ext cx="5440218" cy="480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ODREĐIVANJE DZ U SURADNJI S PACIJENTOM</a:t>
            </a:r>
            <a:endParaRPr lang="hr-HR" b="1" dirty="0"/>
          </a:p>
        </p:txBody>
      </p:sp>
      <p:sp>
        <p:nvSpPr>
          <p:cNvPr id="5" name="Zaobljeni pravokutnik 4"/>
          <p:cNvSpPr/>
          <p:nvPr/>
        </p:nvSpPr>
        <p:spPr>
          <a:xfrm>
            <a:off x="1477818" y="3556000"/>
            <a:ext cx="4858327" cy="471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ZADAVANJE ZADAĆE „BEZ GUBITKA”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9955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545</TotalTime>
  <Words>996</Words>
  <Application>Microsoft Office PowerPoint</Application>
  <PresentationFormat>Widescreen</PresentationFormat>
  <Paragraphs>257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Baskerville Old Face</vt:lpstr>
      <vt:lpstr>Calibri</vt:lpstr>
      <vt:lpstr>Century Gothic</vt:lpstr>
      <vt:lpstr>Century Schoolbook</vt:lpstr>
      <vt:lpstr>Rockwell</vt:lpstr>
      <vt:lpstr>Times New Roman</vt:lpstr>
      <vt:lpstr>Wingdings</vt:lpstr>
      <vt:lpstr>Wingdings 3</vt:lpstr>
      <vt:lpstr>Pramen</vt:lpstr>
      <vt:lpstr>Uloga domaće zadaće  u BKT-u</vt:lpstr>
      <vt:lpstr>Koliko znamo o zadaćama u BKT-u?</vt:lpstr>
      <vt:lpstr>Što je DZ u BKT-u?</vt:lpstr>
      <vt:lpstr>PowerPoint Presentation</vt:lpstr>
      <vt:lpstr>1. Zadavanje DZ</vt:lpstr>
      <vt:lpstr>TIPIČNE REDOVITE DZ</vt:lpstr>
      <vt:lpstr>Dodatne zadaće</vt:lpstr>
      <vt:lpstr>2. Povećane vjerojatnosti uspješne DZ</vt:lpstr>
      <vt:lpstr>2. Povećane vjerojatnosti uspješne DZ</vt:lpstr>
      <vt:lpstr>2. Povećane vjerojatnosti uspješne DZ</vt:lpstr>
      <vt:lpstr>2. Povećane vjerojatnosti uspješne DZ</vt:lpstr>
      <vt:lpstr> 3. Konceptualizacija teškoća</vt:lpstr>
      <vt:lpstr>3. Konceptualizacija teškoća</vt:lpstr>
      <vt:lpstr>3. Konceptualizacija teškoća</vt:lpstr>
      <vt:lpstr>4. Pregled domaće zadaće</vt:lpstr>
      <vt:lpstr>Primjeri mojih zadaća</vt:lpstr>
      <vt:lpstr>Primjeri mojih zadaća</vt:lpstr>
      <vt:lpstr>ŠTO KADA KLIJENT NE NAPRAVI DZ?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domaće zadaće u BKT</dc:title>
  <dc:creator>OIS</dc:creator>
  <cp:lastModifiedBy>hubikotvr@outlook.com</cp:lastModifiedBy>
  <cp:revision>41</cp:revision>
  <dcterms:created xsi:type="dcterms:W3CDTF">2021-05-27T13:02:14Z</dcterms:created>
  <dcterms:modified xsi:type="dcterms:W3CDTF">2021-06-17T14:10:37Z</dcterms:modified>
</cp:coreProperties>
</file>