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sldIdLst>
    <p:sldId id="256" r:id="rId2"/>
    <p:sldId id="257" r:id="rId3"/>
    <p:sldId id="259" r:id="rId4"/>
    <p:sldId id="260" r:id="rId5"/>
    <p:sldId id="263" r:id="rId6"/>
    <p:sldId id="258" r:id="rId7"/>
    <p:sldId id="266" r:id="rId8"/>
    <p:sldId id="262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C698"/>
    <a:srgbClr val="7BB1CF"/>
    <a:srgbClr val="418A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C4B6-99F9-46AE-8A16-558ABDB9DEE3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450-D3F7-4473-AE7F-8C6A1741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759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C4B6-99F9-46AE-8A16-558ABDB9DEE3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450-D3F7-4473-AE7F-8C6A1741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19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C4B6-99F9-46AE-8A16-558ABDB9DEE3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450-D3F7-4473-AE7F-8C6A1741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27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371" y="640080"/>
            <a:ext cx="10051257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3425" y="2115723"/>
            <a:ext cx="10051257" cy="41021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C4B6-99F9-46AE-8A16-558ABDB9DEE3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450-D3F7-4473-AE7F-8C6A1741B79F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Content Placeholder 4">
            <a:extLst>
              <a:ext uri="{FF2B5EF4-FFF2-40B4-BE49-F238E27FC236}">
                <a16:creationId xmlns:a16="http://schemas.microsoft.com/office/drawing/2014/main" id="{474A14F2-BE08-49A0-A9AB-264BBD52E6D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0" r="56193"/>
          <a:stretch/>
        </p:blipFill>
        <p:spPr>
          <a:xfrm rot="5400000">
            <a:off x="1036183" y="381239"/>
            <a:ext cx="1475643" cy="1419482"/>
          </a:xfrm>
          <a:prstGeom prst="rect">
            <a:avLst/>
          </a:prstGeom>
        </p:spPr>
      </p:pic>
      <p:pic>
        <p:nvPicPr>
          <p:cNvPr id="11" name="Content Placeholder 4">
            <a:extLst>
              <a:ext uri="{FF2B5EF4-FFF2-40B4-BE49-F238E27FC236}">
                <a16:creationId xmlns:a16="http://schemas.microsoft.com/office/drawing/2014/main" id="{A080A220-1098-49EE-93AC-5C36A6A84E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0" r="56193"/>
          <a:stretch/>
        </p:blipFill>
        <p:spPr>
          <a:xfrm rot="16551167">
            <a:off x="9716359" y="662414"/>
            <a:ext cx="1475643" cy="1419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131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C4B6-99F9-46AE-8A16-558ABDB9DEE3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450-D3F7-4473-AE7F-8C6A1741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419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C4B6-99F9-46AE-8A16-558ABDB9DEE3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450-D3F7-4473-AE7F-8C6A1741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43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C4B6-99F9-46AE-8A16-558ABDB9DEE3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450-D3F7-4473-AE7F-8C6A1741B79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956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C4B6-99F9-46AE-8A16-558ABDB9DEE3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450-D3F7-4473-AE7F-8C6A1741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427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C4B6-99F9-46AE-8A16-558ABDB9DEE3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450-D3F7-4473-AE7F-8C6A1741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24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C4B6-99F9-46AE-8A16-558ABDB9DEE3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450-D3F7-4473-AE7F-8C6A1741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241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8865C4B6-99F9-46AE-8A16-558ABDB9DEE3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450-D3F7-4473-AE7F-8C6A1741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5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BB1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8865C4B6-99F9-46AE-8A16-558ABDB9DEE3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424A1450-D3F7-4473-AE7F-8C6A1741B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90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57BBD-82F9-4108-B49C-231C867BF8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/>
              <a:t>IdentifiCiranje</a:t>
            </a:r>
            <a:r>
              <a:rPr lang="hr-HR" dirty="0"/>
              <a:t> emocija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A66F11-C13D-41DF-8D0D-FA48DE25E3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9AF8B5F2-B887-43E8-83F9-63425FCBFB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02" t="53094"/>
          <a:stretch/>
        </p:blipFill>
        <p:spPr>
          <a:xfrm rot="21059138">
            <a:off x="9812133" y="71006"/>
            <a:ext cx="2851698" cy="2713318"/>
          </a:xfrm>
          <a:prstGeom prst="rect">
            <a:avLst/>
          </a:prstGeom>
          <a:noFill/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DB185F2-5218-419B-8B67-5143CBF661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0" r="56193"/>
          <a:stretch/>
        </p:blipFill>
        <p:spPr>
          <a:xfrm rot="5400000">
            <a:off x="-51533" y="4201501"/>
            <a:ext cx="2708031" cy="2604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025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C2AA0-760D-41EB-8482-BCF08A399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emocije u terapiji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861B280-8DC1-4741-B8D2-CCFF915EF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dirty="0"/>
              <a:t>Glavni cilj terapije je smanjivanje </a:t>
            </a:r>
            <a:r>
              <a:rPr lang="hr-HR" sz="2000" dirty="0" err="1"/>
              <a:t>klijentove</a:t>
            </a:r>
            <a:r>
              <a:rPr lang="hr-HR" sz="2000" dirty="0"/>
              <a:t> razine uznemirenosti</a:t>
            </a:r>
          </a:p>
          <a:p>
            <a:r>
              <a:rPr lang="hr-HR" sz="2000" dirty="0"/>
              <a:t>Klijenti često imaju pretjerano intenzivne ili neadekvatne emocije</a:t>
            </a:r>
          </a:p>
          <a:p>
            <a:endParaRPr lang="hr-HR" sz="2000" dirty="0"/>
          </a:p>
          <a:p>
            <a:r>
              <a:rPr lang="hr-HR" sz="2000" b="1" dirty="0"/>
              <a:t>Rad s neugodnim, pretjeranim i neadekvatnim emocijama</a:t>
            </a:r>
          </a:p>
          <a:p>
            <a:pPr lvl="1"/>
            <a:r>
              <a:rPr lang="hr-HR" sz="1800" dirty="0"/>
              <a:t>Ne pobijamo ih, već ih </a:t>
            </a:r>
            <a:r>
              <a:rPr lang="hr-HR" sz="1800" u="sng" dirty="0">
                <a:solidFill>
                  <a:schemeClr val="tx1"/>
                </a:solidFill>
              </a:rPr>
              <a:t>priznajemo i suosjećamo</a:t>
            </a:r>
            <a:r>
              <a:rPr lang="hr-HR" sz="1800" dirty="0">
                <a:solidFill>
                  <a:schemeClr val="tx1"/>
                </a:solidFill>
              </a:rPr>
              <a:t> </a:t>
            </a:r>
            <a:r>
              <a:rPr lang="hr-HR" sz="1800" dirty="0">
                <a:sym typeface="Wingdings" panose="05000000000000000000" pitchFamily="2" charset="2"/>
              </a:rPr>
              <a:t> vrednujemo </a:t>
            </a:r>
            <a:r>
              <a:rPr lang="hr-HR" sz="1800" dirty="0" err="1">
                <a:sym typeface="Wingdings" panose="05000000000000000000" pitchFamily="2" charset="2"/>
              </a:rPr>
              <a:t>disfunkcionalne</a:t>
            </a:r>
            <a:r>
              <a:rPr lang="hr-HR" sz="1800" dirty="0">
                <a:sym typeface="Wingdings" panose="05000000000000000000" pitchFamily="2" charset="2"/>
              </a:rPr>
              <a:t> misli u pozadini</a:t>
            </a:r>
          </a:p>
          <a:p>
            <a:pPr lvl="1"/>
            <a:r>
              <a:rPr lang="hr-HR" sz="1800" dirty="0">
                <a:sym typeface="Wingdings" panose="05000000000000000000" pitchFamily="2" charset="2"/>
              </a:rPr>
              <a:t>Radimo samo s emocijama koje su povezane s pogrešnom interpretacijom situacije  „normalne” negativne emocije su korisne</a:t>
            </a:r>
          </a:p>
          <a:p>
            <a:pPr lvl="1"/>
            <a:endParaRPr lang="hr-HR" sz="1800" dirty="0">
              <a:sym typeface="Wingdings" panose="05000000000000000000" pitchFamily="2" charset="2"/>
            </a:endParaRPr>
          </a:p>
          <a:p>
            <a:r>
              <a:rPr lang="hr-HR" sz="2000" b="1" dirty="0">
                <a:sym typeface="Wingdings" panose="05000000000000000000" pitchFamily="2" charset="2"/>
              </a:rPr>
              <a:t>Rad s pozitivnim emocijama</a:t>
            </a:r>
          </a:p>
          <a:p>
            <a:pPr lvl="1"/>
            <a:r>
              <a:rPr lang="hr-HR" sz="1800" dirty="0">
                <a:sym typeface="Wingdings" panose="05000000000000000000" pitchFamily="2" charset="2"/>
              </a:rPr>
              <a:t>Povećavamo kroz ugodne razgovore i domaće zadaće (aktivnosti koje donose ugodu)</a:t>
            </a:r>
            <a:endParaRPr lang="en-US" sz="1800" dirty="0"/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A615106E-EB09-48A1-A405-8AB9E21087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0" r="56193"/>
          <a:stretch/>
        </p:blipFill>
        <p:spPr>
          <a:xfrm rot="5400000">
            <a:off x="1039237" y="407675"/>
            <a:ext cx="1475643" cy="1419482"/>
          </a:xfrm>
          <a:prstGeom prst="rect">
            <a:avLst/>
          </a:prstGeom>
        </p:spPr>
      </p:pic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B80A6766-934B-44DA-B0A2-D07527B9A1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0" r="56193"/>
          <a:stretch/>
        </p:blipFill>
        <p:spPr>
          <a:xfrm rot="16551167">
            <a:off x="9749231" y="629218"/>
            <a:ext cx="1475643" cy="1419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110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C2AA0-760D-41EB-8482-BCF08A399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Razlikovanje automatskih misli od</a:t>
            </a:r>
            <a:br>
              <a:rPr lang="hr-HR" dirty="0"/>
            </a:br>
            <a:r>
              <a:rPr lang="hr-HR" dirty="0"/>
              <a:t>emocija</a:t>
            </a:r>
            <a:endParaRPr lang="en-US" dirty="0"/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9E4C7E4D-95C8-46AB-BED0-28A5A08477B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0" r="56193"/>
          <a:stretch/>
        </p:blipFill>
        <p:spPr>
          <a:xfrm rot="5400000">
            <a:off x="1039237" y="407674"/>
            <a:ext cx="1475643" cy="1419482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861B280-8DC1-4741-B8D2-CCFF915EF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sz="2000" dirty="0"/>
              <a:t>Tri strategije reagiranja ako klijent miješa misli i emocije:</a:t>
            </a:r>
          </a:p>
          <a:p>
            <a:endParaRPr lang="hr-HR" sz="2000" dirty="0"/>
          </a:p>
          <a:p>
            <a:pPr lvl="2"/>
            <a:r>
              <a:rPr lang="hr-HR" sz="1800" b="1" dirty="0"/>
              <a:t>Ignoriranje </a:t>
            </a:r>
            <a:r>
              <a:rPr lang="hr-HR" sz="1800" dirty="0"/>
              <a:t>– ako je pogrešno označavanje nevažno s obzirom na trenutni cilj i odvratilo bi klijenta od bitnog dijela razgovora </a:t>
            </a:r>
            <a:r>
              <a:rPr lang="hr-HR" sz="1800" dirty="0">
                <a:sym typeface="Wingdings" panose="05000000000000000000" pitchFamily="2" charset="2"/>
              </a:rPr>
              <a:t> zanemaruje se</a:t>
            </a:r>
            <a:endParaRPr lang="hr-HR" sz="1800" dirty="0"/>
          </a:p>
          <a:p>
            <a:pPr lvl="2"/>
            <a:r>
              <a:rPr lang="hr-HR" sz="1800" b="1" dirty="0"/>
              <a:t>Vraćanje na razlikovanje misli i emocija</a:t>
            </a:r>
            <a:r>
              <a:rPr lang="hr-HR" sz="1800" dirty="0"/>
              <a:t> – pogrešno označavanje je važno, ali ometa trenutan tijek seanse </a:t>
            </a:r>
            <a:r>
              <a:rPr lang="hr-HR" sz="1800" dirty="0">
                <a:sym typeface="Wingdings" panose="05000000000000000000" pitchFamily="2" charset="2"/>
              </a:rPr>
              <a:t> prvo se završava aktualna tema, a zatim se vraća na razlikovanje misli i emocija</a:t>
            </a:r>
          </a:p>
          <a:p>
            <a:pPr lvl="2"/>
            <a:r>
              <a:rPr lang="hr-HR" sz="1800" b="1" dirty="0">
                <a:sym typeface="Wingdings" panose="05000000000000000000" pitchFamily="2" charset="2"/>
              </a:rPr>
              <a:t>Razlikovanje se naglašava odmah </a:t>
            </a:r>
            <a:r>
              <a:rPr lang="hr-HR" sz="1800" dirty="0">
                <a:sym typeface="Wingdings" panose="05000000000000000000" pitchFamily="2" charset="2"/>
              </a:rPr>
              <a:t>– razlikovanje je važno, a skretanje s teme neće omesti tijek seanse ili dovesti do zaboravljanja detalja  prvo se naglašava razlikovanje misli i osjećaja, zatim se vraća na prijašnju temu</a:t>
            </a:r>
          </a:p>
          <a:p>
            <a:pPr lvl="1"/>
            <a:endParaRPr lang="hr-HR" sz="1800" dirty="0">
              <a:sym typeface="Wingdings" panose="05000000000000000000" pitchFamily="2" charset="2"/>
            </a:endParaRPr>
          </a:p>
          <a:p>
            <a:pPr>
              <a:lnSpc>
                <a:spcPct val="110000"/>
              </a:lnSpc>
            </a:pPr>
            <a:r>
              <a:rPr lang="hr-HR" sz="2000" dirty="0">
                <a:sym typeface="Wingdings" panose="05000000000000000000" pitchFamily="2" charset="2"/>
              </a:rPr>
              <a:t>KORISNE FORMULACIJE: </a:t>
            </a:r>
            <a:r>
              <a:rPr lang="hr-HR" sz="2000" i="1" dirty="0">
                <a:solidFill>
                  <a:schemeClr val="bg1"/>
                </a:solidFill>
                <a:sym typeface="Wingdings" panose="05000000000000000000" pitchFamily="2" charset="2"/>
              </a:rPr>
              <a:t>Rekli ste da ste osjećali da Vam se ne ide. Meni se čini da ste pomislili „Ne ide mi se.” Koje je </a:t>
            </a:r>
            <a:r>
              <a:rPr lang="hr-HR" sz="2000" b="1" i="1" dirty="0">
                <a:solidFill>
                  <a:schemeClr val="bg1"/>
                </a:solidFill>
                <a:sym typeface="Wingdings" panose="05000000000000000000" pitchFamily="2" charset="2"/>
              </a:rPr>
              <a:t>emocija</a:t>
            </a:r>
            <a:r>
              <a:rPr lang="hr-HR" sz="2000" i="1" dirty="0">
                <a:solidFill>
                  <a:schemeClr val="bg1"/>
                </a:solidFill>
                <a:sym typeface="Wingdings" panose="05000000000000000000" pitchFamily="2" charset="2"/>
              </a:rPr>
              <a:t> išla s tom misli? Kako ste se zbog te misli </a:t>
            </a:r>
            <a:r>
              <a:rPr lang="hr-HR" sz="2000" b="1" i="1" dirty="0">
                <a:solidFill>
                  <a:schemeClr val="bg1"/>
                </a:solidFill>
                <a:sym typeface="Wingdings" panose="05000000000000000000" pitchFamily="2" charset="2"/>
              </a:rPr>
              <a:t>osjećali</a:t>
            </a:r>
            <a:r>
              <a:rPr lang="hr-HR" sz="2000" i="1" dirty="0">
                <a:solidFill>
                  <a:schemeClr val="bg1"/>
                </a:solidFill>
                <a:sym typeface="Wingdings" panose="05000000000000000000" pitchFamily="2" charset="2"/>
              </a:rPr>
              <a:t>?</a:t>
            </a:r>
            <a:endParaRPr lang="hr-HR" sz="2000" dirty="0">
              <a:solidFill>
                <a:schemeClr val="bg1"/>
              </a:solidFill>
              <a:sym typeface="Wingdings" panose="05000000000000000000" pitchFamily="2" charset="2"/>
            </a:endParaRPr>
          </a:p>
        </p:txBody>
      </p:sp>
      <p:pic>
        <p:nvPicPr>
          <p:cNvPr id="11" name="Content Placeholder 4">
            <a:extLst>
              <a:ext uri="{FF2B5EF4-FFF2-40B4-BE49-F238E27FC236}">
                <a16:creationId xmlns:a16="http://schemas.microsoft.com/office/drawing/2014/main" id="{506D5C93-13E2-4AF9-86CE-A25978013A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0" r="56193"/>
          <a:stretch/>
        </p:blipFill>
        <p:spPr>
          <a:xfrm rot="16551167">
            <a:off x="9749231" y="629217"/>
            <a:ext cx="1475643" cy="1419482"/>
          </a:xfrm>
          <a:prstGeom prst="rect">
            <a:avLst/>
          </a:prstGeom>
        </p:spPr>
      </p:pic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CCD2FC84-86F8-4BF3-A880-3C863BC4408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0" r="56193"/>
          <a:stretch/>
        </p:blipFill>
        <p:spPr>
          <a:xfrm rot="5400000">
            <a:off x="1039237" y="407675"/>
            <a:ext cx="1475643" cy="1419482"/>
          </a:xfrm>
          <a:prstGeom prst="rect">
            <a:avLst/>
          </a:prstGeom>
        </p:spPr>
      </p:pic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7522832D-AF6F-4126-83D6-50EE7F1181E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0" r="56193"/>
          <a:stretch/>
        </p:blipFill>
        <p:spPr>
          <a:xfrm rot="16551167">
            <a:off x="9749231" y="629218"/>
            <a:ext cx="1475643" cy="1419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388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C2AA0-760D-41EB-8482-BCF08A399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Važnost razlikovanja emocija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861B280-8DC1-4741-B8D2-CCFF915EF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/>
              <a:t>Terapeut </a:t>
            </a:r>
            <a:r>
              <a:rPr lang="hr-HR" sz="2000" dirty="0" err="1"/>
              <a:t>klijentova</a:t>
            </a:r>
            <a:r>
              <a:rPr lang="hr-HR" sz="2000" dirty="0"/>
              <a:t> iskustva uvijek koncipira u sklopu kognitivnog modela – traži koje su misli (bazična i posredujuća vjerovanja te AM) povezane s njegovim emocijama i ponašanjem</a:t>
            </a:r>
          </a:p>
          <a:p>
            <a:pPr lvl="1"/>
            <a:r>
              <a:rPr lang="hr-HR" sz="1800" u="sng" dirty="0"/>
              <a:t>Nepodudaranje sadržaja automatske misli i emocije o kojoj klijent izvještava uvijek je važno istražiti</a:t>
            </a:r>
            <a:r>
              <a:rPr lang="hr-HR" sz="1800" dirty="0"/>
              <a:t>:</a:t>
            </a:r>
          </a:p>
          <a:p>
            <a:pPr lvl="1"/>
            <a:endParaRPr lang="hr-HR" sz="1800" dirty="0"/>
          </a:p>
          <a:p>
            <a:pPr marL="228600" lvl="1" indent="0">
              <a:buNone/>
            </a:pPr>
            <a:r>
              <a:rPr lang="hr-HR" sz="1800" i="1" dirty="0">
                <a:solidFill>
                  <a:schemeClr val="bg1"/>
                </a:solidFill>
              </a:rPr>
              <a:t>T: Kako ste se osjećali kada vas majka nije odmah nazvala?</a:t>
            </a:r>
          </a:p>
          <a:p>
            <a:pPr marL="228600" lvl="1" indent="0">
              <a:buNone/>
            </a:pPr>
            <a:r>
              <a:rPr lang="hr-HR" sz="1800" i="1" dirty="0">
                <a:solidFill>
                  <a:schemeClr val="bg1"/>
                </a:solidFill>
              </a:rPr>
              <a:t>K: Bila sam tužna.</a:t>
            </a:r>
          </a:p>
          <a:p>
            <a:pPr marL="228600" lvl="1" indent="0">
              <a:buNone/>
            </a:pPr>
            <a:r>
              <a:rPr lang="hr-HR" sz="1800" i="1" dirty="0">
                <a:solidFill>
                  <a:schemeClr val="bg1"/>
                </a:solidFill>
              </a:rPr>
              <a:t>T: Što vam je prošlo kroz glavu?</a:t>
            </a:r>
          </a:p>
          <a:p>
            <a:pPr marL="228600" lvl="1" indent="0">
              <a:buNone/>
            </a:pPr>
            <a:r>
              <a:rPr lang="hr-HR" sz="1800" i="1" dirty="0">
                <a:solidFill>
                  <a:schemeClr val="bg1"/>
                </a:solidFill>
              </a:rPr>
              <a:t>K: Pa što ako joj se nešto dogodilo? Možda nešto nije u redu?</a:t>
            </a:r>
          </a:p>
          <a:p>
            <a:pPr marL="228600" lvl="1" indent="0">
              <a:buNone/>
            </a:pPr>
            <a:r>
              <a:rPr lang="hr-HR" sz="1800" i="1" dirty="0">
                <a:solidFill>
                  <a:schemeClr val="bg1"/>
                </a:solidFill>
              </a:rPr>
              <a:t>T: Malo sam zbunjen jer mi to zvuči kao anksiozna misao. Je li vam još nešto prošlo kroz glavu?</a:t>
            </a:r>
          </a:p>
          <a:p>
            <a:pPr marL="228600" lvl="1" indent="0">
              <a:buNone/>
            </a:pPr>
            <a:r>
              <a:rPr lang="hr-HR" sz="1800" i="1" dirty="0">
                <a:solidFill>
                  <a:schemeClr val="bg1"/>
                </a:solidFill>
              </a:rPr>
              <a:t>K: Ako se išta dogodi mami, neće više biti nikoga kome je stalo.</a:t>
            </a:r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9A1CE4E7-AA19-4467-B492-1A844E9589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0" r="56193"/>
          <a:stretch/>
        </p:blipFill>
        <p:spPr>
          <a:xfrm rot="5400000">
            <a:off x="1039237" y="407675"/>
            <a:ext cx="1475643" cy="1419482"/>
          </a:xfrm>
          <a:prstGeom prst="rect">
            <a:avLst/>
          </a:prstGeom>
        </p:spPr>
      </p:pic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252A1B41-E78C-4116-85C1-A7D42CBC439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0" r="56193"/>
          <a:stretch/>
        </p:blipFill>
        <p:spPr>
          <a:xfrm rot="16551167">
            <a:off x="9749231" y="629218"/>
            <a:ext cx="1475643" cy="1419482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4840F771-EB81-4C2F-A7A2-74C1518E9704}"/>
              </a:ext>
            </a:extLst>
          </p:cNvPr>
          <p:cNvGrpSpPr/>
          <p:nvPr/>
        </p:nvGrpSpPr>
        <p:grpSpPr>
          <a:xfrm>
            <a:off x="1331843" y="4049404"/>
            <a:ext cx="10316817" cy="369332"/>
            <a:chOff x="1331843" y="4049404"/>
            <a:chExt cx="10316817" cy="369332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59173EB-EA2D-4E02-B3F3-6A0ED5DF405D}"/>
                </a:ext>
              </a:extLst>
            </p:cNvPr>
            <p:cNvSpPr/>
            <p:nvPr/>
          </p:nvSpPr>
          <p:spPr>
            <a:xfrm>
              <a:off x="1331843" y="4075043"/>
              <a:ext cx="1818861" cy="32799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A5013305-A77E-4555-A0F8-CB1228EE3815}"/>
                </a:ext>
              </a:extLst>
            </p:cNvPr>
            <p:cNvCxnSpPr>
              <a:stCxn id="3" idx="3"/>
            </p:cNvCxnSpPr>
            <p:nvPr/>
          </p:nvCxnSpPr>
          <p:spPr>
            <a:xfrm flipV="1">
              <a:off x="3150704" y="4234070"/>
              <a:ext cx="5516218" cy="496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8DFCA51-0F01-4D14-BA35-01891C0FBF4D}"/>
                </a:ext>
              </a:extLst>
            </p:cNvPr>
            <p:cNvSpPr txBox="1"/>
            <p:nvPr/>
          </p:nvSpPr>
          <p:spPr>
            <a:xfrm>
              <a:off x="8752801" y="4049404"/>
              <a:ext cx="28958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dirty="0"/>
                <a:t>IDENTIFICIRANA EMOCIJA</a:t>
              </a:r>
              <a:endParaRPr lang="en-US" dirty="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290E23A-AB48-49D0-A119-F2E9F724A797}"/>
              </a:ext>
            </a:extLst>
          </p:cNvPr>
          <p:cNvGrpSpPr/>
          <p:nvPr/>
        </p:nvGrpSpPr>
        <p:grpSpPr>
          <a:xfrm>
            <a:off x="1331842" y="4849209"/>
            <a:ext cx="10316817" cy="369332"/>
            <a:chOff x="1331842" y="4849209"/>
            <a:chExt cx="10316817" cy="36933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51813E5-EF40-4D54-A7FC-FF7B1725D92C}"/>
                </a:ext>
              </a:extLst>
            </p:cNvPr>
            <p:cNvSpPr/>
            <p:nvPr/>
          </p:nvSpPr>
          <p:spPr>
            <a:xfrm>
              <a:off x="1331842" y="4890549"/>
              <a:ext cx="5814393" cy="32799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AFC5FDA7-E059-49F6-A379-81F97FAE18F3}"/>
                </a:ext>
              </a:extLst>
            </p:cNvPr>
            <p:cNvCxnSpPr>
              <a:cxnSpLocks/>
              <a:stCxn id="12" idx="3"/>
            </p:cNvCxnSpPr>
            <p:nvPr/>
          </p:nvCxnSpPr>
          <p:spPr>
            <a:xfrm>
              <a:off x="7146235" y="5054545"/>
              <a:ext cx="1520687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5FB843C-6C90-4279-8245-7A75DF8FC981}"/>
                </a:ext>
              </a:extLst>
            </p:cNvPr>
            <p:cNvSpPr txBox="1"/>
            <p:nvPr/>
          </p:nvSpPr>
          <p:spPr>
            <a:xfrm>
              <a:off x="8752800" y="4849209"/>
              <a:ext cx="28958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dirty="0"/>
                <a:t>PRVA IDENTIFICIRANA AM</a:t>
              </a:r>
              <a:endParaRPr lang="en-US" dirty="0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7D30206-10BF-4697-893A-B083B94ACF18}"/>
              </a:ext>
            </a:extLst>
          </p:cNvPr>
          <p:cNvGrpSpPr/>
          <p:nvPr/>
        </p:nvGrpSpPr>
        <p:grpSpPr>
          <a:xfrm>
            <a:off x="1331842" y="5690852"/>
            <a:ext cx="10316817" cy="369332"/>
            <a:chOff x="1331842" y="5690852"/>
            <a:chExt cx="10316817" cy="369332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C49A400-B4FC-4876-9E07-63F7A83F7FDD}"/>
                </a:ext>
              </a:extLst>
            </p:cNvPr>
            <p:cNvSpPr/>
            <p:nvPr/>
          </p:nvSpPr>
          <p:spPr>
            <a:xfrm>
              <a:off x="1331842" y="5690852"/>
              <a:ext cx="5923723" cy="32799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8E7AEBFA-82DE-4901-996F-8B632F372A8B}"/>
                </a:ext>
              </a:extLst>
            </p:cNvPr>
            <p:cNvCxnSpPr>
              <a:cxnSpLocks/>
              <a:stCxn id="17" idx="3"/>
            </p:cNvCxnSpPr>
            <p:nvPr/>
          </p:nvCxnSpPr>
          <p:spPr>
            <a:xfrm>
              <a:off x="7255565" y="5854848"/>
              <a:ext cx="1411357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7B9EB95-8992-4077-AEA4-42D930425099}"/>
                </a:ext>
              </a:extLst>
            </p:cNvPr>
            <p:cNvSpPr txBox="1"/>
            <p:nvPr/>
          </p:nvSpPr>
          <p:spPr>
            <a:xfrm>
              <a:off x="8752800" y="5690852"/>
              <a:ext cx="28958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dirty="0"/>
                <a:t>„VRUĆA” AM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99031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C2AA0-760D-41EB-8482-BCF08A399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Teškoće u imenovanju emocija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861B280-8DC1-4741-B8D2-CCFF915EF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/>
              <a:t>Klijenti koji imaju siromašan rječnik za emocije; klijenti koji razumiju emocionalno označavanje, ali imaju teškoća imenovati vlastite emocije</a:t>
            </a:r>
            <a:endParaRPr lang="en-US" sz="2000" dirty="0"/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C4BA1C3E-D13A-4A15-99CC-C8FFEB8E840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0" r="56193"/>
          <a:stretch/>
        </p:blipFill>
        <p:spPr>
          <a:xfrm rot="5400000">
            <a:off x="1039237" y="407675"/>
            <a:ext cx="1475643" cy="1419482"/>
          </a:xfrm>
          <a:prstGeom prst="rect">
            <a:avLst/>
          </a:prstGeom>
        </p:spPr>
      </p:pic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57067B12-94E7-4F48-8258-E5C8001D92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0" r="56193"/>
          <a:stretch/>
        </p:blipFill>
        <p:spPr>
          <a:xfrm rot="16551167">
            <a:off x="9749231" y="629218"/>
            <a:ext cx="1475643" cy="1419482"/>
          </a:xfrm>
          <a:prstGeom prst="rect">
            <a:avLst/>
          </a:prstGeom>
        </p:spPr>
      </p:pic>
      <p:sp>
        <p:nvSpPr>
          <p:cNvPr id="9" name="Content Placeholder 9">
            <a:extLst>
              <a:ext uri="{FF2B5EF4-FFF2-40B4-BE49-F238E27FC236}">
                <a16:creationId xmlns:a16="http://schemas.microsoft.com/office/drawing/2014/main" id="{AEF3190A-3B67-4312-B3C0-28E6303550E7}"/>
              </a:ext>
            </a:extLst>
          </p:cNvPr>
          <p:cNvSpPr txBox="1">
            <a:spLocks/>
          </p:cNvSpPr>
          <p:nvPr/>
        </p:nvSpPr>
        <p:spPr>
          <a:xfrm>
            <a:off x="1067317" y="2979530"/>
            <a:ext cx="5028683" cy="3459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r-HR" sz="2000" dirty="0"/>
              <a:t>EMOCIONALNA KARTA</a:t>
            </a:r>
          </a:p>
          <a:p>
            <a:pPr marL="0" indent="0" algn="just">
              <a:buNone/>
            </a:pPr>
            <a:r>
              <a:rPr lang="hr-HR" dirty="0"/>
              <a:t>Klijent se prisjeća (po 3) događaja u kojima je doživio neku emociju i povezuje ih s imenom emocije.</a:t>
            </a:r>
          </a:p>
          <a:p>
            <a:pPr marL="0" indent="0" algn="just">
              <a:buNone/>
            </a:pPr>
            <a:r>
              <a:rPr lang="hr-HR" i="1" dirty="0">
                <a:solidFill>
                  <a:schemeClr val="bg1"/>
                </a:solidFill>
              </a:rPr>
              <a:t>LJUTNJA: brat kaže da odlazi vidjeti prijatelje, cimerica ne vraća knjigu, cimerica pušta preglasno glazbu</a:t>
            </a:r>
          </a:p>
          <a:p>
            <a:pPr marL="0" indent="0" algn="just">
              <a:buNone/>
            </a:pPr>
            <a:r>
              <a:rPr lang="hr-HR" i="1" dirty="0">
                <a:solidFill>
                  <a:schemeClr val="bg1"/>
                </a:solidFill>
              </a:rPr>
              <a:t>TUGA: majka ne uzvraća poziv, sastanak u domu – nitko ne obraća pažnju na mene, 3 na polugodištu</a:t>
            </a:r>
          </a:p>
          <a:p>
            <a:pPr marL="0" indent="0" algn="just">
              <a:buNone/>
            </a:pPr>
            <a:r>
              <a:rPr lang="hr-HR" i="1" dirty="0">
                <a:solidFill>
                  <a:schemeClr val="bg1"/>
                </a:solidFill>
              </a:rPr>
              <a:t>ANKSIOZNOST: dizanje ruke u razredu, pisanje seminara iz ekonomije, pozivanje prijatelja na ručak</a:t>
            </a:r>
            <a:endParaRPr lang="en-US" i="1" dirty="0">
              <a:solidFill>
                <a:schemeClr val="bg1"/>
              </a:solidFill>
            </a:endParaRPr>
          </a:p>
        </p:txBody>
      </p:sp>
      <p:sp>
        <p:nvSpPr>
          <p:cNvPr id="12" name="Content Placeholder 9">
            <a:extLst>
              <a:ext uri="{FF2B5EF4-FFF2-40B4-BE49-F238E27FC236}">
                <a16:creationId xmlns:a16="http://schemas.microsoft.com/office/drawing/2014/main" id="{F1F99E2F-79D6-4C0D-B0D9-7695EF8CE2FA}"/>
              </a:ext>
            </a:extLst>
          </p:cNvPr>
          <p:cNvSpPr txBox="1">
            <a:spLocks/>
          </p:cNvSpPr>
          <p:nvPr/>
        </p:nvSpPr>
        <p:spPr>
          <a:xfrm>
            <a:off x="6459794" y="2979530"/>
            <a:ext cx="4658781" cy="345951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r-HR" sz="2000" dirty="0"/>
              <a:t>LISTA NEGATIVNIH EMOCIJA</a:t>
            </a:r>
          </a:p>
          <a:p>
            <a:pPr marL="0" indent="0" algn="ctr">
              <a:lnSpc>
                <a:spcPct val="110000"/>
              </a:lnSpc>
              <a:spcBef>
                <a:spcPts val="1200"/>
              </a:spcBef>
              <a:buNone/>
            </a:pPr>
            <a:r>
              <a:rPr lang="hr-HR" dirty="0">
                <a:solidFill>
                  <a:schemeClr val="bg1"/>
                </a:solidFill>
              </a:rPr>
              <a:t>Tuga, potištenost, usamljenost, nesreća</a:t>
            </a:r>
          </a:p>
          <a:p>
            <a:pPr marL="0" indent="0" algn="ctr">
              <a:lnSpc>
                <a:spcPct val="110000"/>
              </a:lnSpc>
              <a:spcBef>
                <a:spcPts val="300"/>
              </a:spcBef>
              <a:buNone/>
            </a:pPr>
            <a:r>
              <a:rPr lang="hr-HR" dirty="0">
                <a:solidFill>
                  <a:schemeClr val="bg1"/>
                </a:solidFill>
              </a:rPr>
              <a:t>Anksioznost, zabrinutost, uplašenost, napetost</a:t>
            </a:r>
          </a:p>
          <a:p>
            <a:pPr marL="0" indent="0" algn="ctr">
              <a:lnSpc>
                <a:spcPct val="110000"/>
              </a:lnSpc>
              <a:spcBef>
                <a:spcPts val="300"/>
              </a:spcBef>
              <a:buNone/>
            </a:pPr>
            <a:r>
              <a:rPr lang="hr-HR" dirty="0">
                <a:solidFill>
                  <a:schemeClr val="bg1"/>
                </a:solidFill>
              </a:rPr>
              <a:t>Ljutnja, bijes, dosađivanje</a:t>
            </a:r>
          </a:p>
          <a:p>
            <a:pPr marL="0" indent="0" algn="ctr">
              <a:lnSpc>
                <a:spcPct val="110000"/>
              </a:lnSpc>
              <a:spcBef>
                <a:spcPts val="300"/>
              </a:spcBef>
              <a:buNone/>
            </a:pPr>
            <a:r>
              <a:rPr lang="hr-HR" dirty="0">
                <a:solidFill>
                  <a:schemeClr val="bg1"/>
                </a:solidFill>
              </a:rPr>
              <a:t>Posramljenost, neugoda, poniženost</a:t>
            </a:r>
          </a:p>
          <a:p>
            <a:pPr marL="0" indent="0" algn="ctr">
              <a:lnSpc>
                <a:spcPct val="110000"/>
              </a:lnSpc>
              <a:spcBef>
                <a:spcPts val="300"/>
              </a:spcBef>
              <a:buNone/>
            </a:pPr>
            <a:r>
              <a:rPr lang="hr-HR" dirty="0">
                <a:solidFill>
                  <a:schemeClr val="bg1"/>
                </a:solidFill>
              </a:rPr>
              <a:t>Razočaranost</a:t>
            </a:r>
          </a:p>
          <a:p>
            <a:pPr marL="0" indent="0" algn="ctr">
              <a:lnSpc>
                <a:spcPct val="110000"/>
              </a:lnSpc>
              <a:spcBef>
                <a:spcPts val="300"/>
              </a:spcBef>
              <a:buNone/>
            </a:pPr>
            <a:r>
              <a:rPr lang="hr-HR" dirty="0">
                <a:solidFill>
                  <a:schemeClr val="bg1"/>
                </a:solidFill>
              </a:rPr>
              <a:t>Ljubomora, zavist</a:t>
            </a:r>
          </a:p>
          <a:p>
            <a:pPr marL="0" indent="0" algn="ctr">
              <a:lnSpc>
                <a:spcPct val="110000"/>
              </a:lnSpc>
              <a:spcBef>
                <a:spcPts val="300"/>
              </a:spcBef>
              <a:buNone/>
            </a:pPr>
            <a:r>
              <a:rPr lang="hr-HR" dirty="0">
                <a:solidFill>
                  <a:schemeClr val="bg1"/>
                </a:solidFill>
              </a:rPr>
              <a:t>Krivnja</a:t>
            </a:r>
          </a:p>
          <a:p>
            <a:pPr marL="0" indent="0" algn="ctr">
              <a:lnSpc>
                <a:spcPct val="110000"/>
              </a:lnSpc>
              <a:spcBef>
                <a:spcPts val="300"/>
              </a:spcBef>
              <a:buNone/>
            </a:pPr>
            <a:r>
              <a:rPr lang="hr-HR" dirty="0">
                <a:solidFill>
                  <a:schemeClr val="bg1"/>
                </a:solidFill>
              </a:rPr>
              <a:t>Povrijeđenost</a:t>
            </a:r>
          </a:p>
          <a:p>
            <a:pPr marL="0" indent="0" algn="ctr">
              <a:lnSpc>
                <a:spcPct val="110000"/>
              </a:lnSpc>
              <a:spcBef>
                <a:spcPts val="300"/>
              </a:spcBef>
              <a:buNone/>
            </a:pPr>
            <a:r>
              <a:rPr lang="hr-HR" dirty="0">
                <a:solidFill>
                  <a:schemeClr val="bg1"/>
                </a:solidFill>
              </a:rPr>
              <a:t>Sumnjičavost</a:t>
            </a:r>
          </a:p>
        </p:txBody>
      </p:sp>
    </p:spTree>
    <p:extLst>
      <p:ext uri="{BB962C8B-B14F-4D97-AF65-F5344CB8AC3E}">
        <p14:creationId xmlns:p14="http://schemas.microsoft.com/office/powerpoint/2010/main" val="4173144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CB16C-1C30-4AAA-B0CD-E82E4C716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Teškoće u procjenjivanju intenziteta</a:t>
            </a:r>
            <a:br>
              <a:rPr lang="hr-HR" dirty="0"/>
            </a:br>
            <a:r>
              <a:rPr lang="hr-HR" dirty="0"/>
              <a:t>emocija</a:t>
            </a:r>
            <a:endParaRPr lang="en-US" dirty="0"/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65A15864-E7BF-4038-852C-1EB499E8434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0" r="56193"/>
          <a:stretch/>
        </p:blipFill>
        <p:spPr>
          <a:xfrm rot="5400000">
            <a:off x="1039237" y="407675"/>
            <a:ext cx="1475643" cy="1419482"/>
          </a:xfrm>
          <a:prstGeom prst="rect">
            <a:avLst/>
          </a:prstGeom>
        </p:spPr>
      </p:pic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AA5C21D3-7251-4365-8FF7-971A35DDBD7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0" r="56193"/>
          <a:stretch/>
        </p:blipFill>
        <p:spPr>
          <a:xfrm rot="16551167">
            <a:off x="9749231" y="629218"/>
            <a:ext cx="1475643" cy="1419482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3D3C8F8-A912-43FA-B27C-A16E073FFD07}"/>
              </a:ext>
            </a:extLst>
          </p:cNvPr>
          <p:cNvSpPr txBox="1">
            <a:spLocks/>
          </p:cNvSpPr>
          <p:nvPr/>
        </p:nvSpPr>
        <p:spPr>
          <a:xfrm>
            <a:off x="1073425" y="2115723"/>
            <a:ext cx="10051257" cy="41021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2000" dirty="0"/>
              <a:t>Važnost točnog određivanja intenziteta emocija:</a:t>
            </a:r>
          </a:p>
          <a:p>
            <a:pPr lvl="1"/>
            <a:r>
              <a:rPr lang="hr-HR" sz="1800" dirty="0"/>
              <a:t>Testiranje </a:t>
            </a:r>
            <a:r>
              <a:rPr lang="hr-HR" sz="1800" dirty="0" err="1"/>
              <a:t>disfunkcionalnih</a:t>
            </a:r>
            <a:r>
              <a:rPr lang="hr-HR" sz="1800" dirty="0"/>
              <a:t> vjerovanja o emocijama (npr. mali vs. veliki intenzitet tuge)</a:t>
            </a:r>
          </a:p>
          <a:p>
            <a:pPr lvl="1"/>
            <a:r>
              <a:rPr lang="hr-HR" sz="1800" dirty="0"/>
              <a:t>Ispitivanje učinkovitosti adaptivnog odgovaranja na AM</a:t>
            </a:r>
          </a:p>
          <a:p>
            <a:pPr lvl="1"/>
            <a:r>
              <a:rPr lang="hr-HR" sz="1800" dirty="0"/>
              <a:t>Određivanje tijeka terapije (na koju ćemo se misao prvo fokusirati)</a:t>
            </a:r>
          </a:p>
          <a:p>
            <a:pPr marL="0" indent="0">
              <a:buNone/>
            </a:pPr>
            <a:endParaRPr lang="hr-HR" sz="2000" dirty="0"/>
          </a:p>
          <a:p>
            <a:r>
              <a:rPr lang="hr-HR" sz="2000" dirty="0"/>
              <a:t>Nekim klijentima potrebna je vizualna pomoć u određivanju intenziteta emocija:</a:t>
            </a:r>
            <a:endParaRPr lang="en-US" sz="2000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D2EB02C-04D2-466A-A9E1-5C1C6E0D67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305601"/>
              </p:ext>
            </p:extLst>
          </p:nvPr>
        </p:nvGraphicFramePr>
        <p:xfrm>
          <a:off x="1067317" y="4790220"/>
          <a:ext cx="10051255" cy="1010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0251">
                  <a:extLst>
                    <a:ext uri="{9D8B030D-6E8A-4147-A177-3AD203B41FA5}">
                      <a16:colId xmlns:a16="http://schemas.microsoft.com/office/drawing/2014/main" val="2771194088"/>
                    </a:ext>
                  </a:extLst>
                </a:gridCol>
                <a:gridCol w="2010251">
                  <a:extLst>
                    <a:ext uri="{9D8B030D-6E8A-4147-A177-3AD203B41FA5}">
                      <a16:colId xmlns:a16="http://schemas.microsoft.com/office/drawing/2014/main" val="4275985772"/>
                    </a:ext>
                  </a:extLst>
                </a:gridCol>
                <a:gridCol w="2010251">
                  <a:extLst>
                    <a:ext uri="{9D8B030D-6E8A-4147-A177-3AD203B41FA5}">
                      <a16:colId xmlns:a16="http://schemas.microsoft.com/office/drawing/2014/main" val="397435528"/>
                    </a:ext>
                  </a:extLst>
                </a:gridCol>
                <a:gridCol w="2010251">
                  <a:extLst>
                    <a:ext uri="{9D8B030D-6E8A-4147-A177-3AD203B41FA5}">
                      <a16:colId xmlns:a16="http://schemas.microsoft.com/office/drawing/2014/main" val="1596914677"/>
                    </a:ext>
                  </a:extLst>
                </a:gridCol>
                <a:gridCol w="2010251">
                  <a:extLst>
                    <a:ext uri="{9D8B030D-6E8A-4147-A177-3AD203B41FA5}">
                      <a16:colId xmlns:a16="http://schemas.microsoft.com/office/drawing/2014/main" val="6839228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chemeClr val="bg1"/>
                          </a:solidFill>
                        </a:rPr>
                        <a:t>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chemeClr val="bg1"/>
                          </a:solidFill>
                        </a:rPr>
                        <a:t>25%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chemeClr val="bg1"/>
                          </a:solidFill>
                        </a:rPr>
                        <a:t>50%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chemeClr val="bg1"/>
                          </a:solidFill>
                        </a:rPr>
                        <a:t>75%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chemeClr val="bg1"/>
                          </a:solidFill>
                        </a:rPr>
                        <a:t>100%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6854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chemeClr val="bg1"/>
                          </a:solidFill>
                        </a:rPr>
                        <a:t>Uopće nisam tužna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chemeClr val="bg1"/>
                          </a:solidFill>
                        </a:rPr>
                        <a:t>Donekle sam tužna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chemeClr val="bg1"/>
                          </a:solidFill>
                        </a:rPr>
                        <a:t>Srednje sam tužna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chemeClr val="bg1"/>
                          </a:solidFill>
                        </a:rPr>
                        <a:t>Prilično sam tužna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>
                          <a:solidFill>
                            <a:schemeClr val="bg1"/>
                          </a:solidFill>
                        </a:rPr>
                        <a:t>Najveća tuga što sam ikada doživjela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769215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6742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CB16C-1C30-4AAA-B0CD-E82E4C716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Teškoće u procjenjivanju intenziteta</a:t>
            </a:r>
            <a:br>
              <a:rPr lang="hr-HR" dirty="0"/>
            </a:br>
            <a:r>
              <a:rPr lang="hr-HR" dirty="0"/>
              <a:t>emocija</a:t>
            </a:r>
            <a:endParaRPr lang="en-US" dirty="0"/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65A15864-E7BF-4038-852C-1EB499E8434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0" r="56193"/>
          <a:stretch/>
        </p:blipFill>
        <p:spPr>
          <a:xfrm rot="5400000">
            <a:off x="1039237" y="407675"/>
            <a:ext cx="1475643" cy="1419482"/>
          </a:xfrm>
          <a:prstGeom prst="rect">
            <a:avLst/>
          </a:prstGeom>
        </p:spPr>
      </p:pic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AA5C21D3-7251-4365-8FF7-971A35DDBD7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0" r="56193"/>
          <a:stretch/>
        </p:blipFill>
        <p:spPr>
          <a:xfrm rot="16551167">
            <a:off x="9749231" y="629218"/>
            <a:ext cx="1475643" cy="1419482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3D3C8F8-A912-43FA-B27C-A16E073FFD07}"/>
              </a:ext>
            </a:extLst>
          </p:cNvPr>
          <p:cNvSpPr txBox="1">
            <a:spLocks/>
          </p:cNvSpPr>
          <p:nvPr/>
        </p:nvSpPr>
        <p:spPr>
          <a:xfrm>
            <a:off x="1073425" y="2115723"/>
            <a:ext cx="10051257" cy="41021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2000" dirty="0"/>
              <a:t>Može se izraditi i </a:t>
            </a:r>
            <a:r>
              <a:rPr lang="hr-HR" sz="2000" u="sng" dirty="0"/>
              <a:t>skala emocionalnog intenziteta</a:t>
            </a:r>
            <a:r>
              <a:rPr lang="hr-HR" sz="2000" dirty="0"/>
              <a:t>:</a:t>
            </a:r>
          </a:p>
          <a:p>
            <a:pPr lvl="1"/>
            <a:r>
              <a:rPr lang="hr-HR" sz="1800" dirty="0"/>
              <a:t>Izabire se </a:t>
            </a:r>
            <a:r>
              <a:rPr lang="hr-HR" sz="1800" dirty="0" err="1"/>
              <a:t>klijentova</a:t>
            </a:r>
            <a:r>
              <a:rPr lang="hr-HR" sz="1800" dirty="0"/>
              <a:t> dominantna emocija</a:t>
            </a:r>
          </a:p>
          <a:p>
            <a:pPr lvl="1"/>
            <a:r>
              <a:rPr lang="hr-HR" sz="1800" dirty="0"/>
              <a:t>Rangiraju se situacije koje su ranije izazvale tu emociju</a:t>
            </a:r>
          </a:p>
          <a:p>
            <a:pPr lvl="1"/>
            <a:r>
              <a:rPr lang="hr-HR" sz="1800" dirty="0"/>
              <a:t>Skupi se desetak situacija (na seansi ili za zadaću)</a:t>
            </a:r>
          </a:p>
          <a:p>
            <a:pPr lvl="1"/>
            <a:r>
              <a:rPr lang="hr-HR" sz="1800" dirty="0"/>
              <a:t>Redoslijed se može mijenjati, neke se mogu izbaciti</a:t>
            </a:r>
          </a:p>
          <a:p>
            <a:pPr lvl="1"/>
            <a:r>
              <a:rPr lang="hr-HR" sz="1800" dirty="0"/>
              <a:t>Dopisuju se postoci od po 10 stupnjeva</a:t>
            </a:r>
          </a:p>
          <a:p>
            <a:pPr lvl="1"/>
            <a:r>
              <a:rPr lang="hr-HR" sz="1800" dirty="0"/>
              <a:t>Terapeut provjerava </a:t>
            </a:r>
            <a:r>
              <a:rPr lang="hr-HR" sz="1800" dirty="0" err="1"/>
              <a:t>klijentovo</a:t>
            </a:r>
            <a:r>
              <a:rPr lang="hr-HR" sz="1800" dirty="0"/>
              <a:t> slaganje</a:t>
            </a:r>
          </a:p>
          <a:p>
            <a:pPr lvl="1"/>
            <a:r>
              <a:rPr lang="hr-HR" sz="1800" dirty="0"/>
              <a:t>Po potrebi se rade prilagodbe</a:t>
            </a:r>
          </a:p>
          <a:p>
            <a:pPr lvl="1"/>
            <a:r>
              <a:rPr lang="hr-HR" sz="1800" dirty="0"/>
              <a:t>Skala se koristi kao vodič u sljedećim procjenama</a:t>
            </a:r>
          </a:p>
          <a:p>
            <a:pPr lvl="1"/>
            <a:endParaRPr lang="en-US" sz="18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6C3F838-95DB-4311-82F1-40A6DC73AD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539667"/>
              </p:ext>
            </p:extLst>
          </p:nvPr>
        </p:nvGraphicFramePr>
        <p:xfrm>
          <a:off x="7128385" y="2086317"/>
          <a:ext cx="4630995" cy="39327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4166">
                  <a:extLst>
                    <a:ext uri="{9D8B030D-6E8A-4147-A177-3AD203B41FA5}">
                      <a16:colId xmlns:a16="http://schemas.microsoft.com/office/drawing/2014/main" val="1301608394"/>
                    </a:ext>
                  </a:extLst>
                </a:gridCol>
                <a:gridCol w="3836829">
                  <a:extLst>
                    <a:ext uri="{9D8B030D-6E8A-4147-A177-3AD203B41FA5}">
                      <a16:colId xmlns:a16="http://schemas.microsoft.com/office/drawing/2014/main" val="3570496354"/>
                    </a:ext>
                  </a:extLst>
                </a:gridCol>
              </a:tblGrid>
              <a:tr h="332571">
                <a:tc>
                  <a:txBody>
                    <a:bodyPr/>
                    <a:lstStyle/>
                    <a:p>
                      <a:r>
                        <a:rPr lang="hr-HR" sz="1600" b="1" dirty="0">
                          <a:solidFill>
                            <a:schemeClr val="bg1"/>
                          </a:solidFill>
                        </a:rPr>
                        <a:t>ANX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1" dirty="0">
                          <a:solidFill>
                            <a:schemeClr val="bg1"/>
                          </a:solidFill>
                        </a:rPr>
                        <a:t>Situacije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6429819"/>
                  </a:ext>
                </a:extLst>
              </a:tr>
              <a:tr h="327044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0%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Gledanje filma na TV-u prošle subote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9559443"/>
                  </a:ext>
                </a:extLst>
              </a:tr>
              <a:tr h="327044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10%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Razmišljanje hoću li zakasniti na terapiju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3550765"/>
                  </a:ext>
                </a:extLst>
              </a:tr>
              <a:tr h="327044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20%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Unutrašnja bol: upala slijepog crijeva?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41273"/>
                  </a:ext>
                </a:extLst>
              </a:tr>
              <a:tr h="327044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30%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Čuđenje zbog čega je mama neočekivano zvala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9766137"/>
                  </a:ext>
                </a:extLst>
              </a:tr>
              <a:tr h="327044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40%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Razmišljanje o tome koliko posla imam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891851"/>
                  </a:ext>
                </a:extLst>
              </a:tr>
              <a:tr h="327044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50%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Javljanje u razredu kada sam sigurna u odgovor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248720"/>
                  </a:ext>
                </a:extLst>
              </a:tr>
              <a:tr h="327044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60%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Razmišljanje o odlasku asistentu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312926"/>
                  </a:ext>
                </a:extLst>
              </a:tr>
              <a:tr h="327044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70%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Razgovor s prijateljima o životu nakon diplome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060343"/>
                  </a:ext>
                </a:extLst>
              </a:tr>
              <a:tr h="327044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80%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Javljanje u razredu kad nisam sigurna u odgovor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0333880"/>
                  </a:ext>
                </a:extLst>
              </a:tr>
              <a:tr h="327044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90%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Noć prije ispita iz ekonomije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4886343"/>
                  </a:ext>
                </a:extLst>
              </a:tr>
              <a:tr h="327044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100%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chemeClr val="bg1"/>
                          </a:solidFill>
                        </a:rPr>
                        <a:t>Očeva prometna nesreća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2867507"/>
                  </a:ext>
                </a:extLst>
              </a:tr>
            </a:tbl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9EFF7EBA-467F-4854-9509-DD6B6585C370}"/>
              </a:ext>
            </a:extLst>
          </p:cNvPr>
          <p:cNvGrpSpPr/>
          <p:nvPr/>
        </p:nvGrpSpPr>
        <p:grpSpPr>
          <a:xfrm>
            <a:off x="6826334" y="2056731"/>
            <a:ext cx="1019808" cy="369332"/>
            <a:chOff x="6826334" y="2115723"/>
            <a:chExt cx="1019808" cy="36933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2AAACA2-C99A-4346-B673-BBA5830C9FB6}"/>
                </a:ext>
              </a:extLst>
            </p:cNvPr>
            <p:cNvSpPr/>
            <p:nvPr/>
          </p:nvSpPr>
          <p:spPr>
            <a:xfrm>
              <a:off x="7128385" y="2177691"/>
              <a:ext cx="717757" cy="26130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3D14164-4494-42B9-BA36-74F59EC132FA}"/>
                </a:ext>
              </a:extLst>
            </p:cNvPr>
            <p:cNvSpPr txBox="1"/>
            <p:nvPr/>
          </p:nvSpPr>
          <p:spPr>
            <a:xfrm>
              <a:off x="6826334" y="2115723"/>
              <a:ext cx="363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dirty="0"/>
                <a:t>1.</a:t>
              </a:r>
              <a:endParaRPr lang="en-US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610B5CC-DD3A-433D-99F1-C8B301A97742}"/>
              </a:ext>
            </a:extLst>
          </p:cNvPr>
          <p:cNvGrpSpPr/>
          <p:nvPr/>
        </p:nvGrpSpPr>
        <p:grpSpPr>
          <a:xfrm>
            <a:off x="7959211" y="2398798"/>
            <a:ext cx="3982064" cy="3649869"/>
            <a:chOff x="7959211" y="2457790"/>
            <a:chExt cx="3982064" cy="364986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D37ACD4-9B5E-414F-88E5-58D7EDFD553B}"/>
                </a:ext>
              </a:extLst>
            </p:cNvPr>
            <p:cNvSpPr/>
            <p:nvPr/>
          </p:nvSpPr>
          <p:spPr>
            <a:xfrm>
              <a:off x="7959211" y="2536723"/>
              <a:ext cx="3633021" cy="3570936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AB1DFFC-59C4-4984-84E2-EA05DBFC67B5}"/>
                </a:ext>
              </a:extLst>
            </p:cNvPr>
            <p:cNvSpPr txBox="1"/>
            <p:nvPr/>
          </p:nvSpPr>
          <p:spPr>
            <a:xfrm>
              <a:off x="11577484" y="2457790"/>
              <a:ext cx="363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dirty="0"/>
                <a:t>2.</a:t>
              </a:r>
              <a:endParaRPr lang="en-US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520DC7F-0ADE-4AC1-8958-70DCBB503915}"/>
              </a:ext>
            </a:extLst>
          </p:cNvPr>
          <p:cNvGrpSpPr/>
          <p:nvPr/>
        </p:nvGrpSpPr>
        <p:grpSpPr>
          <a:xfrm>
            <a:off x="6826333" y="2467809"/>
            <a:ext cx="1019809" cy="3570936"/>
            <a:chOff x="6826333" y="2526801"/>
            <a:chExt cx="1019809" cy="357093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CA2E4B8-D636-4E20-A95D-3145EFB3B02A}"/>
                </a:ext>
              </a:extLst>
            </p:cNvPr>
            <p:cNvSpPr/>
            <p:nvPr/>
          </p:nvSpPr>
          <p:spPr>
            <a:xfrm>
              <a:off x="7128385" y="2526801"/>
              <a:ext cx="717757" cy="3570936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22D96DB-1F4E-43BC-BE6B-474730B65E87}"/>
                </a:ext>
              </a:extLst>
            </p:cNvPr>
            <p:cNvSpPr txBox="1"/>
            <p:nvPr/>
          </p:nvSpPr>
          <p:spPr>
            <a:xfrm>
              <a:off x="6826333" y="2536723"/>
              <a:ext cx="363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dirty="0"/>
                <a:t>3.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38231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C2AA0-760D-41EB-8482-BCF08A399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Korištenje emocionalnog intenziteta</a:t>
            </a:r>
            <a:br>
              <a:rPr lang="hr-HR" dirty="0"/>
            </a:br>
            <a:r>
              <a:rPr lang="hr-HR" dirty="0"/>
              <a:t>za vođenje terapije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861B280-8DC1-4741-B8D2-CCFF915EF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/>
              <a:t>Ako klijent ne može samostalno odrediti situacije o kojima bi razgovarao na terapiji, uvid u stupanj uznemirenosti kojeg osjeća u nekoj situaciji može biti dobar pokazatelj od čega krenuti.</a:t>
            </a:r>
          </a:p>
          <a:p>
            <a:endParaRPr lang="hr-HR" sz="2000" dirty="0"/>
          </a:p>
          <a:p>
            <a:pPr marL="228600" lvl="1" indent="0">
              <a:buNone/>
            </a:pPr>
            <a:r>
              <a:rPr lang="hr-HR" sz="1800" i="1" dirty="0">
                <a:solidFill>
                  <a:schemeClr val="bg1"/>
                </a:solidFill>
              </a:rPr>
              <a:t>T: Kako ste se osjećali kada je cimerica otišla van bez vas?</a:t>
            </a:r>
          </a:p>
          <a:p>
            <a:pPr marL="228600" lvl="1" indent="0">
              <a:buNone/>
            </a:pPr>
            <a:r>
              <a:rPr lang="hr-HR" sz="1800" i="1" dirty="0">
                <a:solidFill>
                  <a:schemeClr val="bg1"/>
                </a:solidFill>
              </a:rPr>
              <a:t>K: Bila sam tužna.</a:t>
            </a:r>
          </a:p>
          <a:p>
            <a:pPr marL="228600" lvl="1" indent="0">
              <a:buNone/>
            </a:pPr>
            <a:r>
              <a:rPr lang="hr-HR" sz="1800" i="1" dirty="0">
                <a:solidFill>
                  <a:schemeClr val="bg1"/>
                </a:solidFill>
              </a:rPr>
              <a:t>T: Koliko tužna, otprilike? Od 0 do 100%?</a:t>
            </a:r>
          </a:p>
          <a:p>
            <a:pPr marL="228600" lvl="1" indent="0">
              <a:buNone/>
            </a:pPr>
            <a:r>
              <a:rPr lang="hr-HR" sz="1800" i="1" dirty="0">
                <a:solidFill>
                  <a:schemeClr val="bg1"/>
                </a:solidFill>
              </a:rPr>
              <a:t>K: Pa malo. Možda 20%.</a:t>
            </a:r>
          </a:p>
          <a:p>
            <a:pPr marL="228600" lvl="1" indent="0">
              <a:buNone/>
            </a:pPr>
            <a:r>
              <a:rPr lang="hr-HR" sz="1800" i="1" dirty="0">
                <a:solidFill>
                  <a:schemeClr val="bg1"/>
                </a:solidFill>
              </a:rPr>
              <a:t>T: Izgleda da se tada niste osjećali jako loše. Je li bilo još nekih situacija koje su vas uznemirile?</a:t>
            </a:r>
          </a:p>
          <a:p>
            <a:endParaRPr lang="en-US" sz="2000" dirty="0"/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A2C0886E-7656-4E97-8682-9A7F9C98A0B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0" r="56193"/>
          <a:stretch/>
        </p:blipFill>
        <p:spPr>
          <a:xfrm rot="5400000">
            <a:off x="1039237" y="407675"/>
            <a:ext cx="1475643" cy="1419482"/>
          </a:xfrm>
          <a:prstGeom prst="rect">
            <a:avLst/>
          </a:prstGeom>
        </p:spPr>
      </p:pic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2FDBE105-A46F-4EBC-BC1F-64ABD94881D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0" r="56193"/>
          <a:stretch/>
        </p:blipFill>
        <p:spPr>
          <a:xfrm rot="16551167">
            <a:off x="9749231" y="629218"/>
            <a:ext cx="1475643" cy="1419482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AA4FB121-BB9C-4986-8F29-954F32EA81B3}"/>
              </a:ext>
            </a:extLst>
          </p:cNvPr>
          <p:cNvGrpSpPr/>
          <p:nvPr/>
        </p:nvGrpSpPr>
        <p:grpSpPr>
          <a:xfrm>
            <a:off x="1322010" y="4794360"/>
            <a:ext cx="10132571" cy="369332"/>
            <a:chOff x="1322010" y="4794360"/>
            <a:chExt cx="10132571" cy="36933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CB0F3D6-87C4-4BA8-92A6-5C84CBC6CE9A}"/>
                </a:ext>
              </a:extLst>
            </p:cNvPr>
            <p:cNvSpPr/>
            <p:nvPr/>
          </p:nvSpPr>
          <p:spPr>
            <a:xfrm>
              <a:off x="1322010" y="4825614"/>
              <a:ext cx="3141835" cy="30682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0B727E74-16C1-4AE1-BFB4-EC1C7EF9CECE}"/>
                </a:ext>
              </a:extLst>
            </p:cNvPr>
            <p:cNvCxnSpPr>
              <a:cxnSpLocks/>
              <a:stCxn id="12" idx="3"/>
              <a:endCxn id="14" idx="1"/>
            </p:cNvCxnSpPr>
            <p:nvPr/>
          </p:nvCxnSpPr>
          <p:spPr>
            <a:xfrm flipV="1">
              <a:off x="4463845" y="4979026"/>
              <a:ext cx="2153265" cy="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82B5600-C1AC-4934-A0FF-A8AB08106052}"/>
                </a:ext>
              </a:extLst>
            </p:cNvPr>
            <p:cNvSpPr txBox="1"/>
            <p:nvPr/>
          </p:nvSpPr>
          <p:spPr>
            <a:xfrm>
              <a:off x="6617110" y="4794360"/>
              <a:ext cx="48374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dirty="0"/>
                <a:t>U POZADINI VJEROJATNO NIJE „VRUĆA” AM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51263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57BBD-82F9-4108-B49C-231C867BF8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Hvala na pažnji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A66F11-C13D-41DF-8D0D-FA48DE25E3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9AF8B5F2-B887-43E8-83F9-63425FCBFB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02" t="53094"/>
          <a:stretch/>
        </p:blipFill>
        <p:spPr>
          <a:xfrm rot="21059138">
            <a:off x="9812133" y="71006"/>
            <a:ext cx="2851698" cy="2713318"/>
          </a:xfrm>
          <a:prstGeom prst="rect">
            <a:avLst/>
          </a:prstGeom>
          <a:noFill/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DB185F2-5218-419B-8B67-5143CBF661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860" r="56193"/>
          <a:stretch/>
        </p:blipFill>
        <p:spPr>
          <a:xfrm rot="5400000">
            <a:off x="-51533" y="4201501"/>
            <a:ext cx="2708031" cy="2604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20066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239</TotalTime>
  <Words>858</Words>
  <Application>Microsoft Office PowerPoint</Application>
  <PresentationFormat>Widescreen</PresentationFormat>
  <Paragraphs>113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Wingdings</vt:lpstr>
      <vt:lpstr>Parcel</vt:lpstr>
      <vt:lpstr>IdentifiCiranje emocija</vt:lpstr>
      <vt:lpstr>emocije u terapiji</vt:lpstr>
      <vt:lpstr>Razlikovanje automatskih misli od emocija</vt:lpstr>
      <vt:lpstr>Važnost razlikovanja emocija</vt:lpstr>
      <vt:lpstr>Teškoće u imenovanju emocija</vt:lpstr>
      <vt:lpstr>Teškoće u procjenjivanju intenziteta emocija</vt:lpstr>
      <vt:lpstr>Teškoće u procjenjivanju intenziteta emocija</vt:lpstr>
      <vt:lpstr>Korištenje emocionalnog intenziteta za vođenje terapije</vt:lpstr>
      <vt:lpstr>Hvala na pažnji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Identifikacija emocija</dc:title>
  <dc:creator>Antonija Vrdoljak</dc:creator>
  <cp:lastModifiedBy>hubikotvr@outlook.com</cp:lastModifiedBy>
  <cp:revision>24</cp:revision>
  <dcterms:created xsi:type="dcterms:W3CDTF">2021-03-22T16:16:56Z</dcterms:created>
  <dcterms:modified xsi:type="dcterms:W3CDTF">2021-04-07T12:32:13Z</dcterms:modified>
</cp:coreProperties>
</file>