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65" r:id="rId3"/>
    <p:sldId id="263" r:id="rId4"/>
    <p:sldId id="258" r:id="rId5"/>
    <p:sldId id="267" r:id="rId6"/>
    <p:sldId id="266" r:id="rId7"/>
    <p:sldId id="261" r:id="rId8"/>
    <p:sldId id="268" r:id="rId9"/>
    <p:sldId id="274" r:id="rId10"/>
    <p:sldId id="270" r:id="rId11"/>
    <p:sldId id="272" r:id="rId12"/>
    <p:sldId id="271" r:id="rId13"/>
    <p:sldId id="269" r:id="rId14"/>
    <p:sldId id="264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D248C-2DF9-4A1A-8F89-BDC86D5AD8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02D0275-A158-4A2A-974F-AA4776009A0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r-HR" sz="2200" dirty="0" smtClean="0">
              <a:solidFill>
                <a:schemeClr val="tx1"/>
              </a:solidFill>
              <a:latin typeface="Century Gothic" panose="020B0502020202020204" pitchFamily="34" charset="0"/>
            </a:rPr>
            <a:t>1.  Razlikovanje automatskih misli od emocija</a:t>
          </a:r>
          <a:endParaRPr lang="hr-HR" sz="2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9DA64E7-3E48-4122-8336-8F3E75ECF14D}" type="parTrans" cxnId="{5C7E0948-9A90-47EF-9E68-37D6B222924D}">
      <dgm:prSet/>
      <dgm:spPr/>
      <dgm:t>
        <a:bodyPr/>
        <a:lstStyle/>
        <a:p>
          <a:endParaRPr lang="hr-HR" sz="2200">
            <a:latin typeface="Century Gothic" panose="020B0502020202020204" pitchFamily="34" charset="0"/>
          </a:endParaRPr>
        </a:p>
      </dgm:t>
    </dgm:pt>
    <dgm:pt modelId="{9C9B5E91-DD94-4FFE-9A79-EE6809BB929A}" type="sibTrans" cxnId="{5C7E0948-9A90-47EF-9E68-37D6B222924D}">
      <dgm:prSet/>
      <dgm:spPr/>
      <dgm:t>
        <a:bodyPr/>
        <a:lstStyle/>
        <a:p>
          <a:endParaRPr lang="hr-HR" sz="2200">
            <a:latin typeface="Century Gothic" panose="020B0502020202020204" pitchFamily="34" charset="0"/>
          </a:endParaRPr>
        </a:p>
      </dgm:t>
    </dgm:pt>
    <dgm:pt modelId="{D801C595-8B21-4FED-ACCE-63C34679D1E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r-HR" sz="2200" smtClean="0">
              <a:solidFill>
                <a:schemeClr val="tx1"/>
              </a:solidFill>
              <a:latin typeface="Century Gothic" panose="020B0502020202020204" pitchFamily="34" charset="0"/>
            </a:rPr>
            <a:t>2.  Važnost razlikovanja emocija </a:t>
          </a:r>
        </a:p>
      </dgm:t>
    </dgm:pt>
    <dgm:pt modelId="{DA97731C-10FE-4522-B39C-48533E71831A}" type="parTrans" cxnId="{A8DCFB30-221B-41C3-B4E1-BA4FF4FF5026}">
      <dgm:prSet/>
      <dgm:spPr/>
      <dgm:t>
        <a:bodyPr/>
        <a:lstStyle/>
        <a:p>
          <a:endParaRPr lang="hr-HR"/>
        </a:p>
      </dgm:t>
    </dgm:pt>
    <dgm:pt modelId="{3101A585-E979-4B27-865C-8C6947827D12}" type="sibTrans" cxnId="{A8DCFB30-221B-41C3-B4E1-BA4FF4FF5026}">
      <dgm:prSet/>
      <dgm:spPr/>
      <dgm:t>
        <a:bodyPr/>
        <a:lstStyle/>
        <a:p>
          <a:endParaRPr lang="hr-HR"/>
        </a:p>
      </dgm:t>
    </dgm:pt>
    <dgm:pt modelId="{36628FF6-AA1F-4285-BF78-B48760FF360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r-HR" sz="2200" dirty="0" smtClean="0">
              <a:solidFill>
                <a:schemeClr val="tx1"/>
              </a:solidFill>
              <a:latin typeface="Century Gothic" panose="020B0502020202020204" pitchFamily="34" charset="0"/>
            </a:rPr>
            <a:t>3.  Teškoće u imenovanju emocija</a:t>
          </a:r>
        </a:p>
      </dgm:t>
    </dgm:pt>
    <dgm:pt modelId="{713C509E-6A6A-481A-A4A6-3E8E56D2DBB6}" type="parTrans" cxnId="{B3BF7A61-CB8E-45FB-8DC6-7D922BB55949}">
      <dgm:prSet/>
      <dgm:spPr/>
      <dgm:t>
        <a:bodyPr/>
        <a:lstStyle/>
        <a:p>
          <a:endParaRPr lang="hr-HR"/>
        </a:p>
      </dgm:t>
    </dgm:pt>
    <dgm:pt modelId="{FA30DE19-8CFE-43AA-A15C-314AF572DE0B}" type="sibTrans" cxnId="{B3BF7A61-CB8E-45FB-8DC6-7D922BB55949}">
      <dgm:prSet/>
      <dgm:spPr/>
      <dgm:t>
        <a:bodyPr/>
        <a:lstStyle/>
        <a:p>
          <a:endParaRPr lang="hr-HR"/>
        </a:p>
      </dgm:t>
    </dgm:pt>
    <dgm:pt modelId="{74BA88B1-4CB7-4C18-876B-426E751D8B2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r-HR" sz="2200" dirty="0" smtClean="0">
              <a:solidFill>
                <a:schemeClr val="tx1"/>
              </a:solidFill>
              <a:latin typeface="Century Gothic" panose="020B0502020202020204" pitchFamily="34" charset="0"/>
            </a:rPr>
            <a:t>4. Teškoće u procjenjivanju inteziteta emocija</a:t>
          </a:r>
        </a:p>
      </dgm:t>
    </dgm:pt>
    <dgm:pt modelId="{F4027DB1-A410-48A6-892A-7E3927EEE6B5}" type="parTrans" cxnId="{CE6F0B02-698A-403A-8611-2163B49EE72B}">
      <dgm:prSet/>
      <dgm:spPr/>
      <dgm:t>
        <a:bodyPr/>
        <a:lstStyle/>
        <a:p>
          <a:endParaRPr lang="hr-HR"/>
        </a:p>
      </dgm:t>
    </dgm:pt>
    <dgm:pt modelId="{F70586D0-C664-496D-8596-B01C1CE1315A}" type="sibTrans" cxnId="{CE6F0B02-698A-403A-8611-2163B49EE72B}">
      <dgm:prSet/>
      <dgm:spPr/>
      <dgm:t>
        <a:bodyPr/>
        <a:lstStyle/>
        <a:p>
          <a:endParaRPr lang="hr-HR"/>
        </a:p>
      </dgm:t>
    </dgm:pt>
    <dgm:pt modelId="{432CAE8F-AE13-41DE-B5A6-02D3C8DB7F38}" type="pres">
      <dgm:prSet presAssocID="{983D248C-2DF9-4A1A-8F89-BDC86D5AD8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8AED2AE-956E-41A9-939A-B4E5F6AEBB34}" type="pres">
      <dgm:prSet presAssocID="{102D0275-A158-4A2A-974F-AA4776009A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F1D01A-B5BD-4289-9D91-CE1D1B1759FE}" type="pres">
      <dgm:prSet presAssocID="{9C9B5E91-DD94-4FFE-9A79-EE6809BB929A}" presName="spacer" presStyleCnt="0"/>
      <dgm:spPr/>
    </dgm:pt>
    <dgm:pt modelId="{9A3BBF6A-38DC-42CF-B3B7-1ECBE9191493}" type="pres">
      <dgm:prSet presAssocID="{D801C595-8B21-4FED-ACCE-63C34679D1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0FCD0A-B1E4-416C-9717-94FED82ED52F}" type="pres">
      <dgm:prSet presAssocID="{3101A585-E979-4B27-865C-8C6947827D12}" presName="spacer" presStyleCnt="0"/>
      <dgm:spPr/>
    </dgm:pt>
    <dgm:pt modelId="{E9CFA274-9873-4B4F-842C-39F51CF84D94}" type="pres">
      <dgm:prSet presAssocID="{36628FF6-AA1F-4285-BF78-B48760FF36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819CA3-114E-4C97-B17D-F38F2DEB2B0A}" type="pres">
      <dgm:prSet presAssocID="{FA30DE19-8CFE-43AA-A15C-314AF572DE0B}" presName="spacer" presStyleCnt="0"/>
      <dgm:spPr/>
    </dgm:pt>
    <dgm:pt modelId="{53530F37-18D8-497A-8C1B-877BA6FD7487}" type="pres">
      <dgm:prSet presAssocID="{74BA88B1-4CB7-4C18-876B-426E751D8B2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3E52F04-C16F-46BB-97E1-F59F3B020094}" type="presOf" srcId="{D801C595-8B21-4FED-ACCE-63C34679D1ED}" destId="{9A3BBF6A-38DC-42CF-B3B7-1ECBE9191493}" srcOrd="0" destOrd="0" presId="urn:microsoft.com/office/officeart/2005/8/layout/vList2"/>
    <dgm:cxn modelId="{5C7E0948-9A90-47EF-9E68-37D6B222924D}" srcId="{983D248C-2DF9-4A1A-8F89-BDC86D5AD8F5}" destId="{102D0275-A158-4A2A-974F-AA4776009A04}" srcOrd="0" destOrd="0" parTransId="{29DA64E7-3E48-4122-8336-8F3E75ECF14D}" sibTransId="{9C9B5E91-DD94-4FFE-9A79-EE6809BB929A}"/>
    <dgm:cxn modelId="{AE6D33AE-DA1C-4D24-96D8-E06972C6751A}" type="presOf" srcId="{983D248C-2DF9-4A1A-8F89-BDC86D5AD8F5}" destId="{432CAE8F-AE13-41DE-B5A6-02D3C8DB7F38}" srcOrd="0" destOrd="0" presId="urn:microsoft.com/office/officeart/2005/8/layout/vList2"/>
    <dgm:cxn modelId="{D66F1293-4333-483A-84D3-A8C04C7EBCAA}" type="presOf" srcId="{74BA88B1-4CB7-4C18-876B-426E751D8B2C}" destId="{53530F37-18D8-497A-8C1B-877BA6FD7487}" srcOrd="0" destOrd="0" presId="urn:microsoft.com/office/officeart/2005/8/layout/vList2"/>
    <dgm:cxn modelId="{B3BF7A61-CB8E-45FB-8DC6-7D922BB55949}" srcId="{983D248C-2DF9-4A1A-8F89-BDC86D5AD8F5}" destId="{36628FF6-AA1F-4285-BF78-B48760FF3607}" srcOrd="2" destOrd="0" parTransId="{713C509E-6A6A-481A-A4A6-3E8E56D2DBB6}" sibTransId="{FA30DE19-8CFE-43AA-A15C-314AF572DE0B}"/>
    <dgm:cxn modelId="{2FB397AB-3AB0-4333-A305-0E2C2327DD97}" type="presOf" srcId="{102D0275-A158-4A2A-974F-AA4776009A04}" destId="{08AED2AE-956E-41A9-939A-B4E5F6AEBB34}" srcOrd="0" destOrd="0" presId="urn:microsoft.com/office/officeart/2005/8/layout/vList2"/>
    <dgm:cxn modelId="{4F1428C9-64C7-449D-AFC5-BDAEAFB1AE26}" type="presOf" srcId="{36628FF6-AA1F-4285-BF78-B48760FF3607}" destId="{E9CFA274-9873-4B4F-842C-39F51CF84D94}" srcOrd="0" destOrd="0" presId="urn:microsoft.com/office/officeart/2005/8/layout/vList2"/>
    <dgm:cxn modelId="{A8DCFB30-221B-41C3-B4E1-BA4FF4FF5026}" srcId="{983D248C-2DF9-4A1A-8F89-BDC86D5AD8F5}" destId="{D801C595-8B21-4FED-ACCE-63C34679D1ED}" srcOrd="1" destOrd="0" parTransId="{DA97731C-10FE-4522-B39C-48533E71831A}" sibTransId="{3101A585-E979-4B27-865C-8C6947827D12}"/>
    <dgm:cxn modelId="{CE6F0B02-698A-403A-8611-2163B49EE72B}" srcId="{983D248C-2DF9-4A1A-8F89-BDC86D5AD8F5}" destId="{74BA88B1-4CB7-4C18-876B-426E751D8B2C}" srcOrd="3" destOrd="0" parTransId="{F4027DB1-A410-48A6-892A-7E3927EEE6B5}" sibTransId="{F70586D0-C664-496D-8596-B01C1CE1315A}"/>
    <dgm:cxn modelId="{D273C596-AB1B-4DAD-8703-AD1CB34E15B6}" type="presParOf" srcId="{432CAE8F-AE13-41DE-B5A6-02D3C8DB7F38}" destId="{08AED2AE-956E-41A9-939A-B4E5F6AEBB34}" srcOrd="0" destOrd="0" presId="urn:microsoft.com/office/officeart/2005/8/layout/vList2"/>
    <dgm:cxn modelId="{CB21BBE6-F897-4FA3-BA93-8E1F81106519}" type="presParOf" srcId="{432CAE8F-AE13-41DE-B5A6-02D3C8DB7F38}" destId="{4BF1D01A-B5BD-4289-9D91-CE1D1B1759FE}" srcOrd="1" destOrd="0" presId="urn:microsoft.com/office/officeart/2005/8/layout/vList2"/>
    <dgm:cxn modelId="{C5127706-B153-46D8-AE8D-CE5C71A1DACF}" type="presParOf" srcId="{432CAE8F-AE13-41DE-B5A6-02D3C8DB7F38}" destId="{9A3BBF6A-38DC-42CF-B3B7-1ECBE9191493}" srcOrd="2" destOrd="0" presId="urn:microsoft.com/office/officeart/2005/8/layout/vList2"/>
    <dgm:cxn modelId="{B471AEBE-F968-4EC6-AAD0-192CCE79A834}" type="presParOf" srcId="{432CAE8F-AE13-41DE-B5A6-02D3C8DB7F38}" destId="{5A0FCD0A-B1E4-416C-9717-94FED82ED52F}" srcOrd="3" destOrd="0" presId="urn:microsoft.com/office/officeart/2005/8/layout/vList2"/>
    <dgm:cxn modelId="{067E2E89-1D04-43F3-A455-1140830E5D90}" type="presParOf" srcId="{432CAE8F-AE13-41DE-B5A6-02D3C8DB7F38}" destId="{E9CFA274-9873-4B4F-842C-39F51CF84D94}" srcOrd="4" destOrd="0" presId="urn:microsoft.com/office/officeart/2005/8/layout/vList2"/>
    <dgm:cxn modelId="{84DBF854-5E11-4AED-9700-F538A154D3D8}" type="presParOf" srcId="{432CAE8F-AE13-41DE-B5A6-02D3C8DB7F38}" destId="{DE819CA3-114E-4C97-B17D-F38F2DEB2B0A}" srcOrd="5" destOrd="0" presId="urn:microsoft.com/office/officeart/2005/8/layout/vList2"/>
    <dgm:cxn modelId="{24F1A280-1000-405C-B18D-60F1057974E7}" type="presParOf" srcId="{432CAE8F-AE13-41DE-B5A6-02D3C8DB7F38}" destId="{53530F37-18D8-497A-8C1B-877BA6FD7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ED2AE-956E-41A9-939A-B4E5F6AEBB34}">
      <dsp:nvSpPr>
        <dsp:cNvPr id="0" name=""/>
        <dsp:cNvSpPr/>
      </dsp:nvSpPr>
      <dsp:spPr>
        <a:xfrm>
          <a:off x="0" y="7941"/>
          <a:ext cx="8229600" cy="10108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 Razlikovanje automatskih misli od emocija</a:t>
          </a:r>
          <a:endParaRPr lang="hr-HR" sz="2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9347" y="57288"/>
        <a:ext cx="8130906" cy="912186"/>
      </dsp:txXfrm>
    </dsp:sp>
    <dsp:sp modelId="{9A3BBF6A-38DC-42CF-B3B7-1ECBE9191493}">
      <dsp:nvSpPr>
        <dsp:cNvPr id="0" name=""/>
        <dsp:cNvSpPr/>
      </dsp:nvSpPr>
      <dsp:spPr>
        <a:xfrm>
          <a:off x="0" y="1174341"/>
          <a:ext cx="8229600" cy="10108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smtClean="0">
              <a:solidFill>
                <a:schemeClr val="tx1"/>
              </a:solidFill>
              <a:latin typeface="Century Gothic" panose="020B0502020202020204" pitchFamily="34" charset="0"/>
            </a:rPr>
            <a:t>2.  Važnost razlikovanja emocija </a:t>
          </a:r>
        </a:p>
      </dsp:txBody>
      <dsp:txXfrm>
        <a:off x="49347" y="1223688"/>
        <a:ext cx="8130906" cy="912186"/>
      </dsp:txXfrm>
    </dsp:sp>
    <dsp:sp modelId="{E9CFA274-9873-4B4F-842C-39F51CF84D94}">
      <dsp:nvSpPr>
        <dsp:cNvPr id="0" name=""/>
        <dsp:cNvSpPr/>
      </dsp:nvSpPr>
      <dsp:spPr>
        <a:xfrm>
          <a:off x="0" y="2340741"/>
          <a:ext cx="8229600" cy="10108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 Teškoće u imenovanju emocija</a:t>
          </a:r>
        </a:p>
      </dsp:txBody>
      <dsp:txXfrm>
        <a:off x="49347" y="2390088"/>
        <a:ext cx="8130906" cy="912186"/>
      </dsp:txXfrm>
    </dsp:sp>
    <dsp:sp modelId="{53530F37-18D8-497A-8C1B-877BA6FD7487}">
      <dsp:nvSpPr>
        <dsp:cNvPr id="0" name=""/>
        <dsp:cNvSpPr/>
      </dsp:nvSpPr>
      <dsp:spPr>
        <a:xfrm>
          <a:off x="0" y="3507141"/>
          <a:ext cx="8229600" cy="10108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Teškoće u procjenjivanju inteziteta emocija</a:t>
          </a:r>
        </a:p>
      </dsp:txBody>
      <dsp:txXfrm>
        <a:off x="49347" y="3556488"/>
        <a:ext cx="8130906" cy="91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DD79D-4818-4E34-AAAB-4F1A1B375476}" type="datetimeFigureOut">
              <a:rPr lang="hr-HR" smtClean="0"/>
              <a:t>23.09.2021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EC06-3E67-4930-A233-9D1D208BAB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40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EC06-3E67-4930-A233-9D1D208BABE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20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EC06-3E67-4930-A233-9D1D208BABE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20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0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4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2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9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4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3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Century Gothic" panose="020B0502020202020204" pitchFamily="34" charset="0"/>
              </a:rPr>
              <a:t>Identificiranje emocija</a:t>
            </a:r>
            <a:endParaRPr lang="hr-HR" sz="54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Martina Blažević, mag. psych.</a:t>
            </a:r>
          </a:p>
          <a:p>
            <a:endParaRPr lang="pl-PL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pl-PL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pl-PL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pl-PL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  <a:r>
              <a:rPr lang="pl-PL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ujan, 2021</a:t>
            </a:r>
            <a:endParaRPr lang="hr-H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3733800"/>
            <a:ext cx="81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9999" y="914400"/>
            <a:ext cx="5029199" cy="5311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772" y="1143000"/>
            <a:ext cx="5410200" cy="609600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Teškoće u imenovanju emocija</a:t>
            </a:r>
            <a:endParaRPr lang="hr-H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399" y="1917168"/>
            <a:ext cx="480060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•</a:t>
            </a: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vi-VN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psihoedukacije,</a:t>
            </a: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vi-VN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domaća zadaća</a:t>
            </a: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liste emocija</a:t>
            </a:r>
          </a:p>
          <a:p>
            <a:endParaRPr lang="hr-HR" sz="24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hr-HR" sz="2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Negativne emocije</a:t>
            </a:r>
          </a:p>
          <a:p>
            <a:endParaRPr lang="hr-HR" sz="7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600" dirty="0">
                <a:latin typeface="Century Gothic" panose="020B0502020202020204" pitchFamily="34" charset="0"/>
              </a:rPr>
              <a:t>Tuga, potištenost, usamljenost, </a:t>
            </a:r>
            <a:r>
              <a:rPr lang="hr-HR" sz="1600" dirty="0" smtClean="0">
                <a:latin typeface="Century Gothic" panose="020B0502020202020204" pitchFamily="34" charset="0"/>
              </a:rPr>
              <a:t>nesreća</a:t>
            </a:r>
            <a:endParaRPr lang="vi-VN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600" dirty="0" smtClean="0">
                <a:latin typeface="Century Gothic" panose="020B0502020202020204" pitchFamily="34" charset="0"/>
              </a:rPr>
              <a:t>Anksioznost</a:t>
            </a:r>
            <a:r>
              <a:rPr lang="vi-VN" sz="1600" dirty="0">
                <a:latin typeface="Century Gothic" panose="020B0502020202020204" pitchFamily="34" charset="0"/>
              </a:rPr>
              <a:t>, </a:t>
            </a:r>
            <a:r>
              <a:rPr lang="hr-HR" sz="1600" dirty="0" smtClean="0">
                <a:latin typeface="Century Gothic" panose="020B0502020202020204" pitchFamily="34" charset="0"/>
              </a:rPr>
              <a:t>zabrinutost, </a:t>
            </a:r>
            <a:r>
              <a:rPr lang="vi-VN" sz="1600" dirty="0" smtClean="0">
                <a:latin typeface="Century Gothic" panose="020B0502020202020204" pitchFamily="34" charset="0"/>
              </a:rPr>
              <a:t>uplašenost</a:t>
            </a:r>
            <a:r>
              <a:rPr lang="vi-VN" sz="1600" dirty="0">
                <a:latin typeface="Century Gothic" panose="020B0502020202020204" pitchFamily="34" charset="0"/>
              </a:rPr>
              <a:t>, </a:t>
            </a:r>
            <a:r>
              <a:rPr lang="vi-VN" sz="1600" dirty="0" smtClean="0">
                <a:latin typeface="Century Gothic" panose="020B0502020202020204" pitchFamily="34" charset="0"/>
              </a:rPr>
              <a:t>napetost </a:t>
            </a:r>
            <a:endParaRPr lang="hr-HR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600" dirty="0">
                <a:latin typeface="Century Gothic" panose="020B0502020202020204" pitchFamily="34" charset="0"/>
              </a:rPr>
              <a:t>Ljutnja, </a:t>
            </a:r>
            <a:r>
              <a:rPr lang="vi-VN" sz="1600" dirty="0" smtClean="0">
                <a:latin typeface="Century Gothic" panose="020B0502020202020204" pitchFamily="34" charset="0"/>
              </a:rPr>
              <a:t>bijes,</a:t>
            </a:r>
            <a:r>
              <a:rPr lang="hr-HR" sz="1600" dirty="0" smtClean="0">
                <a:latin typeface="Century Gothic" panose="020B0502020202020204" pitchFamily="34" charset="0"/>
              </a:rPr>
              <a:t> dosađivanje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600" dirty="0" smtClean="0">
                <a:latin typeface="Century Gothic" panose="020B0502020202020204" pitchFamily="34" charset="0"/>
              </a:rPr>
              <a:t>Posramljenost</a:t>
            </a:r>
            <a:r>
              <a:rPr lang="vi-VN" sz="1600" dirty="0">
                <a:latin typeface="Century Gothic" panose="020B0502020202020204" pitchFamily="34" charset="0"/>
              </a:rPr>
              <a:t>, neugoda, </a:t>
            </a:r>
            <a:r>
              <a:rPr lang="vi-VN" sz="1600" dirty="0" smtClean="0">
                <a:latin typeface="Century Gothic" panose="020B0502020202020204" pitchFamily="34" charset="0"/>
              </a:rPr>
              <a:t>poniženost</a:t>
            </a:r>
            <a:endParaRPr lang="hr-HR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Century Gothic" panose="020B0502020202020204" pitchFamily="34" charset="0"/>
              </a:rPr>
              <a:t>Razočaranost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600" dirty="0">
                <a:latin typeface="Century Gothic" panose="020B0502020202020204" pitchFamily="34" charset="0"/>
              </a:rPr>
              <a:t>Ljubomora, </a:t>
            </a:r>
            <a:r>
              <a:rPr lang="vi-VN" sz="1600" dirty="0" smtClean="0">
                <a:latin typeface="Century Gothic" panose="020B0502020202020204" pitchFamily="34" charset="0"/>
              </a:rPr>
              <a:t>zavist</a:t>
            </a:r>
            <a:endParaRPr lang="hr-HR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Century Gothic" panose="020B0502020202020204" pitchFamily="34" charset="0"/>
              </a:rPr>
              <a:t>Krivnja </a:t>
            </a:r>
            <a:endParaRPr lang="vi-VN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latin typeface="Century Gothic" panose="020B0502020202020204" pitchFamily="34" charset="0"/>
              </a:rPr>
              <a:t>P</a:t>
            </a:r>
            <a:r>
              <a:rPr lang="vi-VN" sz="1600" dirty="0" smtClean="0">
                <a:latin typeface="Century Gothic" panose="020B0502020202020204" pitchFamily="34" charset="0"/>
              </a:rPr>
              <a:t>ovrijeđenost</a:t>
            </a:r>
            <a:endParaRPr lang="vi-VN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600" dirty="0" smtClean="0">
                <a:latin typeface="Century Gothic" panose="020B0502020202020204" pitchFamily="34" charset="0"/>
              </a:rPr>
              <a:t>Sumnjičavost</a:t>
            </a:r>
            <a:r>
              <a:rPr lang="hr-HR" sz="16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9" y="2347301"/>
            <a:ext cx="3314142" cy="24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9" y="381000"/>
            <a:ext cx="818111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8" y="609600"/>
            <a:ext cx="8191500" cy="609600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Teškoće u procjenjivanju intenziteta emocija</a:t>
            </a:r>
            <a:endParaRPr lang="hr-H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entury Gothic" panose="020B0502020202020204" pitchFamily="34" charset="0"/>
              </a:rPr>
              <a:t>Disfunkcionaln</a:t>
            </a:r>
            <a:r>
              <a:rPr lang="hr-HR" sz="2000" dirty="0" smtClean="0">
                <a:latin typeface="Century Gothic" panose="020B0502020202020204" pitchFamily="34" charset="0"/>
              </a:rPr>
              <a:t>o</a:t>
            </a:r>
            <a:r>
              <a:rPr lang="vi-VN" sz="2000" dirty="0" smtClean="0">
                <a:latin typeface="Century Gothic" panose="020B0502020202020204" pitchFamily="34" charset="0"/>
              </a:rPr>
              <a:t> vjerovanj</a:t>
            </a:r>
            <a:r>
              <a:rPr lang="hr-HR" sz="2000" dirty="0" smtClean="0">
                <a:latin typeface="Century Gothic" panose="020B0502020202020204" pitchFamily="34" charset="0"/>
              </a:rPr>
              <a:t>e o emocijama - </a:t>
            </a:r>
            <a:r>
              <a:rPr lang="vi-VN" sz="2000" dirty="0" smtClean="0">
                <a:latin typeface="Century Gothic" panose="020B0502020202020204" pitchFamily="34" charset="0"/>
              </a:rPr>
              <a:t> </a:t>
            </a:r>
            <a:r>
              <a:rPr lang="vi-VN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najmanji </a:t>
            </a:r>
            <a:r>
              <a:rPr lang="vi-V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nemir biti </a:t>
            </a:r>
            <a:r>
              <a:rPr lang="hr-HR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će </a:t>
            </a:r>
            <a:r>
              <a:rPr lang="vi-VN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nepodnošljiv</a:t>
            </a:r>
            <a:r>
              <a:rPr lang="hr-HR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hr-HR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entury Gothic" panose="020B0502020202020204" pitchFamily="34" charset="0"/>
              </a:rPr>
              <a:t>Zajedno s pacijentom procjenjivanje </a:t>
            </a:r>
            <a:r>
              <a:rPr lang="vi-VN" sz="2000" dirty="0" smtClean="0">
                <a:latin typeface="Century Gothic" panose="020B0502020202020204" pitchFamily="34" charset="0"/>
              </a:rPr>
              <a:t>zahtijevaju </a:t>
            </a:r>
            <a:r>
              <a:rPr lang="vi-VN" sz="2000" dirty="0">
                <a:latin typeface="Century Gothic" panose="020B0502020202020204" pitchFamily="34" charset="0"/>
              </a:rPr>
              <a:t>li misli daljnju intervenciju mjerenjem intenziteta </a:t>
            </a:r>
            <a:r>
              <a:rPr lang="vi-VN" sz="2000" dirty="0" smtClean="0">
                <a:latin typeface="Century Gothic" panose="020B0502020202020204" pitchFamily="34" charset="0"/>
              </a:rPr>
              <a:t>emocij</a:t>
            </a:r>
            <a:r>
              <a:rPr lang="hr-HR" sz="2000" dirty="0" smtClean="0">
                <a:latin typeface="Century Gothic" panose="020B0502020202020204" pitchFamily="34" charset="0"/>
              </a:rPr>
              <a:t>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>
              <a:latin typeface="Century Gothic" panose="020B0502020202020204" pitchFamily="34" charset="0"/>
            </a:endParaRPr>
          </a:p>
          <a:p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itanje 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 intenzitetu 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emocija</a:t>
            </a:r>
          </a:p>
          <a:p>
            <a:endParaRPr lang="hr-HR" sz="15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 – 100%; 0-10</a:t>
            </a:r>
          </a:p>
          <a:p>
            <a:endParaRPr lang="hr-H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4" y="4193812"/>
            <a:ext cx="3886200" cy="243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8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2484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Stupanj emocija</a:t>
            </a:r>
            <a:endParaRPr lang="hr-H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324600" cy="203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970961"/>
            <a:ext cx="8382000" cy="2640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609600" y="4137261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entury Gothic" panose="020B0502020202020204" pitchFamily="34" charset="0"/>
              </a:rPr>
              <a:t>Ponekad je potrebno tražiti od pacijenta da ponovno proživi doživljaj te da onda pogleda skalu.</a:t>
            </a:r>
          </a:p>
          <a:p>
            <a:endParaRPr lang="hr-HR" dirty="0" smtClean="0">
              <a:latin typeface="Century Gothic" panose="020B0502020202020204" pitchFamily="34" charset="0"/>
            </a:endParaRPr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T: </a:t>
            </a:r>
            <a:r>
              <a:rPr lang="hr-HR" i="1" dirty="0" smtClean="0">
                <a:latin typeface="Century Gothic" panose="020B0502020202020204" pitchFamily="34" charset="0"/>
              </a:rPr>
              <a:t>Što mislite koliko ste bili tužni nakon sastanka? Donekle tužna? Srednje tužna? Prilično tužna?</a:t>
            </a:r>
          </a:p>
          <a:p>
            <a:r>
              <a:rPr lang="hr-H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P: </a:t>
            </a:r>
            <a:r>
              <a:rPr lang="hr-HR" dirty="0" smtClean="0">
                <a:latin typeface="Century Gothic" panose="020B0502020202020204" pitchFamily="34" charset="0"/>
              </a:rPr>
              <a:t>Pa, negdje između prilično tužna i najtužnija.</a:t>
            </a:r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T: </a:t>
            </a:r>
            <a:r>
              <a:rPr lang="hr-HR" i="1" dirty="0">
                <a:latin typeface="Century Gothic" panose="020B0502020202020204" pitchFamily="34" charset="0"/>
              </a:rPr>
              <a:t>I</a:t>
            </a:r>
            <a:r>
              <a:rPr lang="hr-HR" i="1" dirty="0" smtClean="0">
                <a:latin typeface="Century Gothic" panose="020B0502020202020204" pitchFamily="34" charset="0"/>
              </a:rPr>
              <a:t>zmeđu 75 i 100%? Kojemu je broju bliže?</a:t>
            </a:r>
          </a:p>
          <a:p>
            <a:r>
              <a:rPr lang="hr-H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P: </a:t>
            </a:r>
            <a:r>
              <a:rPr lang="hr-HR" dirty="0">
                <a:latin typeface="Century Gothic" panose="020B0502020202020204" pitchFamily="34" charset="0"/>
              </a:rPr>
              <a:t>M</a:t>
            </a:r>
            <a:r>
              <a:rPr lang="hr-HR" dirty="0" smtClean="0">
                <a:latin typeface="Century Gothic" panose="020B0502020202020204" pitchFamily="34" charset="0"/>
              </a:rPr>
              <a:t>islim oko 80% tužna.</a:t>
            </a:r>
            <a:endParaRPr lang="hr-H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696200" cy="9445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Skala emocionalnog intenziteta</a:t>
            </a:r>
            <a:endParaRPr lang="hr-H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570487"/>
              </p:ext>
            </p:extLst>
          </p:nvPr>
        </p:nvGraphicFramePr>
        <p:xfrm>
          <a:off x="1600200" y="1676400"/>
          <a:ext cx="6019800" cy="3820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657">
                <a:tc gridSpan="2">
                  <a:txBody>
                    <a:bodyPr/>
                    <a:lstStyle/>
                    <a:p>
                      <a:r>
                        <a:rPr lang="hr-HR" sz="12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Stupanj emocije</a:t>
                      </a:r>
                      <a:endParaRPr lang="hr-HR" sz="12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57">
                <a:tc>
                  <a:txBody>
                    <a:bodyPr/>
                    <a:lstStyle/>
                    <a:p>
                      <a:r>
                        <a:rPr lang="hr-HR" sz="12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Anksioznost </a:t>
                      </a:r>
                      <a:endParaRPr lang="hr-HR" sz="12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Situacije </a:t>
                      </a:r>
                      <a:endParaRPr lang="hr-HR" sz="12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550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0%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10%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20%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30%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40%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50%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60%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70%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80%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90%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100%</a:t>
                      </a:r>
                      <a:endParaRPr lang="hr-HR" sz="12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i="0" dirty="0" smtClean="0">
                          <a:latin typeface="Century Gothic" panose="020B0502020202020204" pitchFamily="34" charset="0"/>
                        </a:rPr>
                        <a:t>Gledanje filma</a:t>
                      </a:r>
                      <a:r>
                        <a:rPr lang="hr-HR" sz="1200" i="0" baseline="0" dirty="0" smtClean="0">
                          <a:latin typeface="Century Gothic" panose="020B0502020202020204" pitchFamily="34" charset="0"/>
                        </a:rPr>
                        <a:t> na tv-u </a:t>
                      </a: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hr-HR" sz="1200" i="0" baseline="0" smtClean="0">
                        <a:latin typeface="Century Gothic" panose="020B0502020202020204" pitchFamily="34" charset="0"/>
                      </a:endParaRP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hr-HR" sz="1200" i="0" baseline="0" dirty="0" smtClean="0">
                          <a:latin typeface="Century Gothic" panose="020B0502020202020204" pitchFamily="34" charset="0"/>
                        </a:rPr>
                        <a:t>Razgovor s prijateljima o životu nakon diplomiranja</a:t>
                      </a: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hr-HR" sz="1200" i="0" baseline="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hr-HR" sz="1200" i="0" baseline="0" smtClean="0">
                          <a:latin typeface="Century Gothic" panose="020B0502020202020204" pitchFamily="34" charset="0"/>
                        </a:rPr>
                        <a:t>Očeva </a:t>
                      </a:r>
                      <a:r>
                        <a:rPr lang="hr-HR" sz="1200" i="0" baseline="0" dirty="0" smtClean="0">
                          <a:latin typeface="Century Gothic" panose="020B0502020202020204" pitchFamily="34" charset="0"/>
                        </a:rPr>
                        <a:t>prometna nesreća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57">
                <a:tc gridSpan="2">
                  <a:txBody>
                    <a:bodyPr/>
                    <a:lstStyle/>
                    <a:p>
                      <a:endParaRPr lang="hr-HR" sz="12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915055"/>
            <a:ext cx="8839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latin typeface="Century Gothic" panose="020B0502020202020204" pitchFamily="34" charset="0"/>
              </a:rPr>
              <a:t>„Skalu koristite kao vodič kad se trudite otkriti koliko ste anksiozni.”</a:t>
            </a:r>
            <a:endParaRPr lang="hr-HR" sz="20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600200"/>
            <a:ext cx="5867400" cy="449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8674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Zaključno</a:t>
            </a:r>
            <a:r>
              <a:rPr lang="hr-H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hr-H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867400" cy="4443846"/>
          </a:xfrm>
          <a:noFill/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r-HR" sz="1800" dirty="0" smtClean="0">
                <a:latin typeface="Century Gothic" panose="020B0502020202020204" pitchFamily="34" charset="0"/>
              </a:rPr>
              <a:t>nastojite dobiti </a:t>
            </a: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jasnu sliku </a:t>
            </a:r>
            <a:r>
              <a:rPr lang="hr-HR" sz="1800" dirty="0" smtClean="0">
                <a:latin typeface="Century Gothic" panose="020B0502020202020204" pitchFamily="34" charset="0"/>
              </a:rPr>
              <a:t>situacije koja uznemiruje pacijenta</a:t>
            </a:r>
          </a:p>
          <a:p>
            <a:pPr>
              <a:spcBef>
                <a:spcPts val="600"/>
              </a:spcBef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razlikovati</a:t>
            </a:r>
            <a:r>
              <a:rPr lang="hr-HR" sz="1800" dirty="0" smtClean="0">
                <a:latin typeface="Century Gothic" panose="020B0502020202020204" pitchFamily="34" charset="0"/>
              </a:rPr>
              <a:t> misli od emocija</a:t>
            </a:r>
          </a:p>
          <a:p>
            <a:pPr>
              <a:spcBef>
                <a:spcPts val="600"/>
              </a:spcBef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suosjećanje</a:t>
            </a:r>
            <a:r>
              <a:rPr lang="hr-HR" sz="1800" dirty="0" smtClean="0">
                <a:latin typeface="Century Gothic" panose="020B0502020202020204" pitchFamily="34" charset="0"/>
              </a:rPr>
              <a:t> s pacijentovim emocijama</a:t>
            </a:r>
          </a:p>
          <a:p>
            <a:pPr>
              <a:spcBef>
                <a:spcPts val="600"/>
              </a:spcBef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evaluacija</a:t>
            </a:r>
            <a:r>
              <a:rPr lang="hr-HR" sz="18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r-HR" sz="1800" dirty="0" smtClean="0">
                <a:latin typeface="Century Gothic" panose="020B0502020202020204" pitchFamily="34" charset="0"/>
              </a:rPr>
              <a:t>disfunkcionalnog mišljenja u podlozi emocija</a:t>
            </a:r>
          </a:p>
          <a:p>
            <a:pPr>
              <a:spcBef>
                <a:spcPts val="600"/>
              </a:spcBef>
            </a:pPr>
            <a:r>
              <a:rPr lang="hr-HR" sz="1800" dirty="0" smtClean="0">
                <a:latin typeface="Century Gothic" panose="020B0502020202020204" pitchFamily="34" charset="0"/>
              </a:rPr>
              <a:t>raditi na problemima koji </a:t>
            </a: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najviše opterećuju</a:t>
            </a:r>
            <a:r>
              <a:rPr lang="hr-HR" sz="1800" dirty="0" smtClean="0">
                <a:latin typeface="Century Gothic" panose="020B0502020202020204" pitchFamily="34" charset="0"/>
              </a:rPr>
              <a:t> klijenta</a:t>
            </a:r>
          </a:p>
          <a:p>
            <a:pPr marL="0" indent="0">
              <a:buNone/>
            </a:pPr>
            <a:endParaRPr lang="hr-HR" sz="1800" dirty="0" smtClean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hr-HR" sz="1800" i="1" dirty="0">
                <a:latin typeface="Century Gothic" panose="020B0502020202020204" pitchFamily="34" charset="0"/>
              </a:rPr>
              <a:t>N</a:t>
            </a:r>
            <a:r>
              <a:rPr lang="hr-HR" sz="1800" i="1" dirty="0" smtClean="0">
                <a:latin typeface="Century Gothic" panose="020B0502020202020204" pitchFamily="34" charset="0"/>
              </a:rPr>
              <a:t>egativne emocije dio su života jednako kao i pozitivne emocije i imaju važnu funkciju poput fizičke boli upozoravajući nas na potencijalni problem.</a:t>
            </a:r>
            <a:endParaRPr lang="hr-HR" sz="1800" i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9292" b="17374"/>
          <a:stretch/>
        </p:blipFill>
        <p:spPr>
          <a:xfrm>
            <a:off x="6400800" y="2286000"/>
            <a:ext cx="2590800" cy="33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Hvala na pažnji </a:t>
            </a:r>
            <a:r>
              <a:rPr lang="hr-HR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hr-H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553200" cy="4025355"/>
          </a:xfrm>
        </p:spPr>
      </p:pic>
    </p:spTree>
    <p:extLst>
      <p:ext uri="{BB962C8B-B14F-4D97-AF65-F5344CB8AC3E}">
        <p14:creationId xmlns:p14="http://schemas.microsoft.com/office/powerpoint/2010/main" val="351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11474"/>
          <a:stretch/>
        </p:blipFill>
        <p:spPr>
          <a:xfrm>
            <a:off x="533400" y="1655618"/>
            <a:ext cx="2999510" cy="4010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0782"/>
            <a:ext cx="6172200" cy="1142999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Identificiranje emocija</a:t>
            </a:r>
            <a:endParaRPr lang="hr-HR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219200"/>
            <a:ext cx="4762500" cy="5029200"/>
          </a:xfrm>
        </p:spPr>
        <p:txBody>
          <a:bodyPr numCol="1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Problem</a:t>
            </a:r>
            <a:r>
              <a:rPr lang="hr-HR" sz="2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Intenzivne negativne emocije ometaju sposobnost jasnog razmišljanja, rješavanja problema, učinkovitog ponašanja, postizanja zadovoljstva.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Glavni cilj terapije </a:t>
            </a:r>
            <a:r>
              <a:rPr lang="hr-HR" sz="2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smanjenje uznemirenosti, doživljavanje olakšanja.</a:t>
            </a:r>
          </a:p>
          <a:p>
            <a:pPr algn="l"/>
            <a:endParaRPr lang="hr-HR" sz="21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hr-HR" sz="21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se postiže mijenjanjem disfunkcionalnog mišljenja, ponašanja.</a:t>
            </a:r>
          </a:p>
        </p:txBody>
      </p:sp>
    </p:spTree>
    <p:extLst>
      <p:ext uri="{BB962C8B-B14F-4D97-AF65-F5344CB8AC3E}">
        <p14:creationId xmlns:p14="http://schemas.microsoft.com/office/powerpoint/2010/main" val="29095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Sadržaj 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7038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54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16" y="228600"/>
            <a:ext cx="47244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Rana faza terapije</a:t>
            </a:r>
            <a:endParaRPr lang="hr-HR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1676400"/>
            <a:ext cx="4267200" cy="4495800"/>
          </a:xfrm>
        </p:spPr>
        <p:txBody>
          <a:bodyPr numCol="1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izbjegavati karakterizaciju neumjerenih ili neadekvatnih emocija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ne treba pobijati pacijentove emocije - </a:t>
            </a:r>
            <a:r>
              <a:rPr lang="hr-HR" sz="22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priznajte ih i suosjećajte s njima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povećati pacijentove pozitivne emocije pomoću razgovora i domaćih zadaća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90346"/>
            <a:ext cx="3124200" cy="38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455" y="479651"/>
            <a:ext cx="5105400" cy="5898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685800"/>
            <a:ext cx="5029200" cy="609600"/>
          </a:xfrm>
        </p:spPr>
        <p:txBody>
          <a:bodyPr>
            <a:noAutofit/>
          </a:bodyPr>
          <a:lstStyle/>
          <a:p>
            <a:r>
              <a:rPr lang="hr-HR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Razlikovanje automatskih misli od emocija</a:t>
            </a:r>
            <a:endParaRPr lang="hr-HR" sz="2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8099" y="1510145"/>
            <a:ext cx="4724401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Century Gothic" panose="020B0502020202020204" pitchFamily="34" charset="0"/>
              </a:rPr>
              <a:t>Mnogi pacijenti ne razumiju jasnu razliku između onoga što vide i što osjećaju. </a:t>
            </a:r>
            <a:endParaRPr lang="hr-HR" sz="2000" dirty="0" smtClean="0">
              <a:latin typeface="Century Gothic" panose="020B0502020202020204" pitchFamily="34" charset="0"/>
            </a:endParaRPr>
          </a:p>
          <a:p>
            <a:endParaRPr lang="vi-VN" sz="15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entury Gothic" panose="020B0502020202020204" pitchFamily="34" charset="0"/>
              </a:rPr>
              <a:t>pomoći pacijentu promotriti svoje iskustvo kroz kognitivni model</a:t>
            </a:r>
            <a:endParaRPr lang="hr-HR" sz="2000" dirty="0" smtClean="0">
              <a:latin typeface="Century Gothic" panose="020B0502020202020204" pitchFamily="34" charset="0"/>
            </a:endParaRPr>
          </a:p>
          <a:p>
            <a:endParaRPr lang="hr-HR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entury Gothic" panose="020B0502020202020204" pitchFamily="34" charset="0"/>
              </a:rPr>
              <a:t>psihoedukacija o razlici između misli i osjećaja</a:t>
            </a:r>
            <a:endParaRPr lang="hr-HR" sz="2000" dirty="0" smtClean="0">
              <a:latin typeface="Century Gothic" panose="020B0502020202020204" pitchFamily="34" charset="0"/>
            </a:endParaRPr>
          </a:p>
          <a:p>
            <a:endParaRPr lang="vi-VN" sz="1400" dirty="0">
              <a:latin typeface="Century Gothic" panose="020B0502020202020204" pitchFamily="34" charset="0"/>
            </a:endParaRPr>
          </a:p>
          <a:p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Ovisno o tijeku i ciljevima seanse te suradnji klijenta</a:t>
            </a:r>
            <a:r>
              <a:rPr lang="vi-VN" sz="2000" dirty="0" smtClean="0">
                <a:latin typeface="Century Gothic" panose="020B0502020202020204" pitchFamily="34" charset="0"/>
              </a:rPr>
              <a:t>:</a:t>
            </a:r>
            <a:endParaRPr lang="hr-HR" sz="2000" dirty="0" smtClean="0">
              <a:latin typeface="Century Gothic" panose="020B0502020202020204" pitchFamily="34" charset="0"/>
            </a:endParaRPr>
          </a:p>
          <a:p>
            <a:endParaRPr lang="vi-VN" sz="9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entury Gothic" panose="020B0502020202020204" pitchFamily="34" charset="0"/>
              </a:rPr>
              <a:t>ignorirati konfuziju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entury Gothic" panose="020B0502020202020204" pitchFamily="34" charset="0"/>
              </a:rPr>
              <a:t>spomenuti konfuziju kasnije</a:t>
            </a:r>
            <a:endParaRPr lang="hr-HR" sz="2000" dirty="0" smtClean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entury Gothic" panose="020B0502020202020204" pitchFamily="34" charset="0"/>
              </a:rPr>
              <a:t>spomenuti konfuziju odmah</a:t>
            </a:r>
            <a:endParaRPr lang="vi-VN" sz="20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7390"/>
          <a:stretch/>
        </p:blipFill>
        <p:spPr bwMode="auto">
          <a:xfrm>
            <a:off x="457200" y="2112168"/>
            <a:ext cx="2827191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1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579719"/>
            <a:ext cx="8153400" cy="5698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579719"/>
            <a:ext cx="7810500" cy="609600"/>
          </a:xfrm>
        </p:spPr>
        <p:txBody>
          <a:bodyPr>
            <a:noAutofit/>
          </a:bodyPr>
          <a:lstStyle/>
          <a:p>
            <a:r>
              <a:rPr lang="hr-HR" sz="2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Razlikovanje automatskih misli od emocija</a:t>
            </a:r>
            <a:endParaRPr lang="hr-HR" sz="2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IGNORIRANJE KONFUZIJE </a:t>
            </a:r>
          </a:p>
          <a:p>
            <a:pPr>
              <a:lnSpc>
                <a:spcPct val="150000"/>
              </a:lnSpc>
            </a:pPr>
            <a:r>
              <a:rPr lang="hr-H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P:</a:t>
            </a: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r-HR" sz="1600" i="1" dirty="0">
                <a:latin typeface="Century Gothic" panose="020B0502020202020204" pitchFamily="34" charset="0"/>
              </a:rPr>
              <a:t>O</a:t>
            </a:r>
            <a:r>
              <a:rPr lang="hr-HR" sz="1600" i="1" dirty="0" smtClean="0">
                <a:latin typeface="Century Gothic" panose="020B0502020202020204" pitchFamily="34" charset="0"/>
              </a:rPr>
              <a:t>sjećala sam se kao da bratu nije važno hoću li ga nazvati ili ne</a:t>
            </a:r>
          </a:p>
          <a:p>
            <a:pPr>
              <a:lnSpc>
                <a:spcPct val="150000"/>
              </a:lnSpc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T: </a:t>
            </a:r>
            <a:r>
              <a:rPr lang="hr-HR" sz="1600" i="1" dirty="0" smtClean="0">
                <a:latin typeface="Century Gothic" panose="020B0502020202020204" pitchFamily="34" charset="0"/>
              </a:rPr>
              <a:t>Ako bi to bila istina, što bi to vama značilo?</a:t>
            </a:r>
            <a:endParaRPr lang="hr-HR" sz="16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94126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SPOMINJANJE KONFUZIJE </a:t>
            </a:r>
          </a:p>
          <a:p>
            <a:pPr>
              <a:lnSpc>
                <a:spcPct val="150000"/>
              </a:lnSpc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T: </a:t>
            </a:r>
            <a:r>
              <a:rPr lang="hr-HR" sz="1600" i="1" dirty="0" smtClean="0">
                <a:latin typeface="Century Gothic" panose="020B0502020202020204" pitchFamily="34" charset="0"/>
              </a:rPr>
              <a:t>Sjećate li se kad ste mi govorili da znate da trebate ići u knjižnicu, ali ste se osjećali kako vam se ne ide. </a:t>
            </a:r>
          </a:p>
          <a:p>
            <a:pPr>
              <a:lnSpc>
                <a:spcPct val="150000"/>
              </a:lnSpc>
            </a:pPr>
            <a:r>
              <a:rPr lang="hr-H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P: </a:t>
            </a:r>
            <a:r>
              <a:rPr lang="hr-HR" sz="1600" i="1" dirty="0" smtClean="0">
                <a:latin typeface="Century Gothic" panose="020B0502020202020204" pitchFamily="34" charset="0"/>
              </a:rPr>
              <a:t>Da.</a:t>
            </a:r>
          </a:p>
          <a:p>
            <a:pPr>
              <a:lnSpc>
                <a:spcPct val="150000"/>
              </a:lnSpc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T: </a:t>
            </a:r>
            <a:r>
              <a:rPr lang="hr-HR" sz="1600" i="1" dirty="0">
                <a:latin typeface="Century Gothic" panose="020B0502020202020204" pitchFamily="34" charset="0"/>
              </a:rPr>
              <a:t>M</a:t>
            </a:r>
            <a:r>
              <a:rPr lang="hr-HR" sz="1600" i="1" dirty="0" smtClean="0">
                <a:latin typeface="Century Gothic" panose="020B0502020202020204" pitchFamily="34" charset="0"/>
              </a:rPr>
              <a:t>eni se čini da ste pomislili: Ne želim ići.</a:t>
            </a:r>
          </a:p>
          <a:p>
            <a:pPr>
              <a:lnSpc>
                <a:spcPct val="150000"/>
              </a:lnSpc>
            </a:pPr>
            <a:r>
              <a:rPr lang="hr-H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P: </a:t>
            </a:r>
            <a:r>
              <a:rPr lang="hr-HR" sz="1600" dirty="0" smtClean="0">
                <a:latin typeface="Century Gothic" panose="020B0502020202020204" pitchFamily="34" charset="0"/>
              </a:rPr>
              <a:t>Da mislila sam: Ne ide mi se.</a:t>
            </a:r>
          </a:p>
          <a:p>
            <a:pPr>
              <a:lnSpc>
                <a:spcPct val="150000"/>
              </a:lnSpc>
            </a:pPr>
            <a:r>
              <a:rPr lang="hr-HR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T: </a:t>
            </a:r>
            <a:r>
              <a:rPr lang="hr-HR" sz="1600" i="1" dirty="0">
                <a:latin typeface="Century Gothic" panose="020B0502020202020204" pitchFamily="34" charset="0"/>
              </a:rPr>
              <a:t>K</a:t>
            </a:r>
            <a:r>
              <a:rPr lang="hr-HR" sz="1600" i="1" dirty="0" smtClean="0">
                <a:latin typeface="Century Gothic" panose="020B0502020202020204" pitchFamily="34" charset="0"/>
              </a:rPr>
              <a:t>oja emocija je išla s tom misli: Ne ide mi se?</a:t>
            </a:r>
          </a:p>
          <a:p>
            <a:pPr>
              <a:lnSpc>
                <a:spcPct val="150000"/>
              </a:lnSpc>
            </a:pPr>
            <a:r>
              <a:rPr lang="hr-H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P: </a:t>
            </a:r>
            <a:r>
              <a:rPr lang="hr-HR" sz="1600" i="1" dirty="0" smtClean="0">
                <a:latin typeface="Century Gothic" panose="020B0502020202020204" pitchFamily="34" charset="0"/>
              </a:rPr>
              <a:t>Osjetila sam malu anksioznost.</a:t>
            </a:r>
            <a:endParaRPr lang="hr-HR" sz="16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93956"/>
            <a:ext cx="5181600" cy="5893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5" y="685800"/>
            <a:ext cx="5562600" cy="609600"/>
          </a:xfrm>
        </p:spPr>
        <p:txBody>
          <a:bodyPr>
            <a:noAutofit/>
          </a:bodyPr>
          <a:lstStyle/>
          <a:p>
            <a:r>
              <a:rPr lang="hr-HR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Važnost razlikovanja emocija</a:t>
            </a:r>
            <a:endParaRPr lang="hr-HR" sz="2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416" y="1524000"/>
            <a:ext cx="4876799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900" dirty="0" smtClean="0">
                <a:latin typeface="Century Gothic" panose="020B0502020202020204" pitchFamily="34" charset="0"/>
              </a:rPr>
              <a:t>Kada pacijent opiše emociju koja se ne podudara sa sadržajem automatske misli, potrebno dalje istražiti.</a:t>
            </a:r>
          </a:p>
          <a:p>
            <a:endParaRPr lang="hr-HR" sz="1950" dirty="0">
              <a:latin typeface="Century Gothic" panose="020B0502020202020204" pitchFamily="34" charset="0"/>
            </a:endParaRPr>
          </a:p>
          <a:p>
            <a:r>
              <a:rPr lang="hr-HR" sz="19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T: </a:t>
            </a:r>
            <a:r>
              <a:rPr lang="hr-HR" sz="1900" i="1" dirty="0" smtClean="0">
                <a:latin typeface="Century Gothic" panose="020B0502020202020204" pitchFamily="34" charset="0"/>
              </a:rPr>
              <a:t>Kako ste se osjećali kad vas majka nije odmah nazvala?</a:t>
            </a:r>
            <a:endParaRPr lang="hr-HR" sz="1900" i="1" dirty="0">
              <a:latin typeface="Century Gothic" panose="020B0502020202020204" pitchFamily="34" charset="0"/>
            </a:endParaRPr>
          </a:p>
          <a:p>
            <a:r>
              <a:rPr lang="hr-HR" sz="1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P:</a:t>
            </a:r>
            <a:r>
              <a:rPr lang="hr-HR" sz="1900" dirty="0" smtClean="0">
                <a:latin typeface="Century Gothic" panose="020B0502020202020204" pitchFamily="34" charset="0"/>
              </a:rPr>
              <a:t> </a:t>
            </a:r>
            <a:r>
              <a:rPr lang="hr-HR" sz="1900" i="1" dirty="0" smtClean="0">
                <a:latin typeface="Century Gothic" panose="020B0502020202020204" pitchFamily="34" charset="0"/>
              </a:rPr>
              <a:t>Bila </a:t>
            </a:r>
            <a:r>
              <a:rPr lang="hr-HR" sz="1900" i="1" dirty="0">
                <a:latin typeface="Century Gothic" panose="020B0502020202020204" pitchFamily="34" charset="0"/>
              </a:rPr>
              <a:t>sam tužna</a:t>
            </a:r>
            <a:r>
              <a:rPr lang="hr-HR" sz="1900" i="1" dirty="0" smtClean="0">
                <a:latin typeface="Century Gothic" panose="020B0502020202020204" pitchFamily="34" charset="0"/>
              </a:rPr>
              <a:t>.</a:t>
            </a:r>
            <a:endParaRPr lang="hr-HR" sz="1900" i="1" dirty="0">
              <a:latin typeface="Century Gothic" panose="020B0502020202020204" pitchFamily="34" charset="0"/>
            </a:endParaRPr>
          </a:p>
          <a:p>
            <a:r>
              <a:rPr lang="hr-HR" sz="19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T: </a:t>
            </a:r>
            <a:r>
              <a:rPr lang="hr-HR" sz="1900" i="1" dirty="0" smtClean="0">
                <a:latin typeface="Century Gothic" panose="020B0502020202020204" pitchFamily="34" charset="0"/>
              </a:rPr>
              <a:t>Što </a:t>
            </a:r>
            <a:r>
              <a:rPr lang="hr-HR" sz="1900" i="1" dirty="0">
                <a:latin typeface="Century Gothic" panose="020B0502020202020204" pitchFamily="34" charset="0"/>
              </a:rPr>
              <a:t>Vam je tada prošlo kroz glavu</a:t>
            </a:r>
            <a:r>
              <a:rPr lang="hr-HR" sz="1900" i="1" dirty="0" smtClean="0">
                <a:latin typeface="Century Gothic" panose="020B0502020202020204" pitchFamily="34" charset="0"/>
              </a:rPr>
              <a:t>?</a:t>
            </a:r>
            <a:endParaRPr lang="hr-HR" sz="1900" i="1" dirty="0">
              <a:latin typeface="Century Gothic" panose="020B0502020202020204" pitchFamily="34" charset="0"/>
            </a:endParaRPr>
          </a:p>
          <a:p>
            <a:r>
              <a:rPr lang="hr-HR" sz="1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P: </a:t>
            </a:r>
            <a:r>
              <a:rPr lang="hr-HR" sz="1900" i="1" dirty="0" smtClean="0">
                <a:latin typeface="Century Gothic" panose="020B0502020202020204" pitchFamily="34" charset="0"/>
              </a:rPr>
              <a:t>Što ako joj se nešto dogodilo? Možda </a:t>
            </a:r>
            <a:r>
              <a:rPr lang="hr-HR" sz="1900" i="1" dirty="0">
                <a:latin typeface="Century Gothic" panose="020B0502020202020204" pitchFamily="34" charset="0"/>
              </a:rPr>
              <a:t>nešto nije u </a:t>
            </a:r>
            <a:r>
              <a:rPr lang="hr-HR" sz="1900" i="1" dirty="0" smtClean="0">
                <a:latin typeface="Century Gothic" panose="020B0502020202020204" pitchFamily="34" charset="0"/>
              </a:rPr>
              <a:t>redu?</a:t>
            </a:r>
            <a:endParaRPr lang="hr-HR" sz="1900" i="1" dirty="0">
              <a:latin typeface="Century Gothic" panose="020B0502020202020204" pitchFamily="34" charset="0"/>
            </a:endParaRPr>
          </a:p>
          <a:p>
            <a:r>
              <a:rPr lang="hr-HR" sz="19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T: </a:t>
            </a:r>
            <a:r>
              <a:rPr lang="hr-HR" sz="1900" i="1" dirty="0" smtClean="0">
                <a:latin typeface="Century Gothic" panose="020B0502020202020204" pitchFamily="34" charset="0"/>
              </a:rPr>
              <a:t>I </a:t>
            </a:r>
            <a:r>
              <a:rPr lang="hr-HR" sz="1900" i="1" dirty="0">
                <a:latin typeface="Century Gothic" panose="020B0502020202020204" pitchFamily="34" charset="0"/>
              </a:rPr>
              <a:t>osjetili ste tugu</a:t>
            </a:r>
            <a:r>
              <a:rPr lang="hr-HR" sz="1900" i="1" dirty="0" smtClean="0">
                <a:latin typeface="Century Gothic" panose="020B0502020202020204" pitchFamily="34" charset="0"/>
              </a:rPr>
              <a:t>?</a:t>
            </a:r>
            <a:endParaRPr lang="hr-HR" sz="1900" i="1" dirty="0">
              <a:latin typeface="Century Gothic" panose="020B0502020202020204" pitchFamily="34" charset="0"/>
            </a:endParaRPr>
          </a:p>
          <a:p>
            <a:r>
              <a:rPr lang="hr-HR" sz="1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P: </a:t>
            </a:r>
            <a:r>
              <a:rPr lang="hr-HR" sz="1900" i="1" dirty="0" smtClean="0">
                <a:latin typeface="Century Gothic" panose="020B0502020202020204" pitchFamily="34" charset="0"/>
              </a:rPr>
              <a:t>Da.</a:t>
            </a:r>
            <a:endParaRPr lang="hr-HR" sz="1900" i="1" dirty="0">
              <a:latin typeface="Century Gothic" panose="020B0502020202020204" pitchFamily="34" charset="0"/>
            </a:endParaRPr>
          </a:p>
          <a:p>
            <a:endParaRPr lang="hr-HR" sz="2000" dirty="0">
              <a:latin typeface="Century Gothic" panose="020B0502020202020204" pitchFamily="34" charset="0"/>
            </a:endParaRPr>
          </a:p>
          <a:p>
            <a:r>
              <a:rPr lang="hr-HR" sz="19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T: </a:t>
            </a:r>
            <a:r>
              <a:rPr lang="hr-HR" sz="1900" i="1" dirty="0" smtClean="0">
                <a:latin typeface="Century Gothic" panose="020B0502020202020204" pitchFamily="34" charset="0"/>
              </a:rPr>
              <a:t>Malo sam zbunjena jer mi to zvuči više kao anksiozna misao. Je li vam još nešto prošlo kroz glavu?</a:t>
            </a:r>
            <a:endParaRPr lang="hr-HR" sz="1900" i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25" r="23199"/>
          <a:stretch/>
        </p:blipFill>
        <p:spPr>
          <a:xfrm>
            <a:off x="5788825" y="2049983"/>
            <a:ext cx="3050374" cy="25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1781" y="838975"/>
            <a:ext cx="4648200" cy="5311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626" y="1057616"/>
            <a:ext cx="5638800" cy="609600"/>
          </a:xfrm>
        </p:spPr>
        <p:txBody>
          <a:bodyPr>
            <a:noAutofit/>
          </a:bodyPr>
          <a:lstStyle/>
          <a:p>
            <a:r>
              <a:rPr lang="hr-HR" sz="2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Teškoće u imenovanju emocija</a:t>
            </a:r>
            <a:endParaRPr lang="hr-HR" sz="2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8035" y="1981200"/>
            <a:ext cx="434340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00" dirty="0" smtClean="0">
                <a:latin typeface="Century Gothic" panose="020B0502020202020204" pitchFamily="34" charset="0"/>
              </a:rPr>
              <a:t>Siromašan riječnik za emocije</a:t>
            </a:r>
            <a:r>
              <a:rPr lang="hr-HR" sz="2100" dirty="0" smtClean="0">
                <a:latin typeface="Century Gothic" panose="020B0502020202020204" pitchFamily="34" charset="0"/>
              </a:rPr>
              <a:t>/ t</a:t>
            </a:r>
            <a:r>
              <a:rPr lang="vi-VN" sz="2100" dirty="0" smtClean="0">
                <a:latin typeface="Century Gothic" panose="020B0502020202020204" pitchFamily="34" charset="0"/>
              </a:rPr>
              <a:t>eškoće u imenovanju vlastitih emocija</a:t>
            </a:r>
            <a:r>
              <a:rPr lang="hr-HR" sz="2100" dirty="0" smtClean="0">
                <a:latin typeface="Century Gothic" panose="020B0502020202020204" pitchFamily="34" charset="0"/>
              </a:rPr>
              <a:t>.</a:t>
            </a:r>
          </a:p>
          <a:p>
            <a:endParaRPr lang="hr-H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100" dirty="0" smtClean="0">
                <a:latin typeface="Century Gothic" panose="020B0502020202020204" pitchFamily="34" charset="0"/>
              </a:rPr>
              <a:t>Od pacijenta tražiti da </a:t>
            </a:r>
            <a:r>
              <a:rPr lang="hr-HR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povezuju</a:t>
            </a:r>
            <a:r>
              <a:rPr lang="hr-HR" sz="2100" dirty="0" smtClean="0">
                <a:latin typeface="Century Gothic" panose="020B0502020202020204" pitchFamily="34" charset="0"/>
              </a:rPr>
              <a:t> svoje emocionalne rekacije u specifičnim situacijama s njihovim nazivom.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100" dirty="0">
              <a:latin typeface="Century Gothic" panose="020B0502020202020204" pitchFamily="34" charset="0"/>
            </a:endParaRPr>
          </a:p>
          <a:p>
            <a:endParaRPr lang="hr-HR" sz="2100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7"/>
          <a:stretch/>
        </p:blipFill>
        <p:spPr>
          <a:xfrm>
            <a:off x="457200" y="1624668"/>
            <a:ext cx="3276600" cy="37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403360"/>
            <a:ext cx="4876799" cy="5768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609600"/>
            <a:ext cx="4876800" cy="609600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Teškoće u imenovanju emocija</a:t>
            </a:r>
            <a:endParaRPr lang="hr-H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1625234"/>
            <a:ext cx="518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entury Gothic" panose="020B0502020202020204" pitchFamily="34" charset="0"/>
              </a:rPr>
              <a:t>k</a:t>
            </a:r>
            <a:r>
              <a:rPr lang="hr-HR" sz="2000" dirty="0" smtClean="0">
                <a:latin typeface="Century Gothic" panose="020B0502020202020204" pitchFamily="34" charset="0"/>
              </a:rPr>
              <a:t>reiranje 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emocionalne karte </a:t>
            </a:r>
            <a:r>
              <a:rPr lang="hr-HR" sz="2000" b="1" dirty="0" smtClean="0">
                <a:latin typeface="Century Gothic" panose="020B0502020202020204" pitchFamily="34" charset="0"/>
              </a:rPr>
              <a:t>- </a:t>
            </a:r>
            <a:r>
              <a:rPr lang="hr-HR" sz="2000" dirty="0">
                <a:latin typeface="Century Gothic" panose="020B0502020202020204" pitchFamily="34" charset="0"/>
              </a:rPr>
              <a:t>d</a:t>
            </a:r>
            <a:r>
              <a:rPr lang="vi-VN" sz="2000" dirty="0" smtClean="0">
                <a:latin typeface="Century Gothic" panose="020B0502020202020204" pitchFamily="34" charset="0"/>
              </a:rPr>
              <a:t>ogađaj </a:t>
            </a:r>
            <a:r>
              <a:rPr lang="vi-VN" sz="2000" dirty="0">
                <a:latin typeface="Century Gothic" panose="020B0502020202020204" pitchFamily="34" charset="0"/>
              </a:rPr>
              <a:t>iz prošlosti u diskusiji s klijentom povezati s </a:t>
            </a:r>
            <a:r>
              <a:rPr lang="vi-VN" sz="2000" dirty="0" smtClean="0">
                <a:latin typeface="Century Gothic" panose="020B0502020202020204" pitchFamily="34" charset="0"/>
              </a:rPr>
              <a:t>emocijom</a:t>
            </a:r>
            <a:r>
              <a:rPr lang="hr-HR" sz="2000" dirty="0" smtClean="0">
                <a:latin typeface="Century Gothic" panose="020B0502020202020204" pitchFamily="34" charset="0"/>
              </a:rPr>
              <a:t> </a:t>
            </a:r>
            <a:r>
              <a:rPr lang="vi-VN" sz="2000" dirty="0" smtClean="0">
                <a:latin typeface="Century Gothic" panose="020B0502020202020204" pitchFamily="34" charset="0"/>
              </a:rPr>
              <a:t>(provjeriti </a:t>
            </a:r>
            <a:r>
              <a:rPr lang="vi-VN" sz="2000" dirty="0">
                <a:latin typeface="Century Gothic" panose="020B0502020202020204" pitchFamily="34" charset="0"/>
              </a:rPr>
              <a:t>kroz sadržaj automatske misli</a:t>
            </a:r>
            <a:r>
              <a:rPr lang="vi-VN" sz="2000" dirty="0" smtClean="0">
                <a:latin typeface="Century Gothic" panose="020B0502020202020204" pitchFamily="34" charset="0"/>
              </a:rPr>
              <a:t>)</a:t>
            </a:r>
            <a:endParaRPr lang="hr-HR" sz="2000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13201"/>
              </p:ext>
            </p:extLst>
          </p:nvPr>
        </p:nvGraphicFramePr>
        <p:xfrm>
          <a:off x="4252911" y="3657600"/>
          <a:ext cx="4295775" cy="205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193">
                <a:tc>
                  <a:txBody>
                    <a:bodyPr/>
                    <a:lstStyle/>
                    <a:p>
                      <a:pPr algn="ctr"/>
                      <a:r>
                        <a:rPr lang="hr-HR" sz="1650" b="0" i="0" dirty="0" smtClean="0">
                          <a:latin typeface="Century Gothic" panose="020B0502020202020204" pitchFamily="34" charset="0"/>
                        </a:rPr>
                        <a:t>Ljutnja </a:t>
                      </a:r>
                      <a:endParaRPr lang="hr-HR" sz="1650" b="0" i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50" b="0" i="0" dirty="0" smtClean="0">
                          <a:latin typeface="Century Gothic" panose="020B0502020202020204" pitchFamily="34" charset="0"/>
                        </a:rPr>
                        <a:t>Tuga </a:t>
                      </a:r>
                      <a:endParaRPr lang="hr-HR" sz="1650" b="0" i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50" b="0" i="0" dirty="0" smtClean="0">
                          <a:latin typeface="Century Gothic" panose="020B0502020202020204" pitchFamily="34" charset="0"/>
                        </a:rPr>
                        <a:t>Anksioznost </a:t>
                      </a:r>
                      <a:endParaRPr lang="hr-HR" sz="1650" b="0" i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39"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entury Gothic" panose="020B0502020202020204" pitchFamily="34" charset="0"/>
                        </a:rPr>
                        <a:t>Majka ne vraća poziv</a:t>
                      </a:r>
                      <a:r>
                        <a:rPr lang="hr-HR" sz="160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hr-HR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3"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entury Gothic" panose="020B0502020202020204" pitchFamily="34" charset="0"/>
                        </a:rPr>
                        <a:t>Vožnja auta.</a:t>
                      </a:r>
                      <a:endParaRPr lang="hr-HR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52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entury Gothic" panose="020B0502020202020204" pitchFamily="34" charset="0"/>
                        </a:rPr>
                        <a:t>Cimerica</a:t>
                      </a:r>
                      <a:r>
                        <a:rPr lang="hr-HR" sz="1400" baseline="0" dirty="0" smtClean="0">
                          <a:latin typeface="Century Gothic" panose="020B0502020202020204" pitchFamily="34" charset="0"/>
                        </a:rPr>
                        <a:t> pušta glasno glazbu.</a:t>
                      </a:r>
                      <a:endParaRPr lang="hr-HR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2" t="-818" r="441" b="946"/>
          <a:stretch/>
        </p:blipFill>
        <p:spPr>
          <a:xfrm>
            <a:off x="533401" y="1597525"/>
            <a:ext cx="3019400" cy="37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517</TotalTime>
  <Words>719</Words>
  <Application>Microsoft Office PowerPoint</Application>
  <PresentationFormat>On-screen Show (4:3)</PresentationFormat>
  <Paragraphs>138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Office Theme</vt:lpstr>
      <vt:lpstr>Identificiranje emocija</vt:lpstr>
      <vt:lpstr>Identificiranje emocija</vt:lpstr>
      <vt:lpstr>Sadržaj </vt:lpstr>
      <vt:lpstr>Rana faza terapije</vt:lpstr>
      <vt:lpstr>Razlikovanje automatskih misli od emocija</vt:lpstr>
      <vt:lpstr>Razlikovanje automatskih misli od emocija</vt:lpstr>
      <vt:lpstr>Važnost razlikovanja emocija</vt:lpstr>
      <vt:lpstr>Teškoće u imenovanju emocija</vt:lpstr>
      <vt:lpstr>Teškoće u imenovanju emocija</vt:lpstr>
      <vt:lpstr>Teškoće u imenovanju emocija</vt:lpstr>
      <vt:lpstr>Teškoće u procjenjivanju intenziteta emocija</vt:lpstr>
      <vt:lpstr>Stupanj emocija</vt:lpstr>
      <vt:lpstr>Skala emocionalnog intenziteta</vt:lpstr>
      <vt:lpstr>Zaključno </vt:lpstr>
      <vt:lpstr>Hvala na pažnji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Identificiranje emocija</dc:title>
  <dc:creator>Miro</dc:creator>
  <cp:lastModifiedBy>hubikotvr@outlook.com</cp:lastModifiedBy>
  <cp:revision>31</cp:revision>
  <dcterms:created xsi:type="dcterms:W3CDTF">2006-08-16T00:00:00Z</dcterms:created>
  <dcterms:modified xsi:type="dcterms:W3CDTF">2021-09-23T08:05:17Z</dcterms:modified>
</cp:coreProperties>
</file>