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3375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836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125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138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59096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060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366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978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72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766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90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1D6DDE4-5560-4499-845E-1F5FA0F51877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7762E30-BEE5-4731-82C4-5E877A1AD857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598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Bazična vjerovanja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PRIPREMILA:</a:t>
            </a:r>
          </a:p>
          <a:p>
            <a:r>
              <a:rPr lang="hr-HR" dirty="0"/>
              <a:t>Ivana </a:t>
            </a:r>
            <a:r>
              <a:rPr lang="hr-HR" dirty="0" err="1"/>
              <a:t>Sopić</a:t>
            </a:r>
            <a:r>
              <a:rPr lang="hr-HR" dirty="0"/>
              <a:t> </a:t>
            </a:r>
            <a:r>
              <a:rPr lang="hr-HR" dirty="0" err="1"/>
              <a:t>Lumezi</a:t>
            </a:r>
            <a:r>
              <a:rPr lang="hr-HR" dirty="0"/>
              <a:t>, </a:t>
            </a:r>
            <a:r>
              <a:rPr lang="hr-HR" dirty="0" err="1"/>
              <a:t>mag</a:t>
            </a:r>
            <a:r>
              <a:rPr lang="hr-HR" dirty="0"/>
              <a:t>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3972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Ekstremni kontrast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Slično kognitivnom kontinuumu</a:t>
            </a:r>
          </a:p>
          <a:p>
            <a:r>
              <a:rPr lang="hr-HR" dirty="0"/>
              <a:t>Pita se klijenta poznaje li osobu koja je na negativnom ekstremu kvalitete povezane s bazičnim vjerovanjem, zatim se uspoređuje s tom osobom</a:t>
            </a:r>
          </a:p>
          <a:p>
            <a:r>
              <a:rPr lang="hr-HR" dirty="0"/>
              <a:t>Npr. „Ja sam </a:t>
            </a:r>
            <a:r>
              <a:rPr lang="hr-HR" dirty="0" err="1"/>
              <a:t>propalitet</a:t>
            </a:r>
            <a:r>
              <a:rPr lang="hr-HR" dirty="0"/>
              <a:t>”</a:t>
            </a:r>
          </a:p>
          <a:p>
            <a:pPr marL="0" indent="0">
              <a:buNone/>
            </a:pPr>
            <a:r>
              <a:rPr lang="hr-HR" dirty="0"/>
              <a:t>-Poznajete li nekog za koga se tako kaže?</a:t>
            </a:r>
          </a:p>
          <a:p>
            <a:pPr marL="0" indent="0">
              <a:buNone/>
            </a:pPr>
            <a:r>
              <a:rPr lang="hr-HR" dirty="0"/>
              <a:t>-Ima jedan čovjek iz sela, taj je bio i u zatvoru, uf…</a:t>
            </a:r>
          </a:p>
          <a:p>
            <a:pPr marL="0" indent="0">
              <a:buNone/>
            </a:pPr>
            <a:r>
              <a:rPr lang="hr-HR" dirty="0"/>
              <a:t>-Kad se usporedite s njim, koliko % ste vi </a:t>
            </a:r>
            <a:r>
              <a:rPr lang="hr-HR" dirty="0" err="1"/>
              <a:t>propalitet</a:t>
            </a:r>
            <a:r>
              <a:rPr lang="hr-HR" dirty="0"/>
              <a:t>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297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Stvaranje metafora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Distanciranje od BV razmatranjem različite situacije</a:t>
            </a:r>
          </a:p>
          <a:p>
            <a:r>
              <a:rPr lang="hr-HR" dirty="0"/>
              <a:t>Npr. klijent vjeruje da je loš jer ga je majka loše tretirala, pa može biti korisno raspravljati o bajci ili priči … Pepeljuga je bila lišena majčine ljubavi a ipak je odrasla u ljubaznu i dobru osobu</a:t>
            </a:r>
          </a:p>
          <a:p>
            <a:endParaRPr lang="hr-HR" dirty="0"/>
          </a:p>
        </p:txBody>
      </p:sp>
      <p:pic>
        <p:nvPicPr>
          <p:cNvPr id="1026" name="Picture 2" descr="CINDERELLA (1950) Scene: &amp;quot;Never go back on my word...&amp;quot;/Shamed.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687" y="3533930"/>
            <a:ext cx="5337175" cy="300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92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8822"/>
          </a:xfrm>
        </p:spPr>
        <p:txBody>
          <a:bodyPr>
            <a:normAutofit fontScale="90000"/>
          </a:bodyPr>
          <a:lstStyle/>
          <a:p>
            <a:r>
              <a:rPr lang="hr-HR" dirty="0"/>
              <a:t>Povijesno testiranje BV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467556"/>
            <a:ext cx="9601200" cy="4399844"/>
          </a:xfrm>
        </p:spPr>
        <p:txBody>
          <a:bodyPr/>
          <a:lstStyle/>
          <a:p>
            <a:r>
              <a:rPr lang="hr-HR" dirty="0"/>
              <a:t>Istražuje se kako je BV nastalo i kako se održavalo</a:t>
            </a:r>
          </a:p>
          <a:p>
            <a:pPr marL="457200" indent="-457200">
              <a:buAutoNum type="arabicPeriod"/>
            </a:pPr>
            <a:r>
              <a:rPr lang="hr-HR" dirty="0"/>
              <a:t>Istražuje se početak, situacija, sjećanje, kad je BV začeto, bilježenje dokaza koji su  podržavali BV</a:t>
            </a:r>
          </a:p>
          <a:p>
            <a:pPr marL="457200" indent="-457200">
              <a:buAutoNum type="arabicPeriod"/>
            </a:pPr>
            <a:r>
              <a:rPr lang="hr-HR" dirty="0"/>
              <a:t>Traganje za dokazima koji podržavaju novo, pozitivno BV</a:t>
            </a:r>
          </a:p>
          <a:p>
            <a:pPr marL="457200" indent="-457200">
              <a:buAutoNum type="arabicPeriod"/>
            </a:pPr>
            <a:r>
              <a:rPr lang="hr-HR" dirty="0"/>
              <a:t>Preoblikovanje negativnih dokaza</a:t>
            </a:r>
          </a:p>
          <a:p>
            <a:pPr marL="457200" indent="-457200">
              <a:buAutoNum type="arabicPeriod"/>
            </a:pPr>
            <a:r>
              <a:rPr lang="hr-HR" dirty="0"/>
              <a:t>Sažimanje za svako životno razdoblje</a:t>
            </a:r>
          </a:p>
        </p:txBody>
      </p:sp>
    </p:spTree>
    <p:extLst>
      <p:ext uri="{BB962C8B-B14F-4D97-AF65-F5344CB8AC3E}">
        <p14:creationId xmlns:p14="http://schemas.microsoft.com/office/powerpoint/2010/main" val="206119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6600"/>
          </a:xfrm>
        </p:spPr>
        <p:txBody>
          <a:bodyPr/>
          <a:lstStyle/>
          <a:p>
            <a:r>
              <a:rPr lang="hr-HR" dirty="0"/>
              <a:t>Restrukturiranje ranih sjećanja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501422"/>
            <a:ext cx="9601200" cy="4820356"/>
          </a:xfrm>
        </p:spPr>
        <p:txBody>
          <a:bodyPr/>
          <a:lstStyle/>
          <a:p>
            <a:r>
              <a:rPr lang="hr-HR" dirty="0"/>
              <a:t>Emocionalna, iskustvena tehnika</a:t>
            </a:r>
          </a:p>
          <a:p>
            <a:r>
              <a:rPr lang="hr-HR" dirty="0"/>
              <a:t>Npr. igranje uloga i ponovno odigravanje događaja kako bi se klijentu pomoglo reinterpretirati prijašnje iskustvo</a:t>
            </a:r>
          </a:p>
          <a:p>
            <a:endParaRPr lang="hr-HR" dirty="0"/>
          </a:p>
          <a:p>
            <a:r>
              <a:rPr lang="hr-HR" dirty="0"/>
              <a:t>Ili tehnika imaginacije ranih sjećanja u prisutnosti emocija</a:t>
            </a:r>
          </a:p>
          <a:p>
            <a:pPr marL="457200" indent="-457200">
              <a:buAutoNum type="arabicPeriod"/>
            </a:pPr>
            <a:r>
              <a:rPr lang="hr-HR" dirty="0"/>
              <a:t>Identificira se trenutna uznemirujuća situacija povezana s BV</a:t>
            </a:r>
          </a:p>
          <a:p>
            <a:pPr marL="457200" indent="-457200">
              <a:buAutoNum type="arabicPeriod"/>
            </a:pPr>
            <a:r>
              <a:rPr lang="hr-HR" dirty="0"/>
              <a:t>Usmjeravanje AM, emocija i somatskih senzacija kako bi se pojačali </a:t>
            </a:r>
            <a:r>
              <a:rPr lang="hr-HR" dirty="0" err="1"/>
              <a:t>klijentovi</a:t>
            </a:r>
            <a:r>
              <a:rPr lang="hr-HR" dirty="0"/>
              <a:t> osjećaji</a:t>
            </a:r>
          </a:p>
          <a:p>
            <a:pPr marL="457200" indent="-457200">
              <a:buAutoNum type="arabicPeriod"/>
            </a:pPr>
            <a:r>
              <a:rPr lang="hr-HR" dirty="0"/>
              <a:t>Identifikacija i ponovno proživljavanje relevantnog ranog iskustva</a:t>
            </a:r>
          </a:p>
          <a:p>
            <a:pPr marL="457200" indent="-457200">
              <a:buAutoNum type="arabicPeriod"/>
            </a:pPr>
            <a:r>
              <a:rPr lang="hr-HR" dirty="0"/>
              <a:t>Razgovor s „mlađim” dijelom klijenta radi identifikacije AM, emocija i vjerovanja</a:t>
            </a:r>
          </a:p>
          <a:p>
            <a:pPr marL="457200" indent="-457200">
              <a:buAutoNum type="arabicPeriod"/>
            </a:pPr>
            <a:r>
              <a:rPr lang="hr-HR" dirty="0"/>
              <a:t>Pomoć klijentu u razvijanju različitog razumijevanja tog iskustva (vođena imaginacija, </a:t>
            </a:r>
            <a:r>
              <a:rPr lang="hr-HR" dirty="0" err="1"/>
              <a:t>sokratovski</a:t>
            </a:r>
            <a:r>
              <a:rPr lang="hr-HR" dirty="0"/>
              <a:t>, igranje uloga)</a:t>
            </a:r>
          </a:p>
        </p:txBody>
      </p:sp>
    </p:spTree>
    <p:extLst>
      <p:ext uri="{BB962C8B-B14F-4D97-AF65-F5344CB8AC3E}">
        <p14:creationId xmlns:p14="http://schemas.microsoft.com/office/powerpoint/2010/main" val="2169002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Pitanja?</a:t>
            </a:r>
          </a:p>
          <a:p>
            <a:r>
              <a:rPr lang="hr-HR" dirty="0"/>
              <a:t>Komentari?</a:t>
            </a:r>
          </a:p>
        </p:txBody>
      </p:sp>
      <p:pic>
        <p:nvPicPr>
          <p:cNvPr id="2052" name="Picture 4" descr="Question Mark l What is a Question Mark? - Twinkl Teaching Wik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754" y="1666346"/>
            <a:ext cx="2720762" cy="3865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93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1399822"/>
            <a:ext cx="9601200" cy="1704622"/>
          </a:xfrm>
        </p:spPr>
        <p:txBody>
          <a:bodyPr/>
          <a:lstStyle/>
          <a:p>
            <a:r>
              <a:rPr lang="hr-HR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03170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su bazična vjerovanja (BV) 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Centralne ideje o sebi</a:t>
            </a:r>
          </a:p>
          <a:p>
            <a:r>
              <a:rPr lang="hr-HR" dirty="0"/>
              <a:t>Sheme=kognitivne strukture unutar svijesti, a BV su njihovi specifični sadržaji</a:t>
            </a:r>
          </a:p>
          <a:p>
            <a:r>
              <a:rPr lang="hr-HR" dirty="0" err="1"/>
              <a:t>Beck</a:t>
            </a:r>
            <a:r>
              <a:rPr lang="hr-HR" dirty="0"/>
              <a:t>: dijeli negativna BV - bespomoćnost … nevoljenost</a:t>
            </a:r>
          </a:p>
          <a:p>
            <a:endParaRPr lang="hr-HR" dirty="0"/>
          </a:p>
          <a:p>
            <a:r>
              <a:rPr lang="hr-HR" dirty="0"/>
              <a:t>Vjerovanja se razvijaju u djetinjstvu, interakcija sa značajnim drugima u nizu situacija</a:t>
            </a:r>
          </a:p>
          <a:p>
            <a:r>
              <a:rPr lang="hr-HR" dirty="0"/>
              <a:t>Većina vjerovanja je POZITIVNA </a:t>
            </a:r>
            <a:r>
              <a:rPr lang="hr-HR" dirty="0">
                <a:sym typeface="Wingdings" panose="05000000000000000000" pitchFamily="2" charset="2"/>
              </a:rPr>
              <a:t> „Vjerujem da većinu stvari mogu naučiti”, „Voljena sam” …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4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700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275644"/>
            <a:ext cx="9601200" cy="4591756"/>
          </a:xfrm>
        </p:spPr>
        <p:txBody>
          <a:bodyPr/>
          <a:lstStyle/>
          <a:p>
            <a:r>
              <a:rPr lang="hr-HR" dirty="0"/>
              <a:t>Negativna BV isplivaju prilikom psihičkog stresa</a:t>
            </a:r>
          </a:p>
          <a:p>
            <a:r>
              <a:rPr lang="hr-HR" dirty="0"/>
              <a:t>Negativna BV tipična kod poremećaja ličnosti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83980"/>
              </p:ext>
            </p:extLst>
          </p:nvPr>
        </p:nvGraphicFramePr>
        <p:xfrm>
          <a:off x="1659466" y="3066062"/>
          <a:ext cx="812799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7548858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8227694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230380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BV o sebi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BV o svijetu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BV o drugim ljudima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3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„Ja sam nesposobna”</a:t>
                      </a:r>
                    </a:p>
                    <a:p>
                      <a:pPr algn="ctr"/>
                      <a:r>
                        <a:rPr lang="hr-HR" dirty="0"/>
                        <a:t>„Ne</a:t>
                      </a:r>
                      <a:r>
                        <a:rPr lang="hr-HR" baseline="0" dirty="0"/>
                        <a:t> snalazim se u društvu</a:t>
                      </a:r>
                      <a:r>
                        <a:rPr lang="hr-HR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„Sve je puno bakterija</a:t>
                      </a:r>
                      <a:r>
                        <a:rPr lang="hr-HR" baseline="0" dirty="0"/>
                        <a:t> i klica</a:t>
                      </a:r>
                      <a:r>
                        <a:rPr lang="hr-HR" dirty="0"/>
                        <a:t>”</a:t>
                      </a:r>
                    </a:p>
                    <a:p>
                      <a:pPr algn="ctr"/>
                      <a:r>
                        <a:rPr lang="hr-HR" dirty="0"/>
                        <a:t>„Svijet je opasno mjesto”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„Ljudi mi žele smjestiti”</a:t>
                      </a:r>
                    </a:p>
                    <a:p>
                      <a:pPr algn="ctr"/>
                      <a:r>
                        <a:rPr lang="hr-HR" dirty="0"/>
                        <a:t>„Nikome</a:t>
                      </a:r>
                      <a:r>
                        <a:rPr lang="hr-HR" baseline="0" dirty="0"/>
                        <a:t> ne mogu vjerovati</a:t>
                      </a:r>
                      <a:r>
                        <a:rPr lang="hr-HR" dirty="0"/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951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953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343378"/>
            <a:ext cx="9601200" cy="4524022"/>
          </a:xfrm>
        </p:spPr>
        <p:txBody>
          <a:bodyPr/>
          <a:lstStyle/>
          <a:p>
            <a:r>
              <a:rPr lang="hr-HR" dirty="0"/>
              <a:t>KAD SE BV AKTIVIRA, osoba lako procesira informacije koje ga podržavaju, a NE prepoznaje ili iskrivljuje informacije koje mu proturječe</a:t>
            </a:r>
          </a:p>
          <a:p>
            <a:endParaRPr lang="hr-HR" dirty="0"/>
          </a:p>
          <a:p>
            <a:r>
              <a:rPr lang="hr-HR" dirty="0"/>
              <a:t>Terapeut od početka terapije oblikuje konceptualizaciju koja uključuje BV</a:t>
            </a:r>
          </a:p>
          <a:p>
            <a:endParaRPr lang="hr-HR" dirty="0"/>
          </a:p>
          <a:p>
            <a:r>
              <a:rPr lang="hr-HR" dirty="0"/>
              <a:t>S klijentom radi na identificiranju i vrednovanju te adaptivnom odgovoru automatskih misli, posredujućih vjerovanja a zatim i bazičnih vjerovanja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0505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3667"/>
          </a:xfrm>
        </p:spPr>
        <p:txBody>
          <a:bodyPr/>
          <a:lstStyle/>
          <a:p>
            <a:r>
              <a:rPr lang="hr-HR" dirty="0"/>
              <a:t>Kategoriziranje BV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783644"/>
            <a:ext cx="9601200" cy="4083756"/>
          </a:xfrm>
        </p:spPr>
        <p:txBody>
          <a:bodyPr/>
          <a:lstStyle/>
          <a:p>
            <a:r>
              <a:rPr lang="hr-HR" dirty="0"/>
              <a:t>Terapeut osluškuje sadržaje </a:t>
            </a:r>
            <a:r>
              <a:rPr lang="hr-HR" dirty="0" err="1"/>
              <a:t>klijentovih</a:t>
            </a:r>
            <a:r>
              <a:rPr lang="hr-HR" dirty="0"/>
              <a:t> briga, automatskih misli i kategorizira ih</a:t>
            </a:r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505357"/>
              </p:ext>
            </p:extLst>
          </p:nvPr>
        </p:nvGraphicFramePr>
        <p:xfrm>
          <a:off x="1975556" y="2616199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417149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04609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BV bespomoćnosti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BV nevoljenosti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98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Slaba</a:t>
                      </a:r>
                      <a:r>
                        <a:rPr lang="hr-HR" baseline="0" dirty="0"/>
                        <a:t> sam.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Neprivlačna sam.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34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Nemam kontrolu.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Sigurno ću biti napuštena.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400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Neuspješna sam.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Loša sam.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0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Ja</a:t>
                      </a:r>
                      <a:r>
                        <a:rPr lang="hr-HR" baseline="0" dirty="0"/>
                        <a:t> sam nekompetentna.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Mene se ne može voljeti.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419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Ne poštuju</a:t>
                      </a:r>
                      <a:r>
                        <a:rPr lang="hr-HR" baseline="0" dirty="0"/>
                        <a:t> me.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Ostat ću sama.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112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64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4956"/>
          </a:xfrm>
        </p:spPr>
        <p:txBody>
          <a:bodyPr>
            <a:normAutofit fontScale="90000"/>
          </a:bodyPr>
          <a:lstStyle/>
          <a:p>
            <a:r>
              <a:rPr lang="hr-HR" dirty="0"/>
              <a:t>Identificiranje BV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772356"/>
            <a:ext cx="9601200" cy="4095044"/>
          </a:xfrm>
        </p:spPr>
        <p:txBody>
          <a:bodyPr/>
          <a:lstStyle/>
          <a:p>
            <a:r>
              <a:rPr lang="hr-HR" dirty="0"/>
              <a:t>Tehnike kao kod identifikacije posredujućih vjerovanja</a:t>
            </a:r>
          </a:p>
          <a:p>
            <a:r>
              <a:rPr lang="hr-HR" dirty="0"/>
              <a:t>Tehnika silazne strelice</a:t>
            </a:r>
          </a:p>
          <a:p>
            <a:r>
              <a:rPr lang="hr-HR" dirty="0"/>
              <a:t>Traženje centralne teme u AM</a:t>
            </a:r>
          </a:p>
          <a:p>
            <a:r>
              <a:rPr lang="hr-HR" dirty="0"/>
              <a:t>BV izražena u obliku AM</a:t>
            </a:r>
          </a:p>
          <a:p>
            <a:r>
              <a:rPr lang="hr-HR" dirty="0"/>
              <a:t>Direktno izazivanje BV</a:t>
            </a:r>
          </a:p>
        </p:txBody>
      </p:sp>
      <p:pic>
        <p:nvPicPr>
          <p:cNvPr id="3074" name="Picture 2" descr="povećalo | Proleksis enciklopedi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895600"/>
            <a:ext cx="4279392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206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9489"/>
          </a:xfrm>
        </p:spPr>
        <p:txBody>
          <a:bodyPr>
            <a:normAutofit fontScale="90000"/>
          </a:bodyPr>
          <a:lstStyle/>
          <a:p>
            <a:r>
              <a:rPr lang="hr-HR" dirty="0"/>
              <a:t>EDUCIRANJE – što klijent treba znati o BV?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614311"/>
            <a:ext cx="9601200" cy="4253089"/>
          </a:xfrm>
        </p:spPr>
        <p:txBody>
          <a:bodyPr>
            <a:normAutofit lnSpcReduction="10000"/>
          </a:bodyPr>
          <a:lstStyle/>
          <a:p>
            <a:r>
              <a:rPr lang="hr-HR" dirty="0"/>
              <a:t>To je ideja, ne mora biti istina</a:t>
            </a:r>
          </a:p>
          <a:p>
            <a:r>
              <a:rPr lang="hr-HR" dirty="0"/>
              <a:t>U nju može snažno vjerovati iako je možda 100% netočna</a:t>
            </a:r>
          </a:p>
          <a:p>
            <a:r>
              <a:rPr lang="hr-HR" dirty="0"/>
              <a:t>Ideja se može provjeriti</a:t>
            </a:r>
          </a:p>
          <a:p>
            <a:r>
              <a:rPr lang="hr-HR" dirty="0"/>
              <a:t>Kako ima korijenje u djetinjstvu, možda je a možda nije bila istinita tada</a:t>
            </a:r>
          </a:p>
          <a:p>
            <a:r>
              <a:rPr lang="hr-HR" dirty="0"/>
              <a:t>Održava se djelovanjem </a:t>
            </a:r>
            <a:r>
              <a:rPr lang="hr-HR" dirty="0" err="1"/>
              <a:t>klijentove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sheme, on spremnije prepoznaje </a:t>
            </a:r>
          </a:p>
          <a:p>
            <a:pPr marL="0" indent="0">
              <a:buNone/>
            </a:pPr>
            <a:r>
              <a:rPr lang="hr-HR" dirty="0"/>
              <a:t>informacije koje podržavaju BV</a:t>
            </a:r>
          </a:p>
          <a:p>
            <a:r>
              <a:rPr lang="hr-HR" dirty="0"/>
              <a:t>S terapeutom može koristiti tehnike </a:t>
            </a:r>
          </a:p>
          <a:p>
            <a:pPr marL="0" indent="0">
              <a:buNone/>
            </a:pPr>
            <a:r>
              <a:rPr lang="hr-HR" dirty="0"/>
              <a:t>koje pomažu da se BV promijene i </a:t>
            </a:r>
          </a:p>
          <a:p>
            <a:pPr marL="0" indent="0">
              <a:buNone/>
            </a:pPr>
            <a:r>
              <a:rPr lang="hr-HR" dirty="0"/>
              <a:t>da se klijent vidi na realističniji način</a:t>
            </a:r>
          </a:p>
        </p:txBody>
      </p:sp>
      <p:pic>
        <p:nvPicPr>
          <p:cNvPr id="4098" name="Picture 2" descr="What To Do If You&amp;#39;re Attracted To Your Therapist | HuffPost Lif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3549277"/>
            <a:ext cx="5625856" cy="316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36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r>
              <a:rPr lang="hr-HR" dirty="0"/>
              <a:t>MODIFICIRANJE bazičnih vjerovanja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343378"/>
            <a:ext cx="9601200" cy="4524022"/>
          </a:xfrm>
        </p:spPr>
        <p:txBody>
          <a:bodyPr/>
          <a:lstStyle/>
          <a:p>
            <a:r>
              <a:rPr lang="hr-HR" dirty="0"/>
              <a:t>Lakše je usvojiti relativno pozitivno vjerovanje od ekstremnog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„Ja sam nemoćna”  </a:t>
            </a:r>
            <a:r>
              <a:rPr lang="hr-HR" dirty="0">
                <a:sym typeface="Wingdings" panose="05000000000000000000" pitchFamily="2" charset="2"/>
              </a:rPr>
              <a:t>  „Imam kontrolu nad mnogim stvarima.”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(bolje nego: „Imam moć”)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/>
              <a:t>TEHNIKE:</a:t>
            </a:r>
          </a:p>
          <a:p>
            <a:pPr marL="0" indent="0">
              <a:buNone/>
            </a:pPr>
            <a:r>
              <a:rPr lang="hr-HR" dirty="0"/>
              <a:t>-</a:t>
            </a:r>
            <a:r>
              <a:rPr lang="hr-HR" dirty="0" err="1"/>
              <a:t>sokratovski</a:t>
            </a:r>
            <a:r>
              <a:rPr lang="hr-HR" dirty="0"/>
              <a:t> dijalog, istraživanje prednosti i nedostataka, bihevioralni eksperiment, </a:t>
            </a:r>
            <a:r>
              <a:rPr lang="hr-HR" dirty="0" err="1"/>
              <a:t>samootkrivanje</a:t>
            </a:r>
            <a:r>
              <a:rPr lang="hr-HR" dirty="0"/>
              <a:t>, kognitivni kontinuum</a:t>
            </a:r>
          </a:p>
          <a:p>
            <a:pPr marL="0" indent="0">
              <a:buNone/>
            </a:pPr>
            <a:r>
              <a:rPr lang="hr-HR" dirty="0"/>
              <a:t>-obrazac bazičnog vjerovanja, ekstremni kontrast, razvijanje metafora, povijesni testovi, restrukturiranje ranih uspomena, kartice za suočavanje </a:t>
            </a:r>
            <a:r>
              <a:rPr lang="hr-HR" dirty="0">
                <a:sym typeface="Wingdings" panose="05000000000000000000" pitchFamily="2" charset="2"/>
              </a:rPr>
              <a:t> detaljnije u nastavku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30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4333"/>
          </a:xfrm>
        </p:spPr>
        <p:txBody>
          <a:bodyPr>
            <a:normAutofit fontScale="90000"/>
          </a:bodyPr>
          <a:lstStyle/>
          <a:p>
            <a:r>
              <a:rPr lang="hr-HR" dirty="0"/>
              <a:t>Obrazac BV-Core </a:t>
            </a:r>
            <a:br>
              <a:rPr lang="hr-HR" dirty="0"/>
            </a:br>
            <a:r>
              <a:rPr lang="hr-HR" dirty="0" err="1"/>
              <a:t>Belief</a:t>
            </a:r>
            <a:r>
              <a:rPr lang="hr-HR" dirty="0"/>
              <a:t> </a:t>
            </a:r>
            <a:r>
              <a:rPr lang="hr-HR" dirty="0" err="1"/>
              <a:t>Worksheet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2133600"/>
            <a:ext cx="5503333" cy="3733800"/>
          </a:xfrm>
        </p:spPr>
        <p:txBody>
          <a:bodyPr/>
          <a:lstStyle/>
          <a:p>
            <a:r>
              <a:rPr lang="hr-HR" dirty="0"/>
              <a:t>Uvodi se kad je klijent svladao proces vrednovanja i mijenjanja AM</a:t>
            </a:r>
          </a:p>
          <a:p>
            <a:r>
              <a:rPr lang="hr-HR" dirty="0"/>
              <a:t>Gornji dio se rješava s terapeutom, a donji dio klijent rješava sam, DZ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113" y="146755"/>
            <a:ext cx="4221718" cy="649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136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Obrezivanje</Template>
  <TotalTime>232</TotalTime>
  <Words>714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Franklin Gothic Book</vt:lpstr>
      <vt:lpstr>Wingdings</vt:lpstr>
      <vt:lpstr>Crop</vt:lpstr>
      <vt:lpstr>Bazična vjerovanja</vt:lpstr>
      <vt:lpstr>Što su bazična vjerovanja (BV) ?</vt:lpstr>
      <vt:lpstr>PowerPoint Presentation</vt:lpstr>
      <vt:lpstr>PowerPoint Presentation</vt:lpstr>
      <vt:lpstr>Kategoriziranje BV</vt:lpstr>
      <vt:lpstr>Identificiranje BV </vt:lpstr>
      <vt:lpstr>EDUCIRANJE – što klijent treba znati o BV?</vt:lpstr>
      <vt:lpstr>MODIFICIRANJE bazičnih vjerovanja</vt:lpstr>
      <vt:lpstr>Obrazac BV-Core  Belief Worksheet</vt:lpstr>
      <vt:lpstr>Ekstremni kontrast</vt:lpstr>
      <vt:lpstr>Stvaranje metafora</vt:lpstr>
      <vt:lpstr>Povijesno testiranje BV </vt:lpstr>
      <vt:lpstr>Restrukturiranje ranih sjećanja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Korisnik</dc:creator>
  <cp:lastModifiedBy>hubikotvr@outlook.com</cp:lastModifiedBy>
  <cp:revision>12</cp:revision>
  <dcterms:created xsi:type="dcterms:W3CDTF">2021-10-12T07:02:06Z</dcterms:created>
  <dcterms:modified xsi:type="dcterms:W3CDTF">2021-10-13T13:19:59Z</dcterms:modified>
</cp:coreProperties>
</file>