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sldIdLst>
    <p:sldId id="312" r:id="rId3"/>
    <p:sldId id="277" r:id="rId4"/>
    <p:sldId id="263" r:id="rId5"/>
    <p:sldId id="302" r:id="rId6"/>
    <p:sldId id="313" r:id="rId7"/>
    <p:sldId id="319" r:id="rId8"/>
    <p:sldId id="321" r:id="rId9"/>
    <p:sldId id="298" r:id="rId10"/>
    <p:sldId id="299" r:id="rId11"/>
    <p:sldId id="314" r:id="rId12"/>
    <p:sldId id="304" r:id="rId13"/>
    <p:sldId id="315" r:id="rId14"/>
    <p:sldId id="305" r:id="rId15"/>
    <p:sldId id="307" r:id="rId16"/>
    <p:sldId id="316" r:id="rId17"/>
    <p:sldId id="303" r:id="rId18"/>
    <p:sldId id="310" r:id="rId19"/>
    <p:sldId id="311" r:id="rId20"/>
    <p:sldId id="276" r:id="rId2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FFFF"/>
    <a:srgbClr val="D9D2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2915" autoAdjust="0"/>
  </p:normalViewPr>
  <p:slideViewPr>
    <p:cSldViewPr>
      <p:cViewPr varScale="1">
        <p:scale>
          <a:sx n="92" d="100"/>
          <a:sy n="92" d="100"/>
        </p:scale>
        <p:origin x="199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Stvarno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749-4809-9541-5A764012C871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749-4809-9541-5A764012C871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749-4809-9541-5A764012C871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749-4809-9541-5A764012C871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749-4809-9541-5A764012C871}"/>
              </c:ext>
            </c:extLst>
          </c:dPt>
          <c:cat>
            <c:strRef>
              <c:f>Sheet1!$A$2:$A$6</c:f>
              <c:strCache>
                <c:ptCount val="5"/>
                <c:pt idx="0">
                  <c:v>Posao</c:v>
                </c:pt>
                <c:pt idx="1">
                  <c:v>Prijatelji</c:v>
                </c:pt>
                <c:pt idx="2">
                  <c:v>Kućanstvo</c:v>
                </c:pt>
                <c:pt idx="3">
                  <c:v>Tjelesne aktivnosti</c:v>
                </c:pt>
                <c:pt idx="4">
                  <c:v>Zabava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</c:v>
                </c:pt>
                <c:pt idx="1">
                  <c:v>1</c:v>
                </c:pt>
                <c:pt idx="2">
                  <c:v>0.5</c:v>
                </c:pt>
                <c:pt idx="3">
                  <c:v>0.5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F1-4BB8-ADBC-50AF146109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Idealno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205-4CA2-AFD8-CC3A05AF87FD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205-4CA2-AFD8-CC3A05AF87FD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205-4CA2-AFD8-CC3A05AF87FD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205-4CA2-AFD8-CC3A05AF87FD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205-4CA2-AFD8-CC3A05AF87FD}"/>
              </c:ext>
            </c:extLst>
          </c:dPt>
          <c:cat>
            <c:strRef>
              <c:f>Sheet1!$A$2:$A$6</c:f>
              <c:strCache>
                <c:ptCount val="5"/>
                <c:pt idx="0">
                  <c:v>Posao</c:v>
                </c:pt>
                <c:pt idx="1">
                  <c:v>Prijatelji</c:v>
                </c:pt>
                <c:pt idx="2">
                  <c:v>Kućanstvo</c:v>
                </c:pt>
                <c:pt idx="3">
                  <c:v>Tjelesne aktivnosti</c:v>
                </c:pt>
                <c:pt idx="4">
                  <c:v>Zabava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205-4CA2-AFD8-CC3A05AF87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3.7318442604909727E-2"/>
          <c:y val="5.93749999999999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Pita dijagram za uzročnost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A99-4ED0-A908-C3C1B16BCC8D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A99-4ED0-A908-C3C1B16BCC8D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A99-4ED0-A908-C3C1B16BCC8D}"/>
              </c:ext>
            </c:extLst>
          </c:dPt>
          <c:dPt>
            <c:idx val="3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A99-4ED0-A908-C3C1B16BCC8D}"/>
              </c:ext>
            </c:extLst>
          </c:dPt>
          <c:dPt>
            <c:idx val="4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8A99-4ED0-A908-C3C1B16BCC8D}"/>
              </c:ext>
            </c:extLst>
          </c:dPt>
          <c:cat>
            <c:strRef>
              <c:f>Sheet1!$A$2:$A$6</c:f>
              <c:strCache>
                <c:ptCount val="5"/>
                <c:pt idx="0">
                  <c:v>Test je bio težak</c:v>
                </c:pt>
                <c:pt idx="1">
                  <c:v>Profesor nije dobro objasnio</c:v>
                </c:pt>
                <c:pt idx="2">
                  <c:v>Neadekvatnost</c:v>
                </c:pt>
                <c:pt idx="3">
                  <c:v>Anksioznost ometa koncentraciju</c:v>
                </c:pt>
                <c:pt idx="4">
                  <c:v>Loša sreća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ED-45AA-A313-192ECB4CB6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6750212378198168"/>
          <c:y val="8.9090797244094508E-2"/>
          <c:w val="0.22541240157480319"/>
          <c:h val="0.7265342027559055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008634-76F2-42B0-AEC1-B6C37EE46D21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en-US"/>
        </a:p>
      </dgm:t>
    </dgm:pt>
    <dgm:pt modelId="{DF8571E3-8854-487D-9BEB-2604CE43E9F0}">
      <dgm:prSet/>
      <dgm:spPr/>
      <dgm:t>
        <a:bodyPr/>
        <a:lstStyle/>
        <a:p>
          <a:r>
            <a:rPr lang="hr-HR"/>
            <a:t>tehnika koja se može višestruko primjenjivati</a:t>
          </a:r>
          <a:endParaRPr lang="en-US"/>
        </a:p>
      </dgm:t>
    </dgm:pt>
    <dgm:pt modelId="{34D81C1D-985D-4547-9F38-2B61D0770AC4}" type="parTrans" cxnId="{2C32A860-30B0-415E-B525-8CF1CD37ADA3}">
      <dgm:prSet/>
      <dgm:spPr/>
      <dgm:t>
        <a:bodyPr/>
        <a:lstStyle/>
        <a:p>
          <a:endParaRPr lang="en-US"/>
        </a:p>
      </dgm:t>
    </dgm:pt>
    <dgm:pt modelId="{1F03C78E-985F-4985-A546-B0267275BB8A}" type="sibTrans" cxnId="{2C32A860-30B0-415E-B525-8CF1CD37ADA3}">
      <dgm:prSet/>
      <dgm:spPr/>
      <dgm:t>
        <a:bodyPr/>
        <a:lstStyle/>
        <a:p>
          <a:endParaRPr lang="en-US"/>
        </a:p>
      </dgm:t>
    </dgm:pt>
    <dgm:pt modelId="{53C3D897-2225-436E-AEF3-628561FE06F4}">
      <dgm:prSet/>
      <dgm:spPr/>
      <dgm:t>
        <a:bodyPr/>
        <a:lstStyle/>
        <a:p>
          <a:r>
            <a:rPr lang="hr-HR"/>
            <a:t>za otkrivanje automatskih misli /razvijanje racionalnog odgovora / mijenjanje PV i BV</a:t>
          </a:r>
          <a:endParaRPr lang="en-US"/>
        </a:p>
      </dgm:t>
    </dgm:pt>
    <dgm:pt modelId="{E5E2E2E0-F058-4D8B-822A-323FB515F34C}" type="parTrans" cxnId="{CE8EB643-3E88-49BC-BA52-77A8F58130C0}">
      <dgm:prSet/>
      <dgm:spPr/>
      <dgm:t>
        <a:bodyPr/>
        <a:lstStyle/>
        <a:p>
          <a:endParaRPr lang="en-US"/>
        </a:p>
      </dgm:t>
    </dgm:pt>
    <dgm:pt modelId="{F8AFF3D5-9CFA-49DF-86ED-A70BA9A7EE5F}" type="sibTrans" cxnId="{CE8EB643-3E88-49BC-BA52-77A8F58130C0}">
      <dgm:prSet/>
      <dgm:spPr/>
      <dgm:t>
        <a:bodyPr/>
        <a:lstStyle/>
        <a:p>
          <a:endParaRPr lang="en-US"/>
        </a:p>
      </dgm:t>
    </dgm:pt>
    <dgm:pt modelId="{A44449A1-03AC-40F1-AE88-A3696FBE1E89}">
      <dgm:prSet/>
      <dgm:spPr/>
      <dgm:t>
        <a:bodyPr/>
        <a:lstStyle/>
        <a:p>
          <a:r>
            <a:rPr lang="hr-HR"/>
            <a:t>korisna i u učenju i u uvježbavanju socijalnih vještina</a:t>
          </a:r>
          <a:endParaRPr lang="en-US"/>
        </a:p>
      </dgm:t>
    </dgm:pt>
    <dgm:pt modelId="{5157B023-9208-491D-9DBB-EFA64F5D0FF8}" type="parTrans" cxnId="{8E14CA86-253E-401A-B01B-D7865F00DDC0}">
      <dgm:prSet/>
      <dgm:spPr/>
      <dgm:t>
        <a:bodyPr/>
        <a:lstStyle/>
        <a:p>
          <a:endParaRPr lang="en-US"/>
        </a:p>
      </dgm:t>
    </dgm:pt>
    <dgm:pt modelId="{F34E62F2-324C-4BDF-80D3-6186BB8CA1C0}" type="sibTrans" cxnId="{8E14CA86-253E-401A-B01B-D7865F00DDC0}">
      <dgm:prSet/>
      <dgm:spPr/>
      <dgm:t>
        <a:bodyPr/>
        <a:lstStyle/>
        <a:p>
          <a:endParaRPr lang="en-US"/>
        </a:p>
      </dgm:t>
    </dgm:pt>
    <dgm:pt modelId="{FE5BCCE2-C7AB-48BA-A5D9-470CFFD3BF32}">
      <dgm:prSet/>
      <dgm:spPr/>
      <dgm:t>
        <a:bodyPr/>
        <a:lstStyle/>
        <a:p>
          <a:r>
            <a:rPr lang="hr-HR"/>
            <a:t>prije podučavanja socijalnim vještinama:</a:t>
          </a:r>
          <a:endParaRPr lang="en-US"/>
        </a:p>
      </dgm:t>
    </dgm:pt>
    <dgm:pt modelId="{2AF4FD50-5E5C-43A9-BB2B-EB45DCF6B175}" type="parTrans" cxnId="{2A315113-6579-4BD8-8BD8-58859BE028CA}">
      <dgm:prSet/>
      <dgm:spPr/>
      <dgm:t>
        <a:bodyPr/>
        <a:lstStyle/>
        <a:p>
          <a:endParaRPr lang="en-US"/>
        </a:p>
      </dgm:t>
    </dgm:pt>
    <dgm:pt modelId="{A39BFE49-497F-4A12-87CA-67B488F8BEF3}" type="sibTrans" cxnId="{2A315113-6579-4BD8-8BD8-58859BE028CA}">
      <dgm:prSet/>
      <dgm:spPr/>
      <dgm:t>
        <a:bodyPr/>
        <a:lstStyle/>
        <a:p>
          <a:endParaRPr lang="en-US"/>
        </a:p>
      </dgm:t>
    </dgm:pt>
    <dgm:pt modelId="{09A7BC68-733C-4546-B005-EC86CCDD6276}">
      <dgm:prSet/>
      <dgm:spPr/>
      <dgm:t>
        <a:bodyPr/>
        <a:lstStyle/>
        <a:p>
          <a:r>
            <a:rPr lang="hr-HR"/>
            <a:t>terapeut procjenjuje razinu vještina koju klijent već posjeduje</a:t>
          </a:r>
          <a:endParaRPr lang="en-US"/>
        </a:p>
      </dgm:t>
    </dgm:pt>
    <dgm:pt modelId="{583D6502-250C-4339-8D82-FAF5071F9806}" type="parTrans" cxnId="{24720DB1-6C05-4C66-94E6-C5A5B7FE769A}">
      <dgm:prSet/>
      <dgm:spPr/>
      <dgm:t>
        <a:bodyPr/>
        <a:lstStyle/>
        <a:p>
          <a:endParaRPr lang="en-US"/>
        </a:p>
      </dgm:t>
    </dgm:pt>
    <dgm:pt modelId="{A4916682-0585-4681-BBD8-874E780922D5}" type="sibTrans" cxnId="{24720DB1-6C05-4C66-94E6-C5A5B7FE769A}">
      <dgm:prSet/>
      <dgm:spPr/>
      <dgm:t>
        <a:bodyPr/>
        <a:lstStyle/>
        <a:p>
          <a:endParaRPr lang="en-US"/>
        </a:p>
      </dgm:t>
    </dgm:pt>
    <dgm:pt modelId="{9A3F941B-CCF8-40B6-B66E-D1DA4CDF9695}">
      <dgm:prSet/>
      <dgm:spPr/>
      <dgm:t>
        <a:bodyPr/>
        <a:lstStyle/>
        <a:p>
          <a:r>
            <a:rPr lang="hr-HR"/>
            <a:t>kako?</a:t>
          </a:r>
          <a:endParaRPr lang="en-US"/>
        </a:p>
      </dgm:t>
    </dgm:pt>
    <dgm:pt modelId="{BA84329A-3FC1-48CD-8406-3BC2485FEA36}" type="parTrans" cxnId="{63327922-1D70-4C35-AD24-B1E96E355FBB}">
      <dgm:prSet/>
      <dgm:spPr/>
      <dgm:t>
        <a:bodyPr/>
        <a:lstStyle/>
        <a:p>
          <a:endParaRPr lang="en-US"/>
        </a:p>
      </dgm:t>
    </dgm:pt>
    <dgm:pt modelId="{2684CB0F-7495-44D9-AC78-F661C254B3DC}" type="sibTrans" cxnId="{63327922-1D70-4C35-AD24-B1E96E355FBB}">
      <dgm:prSet/>
      <dgm:spPr/>
      <dgm:t>
        <a:bodyPr/>
        <a:lstStyle/>
        <a:p>
          <a:endParaRPr lang="en-US"/>
        </a:p>
      </dgm:t>
    </dgm:pt>
    <dgm:pt modelId="{217F73AF-0117-4AFF-BFA2-24D328BE57E2}">
      <dgm:prSet/>
      <dgm:spPr/>
      <dgm:t>
        <a:bodyPr/>
        <a:lstStyle/>
        <a:p>
          <a:r>
            <a:rPr lang="hr-HR"/>
            <a:t>traži od klijenta izricanje pozitivne posljedice („Da ste znali da će profesor shvatiti da je bio u krivu, što biste rekli?“)</a:t>
          </a:r>
          <a:endParaRPr lang="en-US"/>
        </a:p>
      </dgm:t>
    </dgm:pt>
    <dgm:pt modelId="{AB702CBE-1E2F-43DD-89CA-6BFE5DE8B4A2}" type="parTrans" cxnId="{1ED616D3-31B7-48CD-AFB0-C04DE8AA35C1}">
      <dgm:prSet/>
      <dgm:spPr/>
      <dgm:t>
        <a:bodyPr/>
        <a:lstStyle/>
        <a:p>
          <a:endParaRPr lang="en-US"/>
        </a:p>
      </dgm:t>
    </dgm:pt>
    <dgm:pt modelId="{DA263458-0289-4996-AC6C-19736766F652}" type="sibTrans" cxnId="{1ED616D3-31B7-48CD-AFB0-C04DE8AA35C1}">
      <dgm:prSet/>
      <dgm:spPr/>
      <dgm:t>
        <a:bodyPr/>
        <a:lstStyle/>
        <a:p>
          <a:endParaRPr lang="en-US"/>
        </a:p>
      </dgm:t>
    </dgm:pt>
    <dgm:pt modelId="{DC5BDF87-178F-4CB6-9D4D-E278E76FD1FD}">
      <dgm:prSet/>
      <dgm:spPr/>
      <dgm:t>
        <a:bodyPr/>
        <a:lstStyle/>
        <a:p>
          <a:r>
            <a:rPr lang="hr-HR"/>
            <a:t>provjerava koristi li klijent vještine u drugom kontekstu jer to može biti dodatan dokaz da se radi o problemu povezanom s disfunkcionalnim vjerovanjima, a ne o deficitu vještina</a:t>
          </a:r>
          <a:endParaRPr lang="en-US"/>
        </a:p>
      </dgm:t>
    </dgm:pt>
    <dgm:pt modelId="{6F9E6EFB-7F38-4034-8838-7A854C787DFF}" type="parTrans" cxnId="{F6A709A0-305E-4127-AE07-055C34D55E13}">
      <dgm:prSet/>
      <dgm:spPr/>
      <dgm:t>
        <a:bodyPr/>
        <a:lstStyle/>
        <a:p>
          <a:endParaRPr lang="en-US"/>
        </a:p>
      </dgm:t>
    </dgm:pt>
    <dgm:pt modelId="{319839A4-C9CC-46D3-B413-DE33F5CFF646}" type="sibTrans" cxnId="{F6A709A0-305E-4127-AE07-055C34D55E13}">
      <dgm:prSet/>
      <dgm:spPr/>
      <dgm:t>
        <a:bodyPr/>
        <a:lstStyle/>
        <a:p>
          <a:endParaRPr lang="en-US"/>
        </a:p>
      </dgm:t>
    </dgm:pt>
    <dgm:pt modelId="{25BBC71A-92DB-445D-8A47-32433767E9CC}">
      <dgm:prSet/>
      <dgm:spPr/>
      <dgm:t>
        <a:bodyPr/>
        <a:lstStyle/>
        <a:p>
          <a:r>
            <a:rPr lang="hr-HR"/>
            <a:t>mnogi klijenti znaju što i kako reći, ali im primjenu otežavaju disfunkcionalne pretpostavke („Ako se zalažem za sebe, druga osoba će se naljutiti”) – tada ne treba raditi podučavanje socijalnih vještina</a:t>
          </a:r>
          <a:endParaRPr lang="en-US"/>
        </a:p>
      </dgm:t>
    </dgm:pt>
    <dgm:pt modelId="{C600780B-7FCC-4929-A11C-8E96C801298E}" type="parTrans" cxnId="{FFD56D58-D2F8-44F2-9927-53FD3FDDE91C}">
      <dgm:prSet/>
      <dgm:spPr/>
      <dgm:t>
        <a:bodyPr/>
        <a:lstStyle/>
        <a:p>
          <a:endParaRPr lang="en-US"/>
        </a:p>
      </dgm:t>
    </dgm:pt>
    <dgm:pt modelId="{5E9E85B3-6237-422E-9C62-11ADBF63069E}" type="sibTrans" cxnId="{FFD56D58-D2F8-44F2-9927-53FD3FDDE91C}">
      <dgm:prSet/>
      <dgm:spPr/>
      <dgm:t>
        <a:bodyPr/>
        <a:lstStyle/>
        <a:p>
          <a:endParaRPr lang="en-US"/>
        </a:p>
      </dgm:t>
    </dgm:pt>
    <dgm:pt modelId="{AA84AEED-D429-46DF-B475-1B9F9C21DC56}" type="pres">
      <dgm:prSet presAssocID="{3B008634-76F2-42B0-AEC1-B6C37EE46D2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D63307-B0D3-4A15-9A83-994B87674A02}" type="pres">
      <dgm:prSet presAssocID="{DF8571E3-8854-487D-9BEB-2604CE43E9F0}" presName="parentLin" presStyleCnt="0"/>
      <dgm:spPr/>
    </dgm:pt>
    <dgm:pt modelId="{B9F48DBE-7F8A-4513-BCEF-5D2EFD77810C}" type="pres">
      <dgm:prSet presAssocID="{DF8571E3-8854-487D-9BEB-2604CE43E9F0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67D0E4AC-11B5-4DA3-A203-B8BC151CFA42}" type="pres">
      <dgm:prSet presAssocID="{DF8571E3-8854-487D-9BEB-2604CE43E9F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7A06D1-809F-4AA2-8732-ED6E0E1CC429}" type="pres">
      <dgm:prSet presAssocID="{DF8571E3-8854-487D-9BEB-2604CE43E9F0}" presName="negativeSpace" presStyleCnt="0"/>
      <dgm:spPr/>
    </dgm:pt>
    <dgm:pt modelId="{26963C0C-4EF2-4F17-BB57-49BCD2B4B9A9}" type="pres">
      <dgm:prSet presAssocID="{DF8571E3-8854-487D-9BEB-2604CE43E9F0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7FBCC9-FE44-4FBE-964F-A5D5936EC451}" type="pres">
      <dgm:prSet presAssocID="{1F03C78E-985F-4985-A546-B0267275BB8A}" presName="spaceBetweenRectangles" presStyleCnt="0"/>
      <dgm:spPr/>
    </dgm:pt>
    <dgm:pt modelId="{6EA0481D-2A31-4D94-A8CC-752DA7E1FF2E}" type="pres">
      <dgm:prSet presAssocID="{FE5BCCE2-C7AB-48BA-A5D9-470CFFD3BF32}" presName="parentLin" presStyleCnt="0"/>
      <dgm:spPr/>
    </dgm:pt>
    <dgm:pt modelId="{E5C07330-A448-425D-BD59-9608EA6E02A2}" type="pres">
      <dgm:prSet presAssocID="{FE5BCCE2-C7AB-48BA-A5D9-470CFFD3BF32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8E7E42C3-68EC-4F2E-BDF2-FF27717F33E9}" type="pres">
      <dgm:prSet presAssocID="{FE5BCCE2-C7AB-48BA-A5D9-470CFFD3BF3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E719A7-8FED-4B71-B8AC-C08A0450710A}" type="pres">
      <dgm:prSet presAssocID="{FE5BCCE2-C7AB-48BA-A5D9-470CFFD3BF32}" presName="negativeSpace" presStyleCnt="0"/>
      <dgm:spPr/>
    </dgm:pt>
    <dgm:pt modelId="{A657F2B8-4D17-4999-B6EF-F6149D908C1E}" type="pres">
      <dgm:prSet presAssocID="{FE5BCCE2-C7AB-48BA-A5D9-470CFFD3BF32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C04020-84BD-4480-B7A8-3FDB6DC1E8E5}" type="presOf" srcId="{53C3D897-2225-436E-AEF3-628561FE06F4}" destId="{26963C0C-4EF2-4F17-BB57-49BCD2B4B9A9}" srcOrd="0" destOrd="0" presId="urn:microsoft.com/office/officeart/2005/8/layout/list1"/>
    <dgm:cxn modelId="{F6A709A0-305E-4127-AE07-055C34D55E13}" srcId="{9A3F941B-CCF8-40B6-B66E-D1DA4CDF9695}" destId="{DC5BDF87-178F-4CB6-9D4D-E278E76FD1FD}" srcOrd="1" destOrd="0" parTransId="{6F9E6EFB-7F38-4034-8838-7A854C787DFF}" sibTransId="{319839A4-C9CC-46D3-B413-DE33F5CFF646}"/>
    <dgm:cxn modelId="{6941D99F-5A84-4CEF-9D50-6374D64DA583}" type="presOf" srcId="{3B008634-76F2-42B0-AEC1-B6C37EE46D21}" destId="{AA84AEED-D429-46DF-B475-1B9F9C21DC56}" srcOrd="0" destOrd="0" presId="urn:microsoft.com/office/officeart/2005/8/layout/list1"/>
    <dgm:cxn modelId="{8E14CA86-253E-401A-B01B-D7865F00DDC0}" srcId="{DF8571E3-8854-487D-9BEB-2604CE43E9F0}" destId="{A44449A1-03AC-40F1-AE88-A3696FBE1E89}" srcOrd="1" destOrd="0" parTransId="{5157B023-9208-491D-9DBB-EFA64F5D0FF8}" sibTransId="{F34E62F2-324C-4BDF-80D3-6186BB8CA1C0}"/>
    <dgm:cxn modelId="{1ED616D3-31B7-48CD-AFB0-C04DE8AA35C1}" srcId="{9A3F941B-CCF8-40B6-B66E-D1DA4CDF9695}" destId="{217F73AF-0117-4AFF-BFA2-24D328BE57E2}" srcOrd="0" destOrd="0" parTransId="{AB702CBE-1E2F-43DD-89CA-6BFE5DE8B4A2}" sibTransId="{DA263458-0289-4996-AC6C-19736766F652}"/>
    <dgm:cxn modelId="{FFD56D58-D2F8-44F2-9927-53FD3FDDE91C}" srcId="{FE5BCCE2-C7AB-48BA-A5D9-470CFFD3BF32}" destId="{25BBC71A-92DB-445D-8A47-32433767E9CC}" srcOrd="2" destOrd="0" parTransId="{C600780B-7FCC-4929-A11C-8E96C801298E}" sibTransId="{5E9E85B3-6237-422E-9C62-11ADBF63069E}"/>
    <dgm:cxn modelId="{63327922-1D70-4C35-AD24-B1E96E355FBB}" srcId="{FE5BCCE2-C7AB-48BA-A5D9-470CFFD3BF32}" destId="{9A3F941B-CCF8-40B6-B66E-D1DA4CDF9695}" srcOrd="1" destOrd="0" parTransId="{BA84329A-3FC1-48CD-8406-3BC2485FEA36}" sibTransId="{2684CB0F-7495-44D9-AC78-F661C254B3DC}"/>
    <dgm:cxn modelId="{5FE516CE-8C58-4493-AF28-ED94E44B5058}" type="presOf" srcId="{9A3F941B-CCF8-40B6-B66E-D1DA4CDF9695}" destId="{A657F2B8-4D17-4999-B6EF-F6149D908C1E}" srcOrd="0" destOrd="1" presId="urn:microsoft.com/office/officeart/2005/8/layout/list1"/>
    <dgm:cxn modelId="{2A315113-6579-4BD8-8BD8-58859BE028CA}" srcId="{3B008634-76F2-42B0-AEC1-B6C37EE46D21}" destId="{FE5BCCE2-C7AB-48BA-A5D9-470CFFD3BF32}" srcOrd="1" destOrd="0" parTransId="{2AF4FD50-5E5C-43A9-BB2B-EB45DCF6B175}" sibTransId="{A39BFE49-497F-4A12-87CA-67B488F8BEF3}"/>
    <dgm:cxn modelId="{24720DB1-6C05-4C66-94E6-C5A5B7FE769A}" srcId="{FE5BCCE2-C7AB-48BA-A5D9-470CFFD3BF32}" destId="{09A7BC68-733C-4546-B005-EC86CCDD6276}" srcOrd="0" destOrd="0" parTransId="{583D6502-250C-4339-8D82-FAF5071F9806}" sibTransId="{A4916682-0585-4681-BBD8-874E780922D5}"/>
    <dgm:cxn modelId="{F97B4749-7E9C-490D-A566-1AA7E8B91E8F}" type="presOf" srcId="{25BBC71A-92DB-445D-8A47-32433767E9CC}" destId="{A657F2B8-4D17-4999-B6EF-F6149D908C1E}" srcOrd="0" destOrd="4" presId="urn:microsoft.com/office/officeart/2005/8/layout/list1"/>
    <dgm:cxn modelId="{D575212D-B468-4DB2-831B-480D0D5651B3}" type="presOf" srcId="{A44449A1-03AC-40F1-AE88-A3696FBE1E89}" destId="{26963C0C-4EF2-4F17-BB57-49BCD2B4B9A9}" srcOrd="0" destOrd="1" presId="urn:microsoft.com/office/officeart/2005/8/layout/list1"/>
    <dgm:cxn modelId="{C3BD500A-AD25-469D-AE2E-CA9F59C61F33}" type="presOf" srcId="{FE5BCCE2-C7AB-48BA-A5D9-470CFFD3BF32}" destId="{E5C07330-A448-425D-BD59-9608EA6E02A2}" srcOrd="0" destOrd="0" presId="urn:microsoft.com/office/officeart/2005/8/layout/list1"/>
    <dgm:cxn modelId="{23ADC9F1-BC97-4C59-85AE-7870CC8BD3F1}" type="presOf" srcId="{217F73AF-0117-4AFF-BFA2-24D328BE57E2}" destId="{A657F2B8-4D17-4999-B6EF-F6149D908C1E}" srcOrd="0" destOrd="2" presId="urn:microsoft.com/office/officeart/2005/8/layout/list1"/>
    <dgm:cxn modelId="{61CD7D9D-AB5F-4F4B-9A3A-AEA3B9A80525}" type="presOf" srcId="{09A7BC68-733C-4546-B005-EC86CCDD6276}" destId="{A657F2B8-4D17-4999-B6EF-F6149D908C1E}" srcOrd="0" destOrd="0" presId="urn:microsoft.com/office/officeart/2005/8/layout/list1"/>
    <dgm:cxn modelId="{2C32A860-30B0-415E-B525-8CF1CD37ADA3}" srcId="{3B008634-76F2-42B0-AEC1-B6C37EE46D21}" destId="{DF8571E3-8854-487D-9BEB-2604CE43E9F0}" srcOrd="0" destOrd="0" parTransId="{34D81C1D-985D-4547-9F38-2B61D0770AC4}" sibTransId="{1F03C78E-985F-4985-A546-B0267275BB8A}"/>
    <dgm:cxn modelId="{4EE521C7-5C43-4656-954F-F5A195ADB6C5}" type="presOf" srcId="{FE5BCCE2-C7AB-48BA-A5D9-470CFFD3BF32}" destId="{8E7E42C3-68EC-4F2E-BDF2-FF27717F33E9}" srcOrd="1" destOrd="0" presId="urn:microsoft.com/office/officeart/2005/8/layout/list1"/>
    <dgm:cxn modelId="{9147EC0A-6F17-48B8-84EB-AB389415AB17}" type="presOf" srcId="{DF8571E3-8854-487D-9BEB-2604CE43E9F0}" destId="{67D0E4AC-11B5-4DA3-A203-B8BC151CFA42}" srcOrd="1" destOrd="0" presId="urn:microsoft.com/office/officeart/2005/8/layout/list1"/>
    <dgm:cxn modelId="{06D2701E-DE68-4CDA-A423-AB936BC1ACA2}" type="presOf" srcId="{DF8571E3-8854-487D-9BEB-2604CE43E9F0}" destId="{B9F48DBE-7F8A-4513-BCEF-5D2EFD77810C}" srcOrd="0" destOrd="0" presId="urn:microsoft.com/office/officeart/2005/8/layout/list1"/>
    <dgm:cxn modelId="{C0A93C1F-DED3-472C-B4D7-72B52D53D9B5}" type="presOf" srcId="{DC5BDF87-178F-4CB6-9D4D-E278E76FD1FD}" destId="{A657F2B8-4D17-4999-B6EF-F6149D908C1E}" srcOrd="0" destOrd="3" presId="urn:microsoft.com/office/officeart/2005/8/layout/list1"/>
    <dgm:cxn modelId="{CE8EB643-3E88-49BC-BA52-77A8F58130C0}" srcId="{DF8571E3-8854-487D-9BEB-2604CE43E9F0}" destId="{53C3D897-2225-436E-AEF3-628561FE06F4}" srcOrd="0" destOrd="0" parTransId="{E5E2E2E0-F058-4D8B-822A-323FB515F34C}" sibTransId="{F8AFF3D5-9CFA-49DF-86ED-A70BA9A7EE5F}"/>
    <dgm:cxn modelId="{CAA0B276-E747-4F87-BCBC-6DF58E94FAB8}" type="presParOf" srcId="{AA84AEED-D429-46DF-B475-1B9F9C21DC56}" destId="{F0D63307-B0D3-4A15-9A83-994B87674A02}" srcOrd="0" destOrd="0" presId="urn:microsoft.com/office/officeart/2005/8/layout/list1"/>
    <dgm:cxn modelId="{B42F7012-16BA-4D15-890E-6FB19599CCE1}" type="presParOf" srcId="{F0D63307-B0D3-4A15-9A83-994B87674A02}" destId="{B9F48DBE-7F8A-4513-BCEF-5D2EFD77810C}" srcOrd="0" destOrd="0" presId="urn:microsoft.com/office/officeart/2005/8/layout/list1"/>
    <dgm:cxn modelId="{D25A444B-0469-4846-8DE6-7DA44AC80D65}" type="presParOf" srcId="{F0D63307-B0D3-4A15-9A83-994B87674A02}" destId="{67D0E4AC-11B5-4DA3-A203-B8BC151CFA42}" srcOrd="1" destOrd="0" presId="urn:microsoft.com/office/officeart/2005/8/layout/list1"/>
    <dgm:cxn modelId="{E1E6F7E4-EA98-4562-BF1C-6B9349F6FB86}" type="presParOf" srcId="{AA84AEED-D429-46DF-B475-1B9F9C21DC56}" destId="{A57A06D1-809F-4AA2-8732-ED6E0E1CC429}" srcOrd="1" destOrd="0" presId="urn:microsoft.com/office/officeart/2005/8/layout/list1"/>
    <dgm:cxn modelId="{B01795D5-13B9-4347-AB0B-9A553FCCFD22}" type="presParOf" srcId="{AA84AEED-D429-46DF-B475-1B9F9C21DC56}" destId="{26963C0C-4EF2-4F17-BB57-49BCD2B4B9A9}" srcOrd="2" destOrd="0" presId="urn:microsoft.com/office/officeart/2005/8/layout/list1"/>
    <dgm:cxn modelId="{EED78E6A-DAC1-4D1F-B1F6-C423C959F2D4}" type="presParOf" srcId="{AA84AEED-D429-46DF-B475-1B9F9C21DC56}" destId="{4E7FBCC9-FE44-4FBE-964F-A5D5936EC451}" srcOrd="3" destOrd="0" presId="urn:microsoft.com/office/officeart/2005/8/layout/list1"/>
    <dgm:cxn modelId="{9B97D0F7-9B28-4D46-8999-B336AD06EF8D}" type="presParOf" srcId="{AA84AEED-D429-46DF-B475-1B9F9C21DC56}" destId="{6EA0481D-2A31-4D94-A8CC-752DA7E1FF2E}" srcOrd="4" destOrd="0" presId="urn:microsoft.com/office/officeart/2005/8/layout/list1"/>
    <dgm:cxn modelId="{F0CBFE55-CE40-4D1C-BA5E-A34E3C83EF33}" type="presParOf" srcId="{6EA0481D-2A31-4D94-A8CC-752DA7E1FF2E}" destId="{E5C07330-A448-425D-BD59-9608EA6E02A2}" srcOrd="0" destOrd="0" presId="urn:microsoft.com/office/officeart/2005/8/layout/list1"/>
    <dgm:cxn modelId="{3F5F9C00-887B-417D-AF01-6DFCA7A75929}" type="presParOf" srcId="{6EA0481D-2A31-4D94-A8CC-752DA7E1FF2E}" destId="{8E7E42C3-68EC-4F2E-BDF2-FF27717F33E9}" srcOrd="1" destOrd="0" presId="urn:microsoft.com/office/officeart/2005/8/layout/list1"/>
    <dgm:cxn modelId="{3F07379F-5FCF-4243-B4A7-A14D7C88311B}" type="presParOf" srcId="{AA84AEED-D429-46DF-B475-1B9F9C21DC56}" destId="{A5E719A7-8FED-4B71-B8AC-C08A0450710A}" srcOrd="5" destOrd="0" presId="urn:microsoft.com/office/officeart/2005/8/layout/list1"/>
    <dgm:cxn modelId="{69BCD041-966F-47AD-B497-AC4E9444EB0A}" type="presParOf" srcId="{AA84AEED-D429-46DF-B475-1B9F9C21DC56}" destId="{A657F2B8-4D17-4999-B6EF-F6149D908C1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963C0C-4EF2-4F17-BB57-49BCD2B4B9A9}">
      <dsp:nvSpPr>
        <dsp:cNvPr id="0" name=""/>
        <dsp:cNvSpPr/>
      </dsp:nvSpPr>
      <dsp:spPr>
        <a:xfrm>
          <a:off x="0" y="329781"/>
          <a:ext cx="8229600" cy="1108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33248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/>
            <a:t>za otkrivanje automatskih misli /razvijanje racionalnog odgovora / mijenjanje PV i BV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/>
            <a:t>korisna i u učenju i u uvježbavanju socijalnih vještina</a:t>
          </a:r>
          <a:endParaRPr lang="en-US" sz="1600" kern="1200"/>
        </a:p>
      </dsp:txBody>
      <dsp:txXfrm>
        <a:off x="0" y="329781"/>
        <a:ext cx="8229600" cy="1108800"/>
      </dsp:txXfrm>
    </dsp:sp>
    <dsp:sp modelId="{67D0E4AC-11B5-4DA3-A203-B8BC151CFA42}">
      <dsp:nvSpPr>
        <dsp:cNvPr id="0" name=""/>
        <dsp:cNvSpPr/>
      </dsp:nvSpPr>
      <dsp:spPr>
        <a:xfrm>
          <a:off x="411480" y="93621"/>
          <a:ext cx="5760720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/>
            <a:t>tehnika koja se može višestruko primjenjivati</a:t>
          </a:r>
          <a:endParaRPr lang="en-US" sz="1600" kern="1200"/>
        </a:p>
      </dsp:txBody>
      <dsp:txXfrm>
        <a:off x="434537" y="116678"/>
        <a:ext cx="5714606" cy="426206"/>
      </dsp:txXfrm>
    </dsp:sp>
    <dsp:sp modelId="{A657F2B8-4D17-4999-B6EF-F6149D908C1E}">
      <dsp:nvSpPr>
        <dsp:cNvPr id="0" name=""/>
        <dsp:cNvSpPr/>
      </dsp:nvSpPr>
      <dsp:spPr>
        <a:xfrm>
          <a:off x="0" y="1761141"/>
          <a:ext cx="8229600" cy="2671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33248" rIns="63870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/>
            <a:t>terapeut procjenjuje razinu vještina koju klijent već posjeduje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/>
            <a:t>kako?</a:t>
          </a:r>
          <a:endParaRPr lang="en-US" sz="1600" kern="120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/>
            <a:t>traži od klijenta izricanje pozitivne posljedice („Da ste znali da će profesor shvatiti da je bio u krivu, što biste rekli?“)</a:t>
          </a:r>
          <a:endParaRPr lang="en-US" sz="1600" kern="1200"/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/>
            <a:t>provjerava koristi li klijent vještine u drugom kontekstu jer to može biti dodatan dokaz da se radi o problemu povezanom s disfunkcionalnim vjerovanjima, a ne o deficitu vještina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600" kern="1200"/>
            <a:t>mnogi klijenti znaju što i kako reći, ali im primjenu otežavaju disfunkcionalne pretpostavke („Ako se zalažem za sebe, druga osoba će se naljutiti”) – tada ne treba raditi podučavanje socijalnih vještina</a:t>
          </a:r>
          <a:endParaRPr lang="en-US" sz="1600" kern="1200"/>
        </a:p>
      </dsp:txBody>
      <dsp:txXfrm>
        <a:off x="0" y="1761141"/>
        <a:ext cx="8229600" cy="2671200"/>
      </dsp:txXfrm>
    </dsp:sp>
    <dsp:sp modelId="{8E7E42C3-68EC-4F2E-BDF2-FF27717F33E9}">
      <dsp:nvSpPr>
        <dsp:cNvPr id="0" name=""/>
        <dsp:cNvSpPr/>
      </dsp:nvSpPr>
      <dsp:spPr>
        <a:xfrm>
          <a:off x="411480" y="1524981"/>
          <a:ext cx="5760720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/>
            <a:t>prije podučavanja socijalnim vještinama:</a:t>
          </a:r>
          <a:endParaRPr lang="en-US" sz="1600" kern="1200"/>
        </a:p>
      </dsp:txBody>
      <dsp:txXfrm>
        <a:off x="434537" y="1548038"/>
        <a:ext cx="5714606" cy="426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A488B-0E88-428B-8493-F81C3C1F9D1B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EA8E7-18CB-4893-BC48-0476F4C019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820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EA8E7-18CB-4893-BC48-0476F4C0198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70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itchFamily="34" charset="0"/>
              </a:rPr>
              <a:t>				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EA8E7-18CB-4893-BC48-0476F4C0198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19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orbel" pitchFamily="34" charset="0"/>
              </a:rPr>
              <a:t>				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EA8E7-18CB-4893-BC48-0476F4C0198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842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EA8E7-18CB-4893-BC48-0476F4C0198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44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/>
              <a:t>01.10.2021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651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/>
              <a:t>01.10.2021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8483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/>
              <a:t>01.10.2021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02125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01.10.2021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391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01.10.2021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004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01.10.2021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631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01.10.2021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8063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01.10.2021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1541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01.10.2021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8511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01.10.2021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7326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01.10.2021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31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/>
              <a:t>01.10.2021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24970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01.10.2021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481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01.10.2021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02757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01.10.2021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579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/>
              <a:t>01.10.2021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83380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/>
              <a:t>01.10.2021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7110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/>
              <a:t>01.10.2021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1020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/>
              <a:t>01.10.2021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4566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/>
              <a:t>01.10.2021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9262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/>
              <a:t>01.10.2021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8955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D94A4-48A3-420A-8CB2-13803EA1F9A5}" type="datetimeFigureOut">
              <a:rPr lang="hr-HR" smtClean="0"/>
              <a:t>01.10.2021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01F5-2298-41FF-A66B-46855ED4A0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91377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D94A4-48A3-420A-8CB2-13803EA1F9A5}" type="datetimeFigureOut">
              <a:rPr lang="hr-HR" smtClean="0"/>
              <a:t>01.10.2021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601F5-2298-41FF-A66B-46855ED4A06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255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D94A4-48A3-420A-8CB2-13803EA1F9A5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01.10.2021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601F5-2298-41FF-A66B-46855ED4A062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249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8" name="Freeform: Shape 27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719285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762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0" name="Freeform: Shape 29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711665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58485" y="1122363"/>
            <a:ext cx="301752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>
              <a:lnSpc>
                <a:spcPct val="90000"/>
              </a:lnSpc>
            </a:pPr>
            <a:endParaRPr lang="en-US" sz="26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l">
              <a:lnSpc>
                <a:spcPct val="90000"/>
              </a:lnSpc>
            </a:pPr>
            <a:r>
              <a:rPr lang="en-US" sz="26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Dodatne</a:t>
            </a:r>
            <a:r>
              <a:rPr lang="en-US" sz="2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kognitivne</a:t>
            </a:r>
            <a:r>
              <a:rPr lang="en-US" sz="2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2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bihevioralne</a:t>
            </a:r>
            <a:r>
              <a:rPr lang="en-US" sz="2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tehnike</a:t>
            </a:r>
            <a:endParaRPr lang="en-US" sz="26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l">
              <a:lnSpc>
                <a:spcPct val="90000"/>
              </a:lnSpc>
            </a:pPr>
            <a:endParaRPr lang="en-US" sz="26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l">
              <a:lnSpc>
                <a:spcPct val="90000"/>
              </a:lnSpc>
            </a:pPr>
            <a: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Mirna </a:t>
            </a:r>
            <a:r>
              <a:rPr lang="en-US" sz="2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Čagalj</a:t>
            </a:r>
            <a:r>
              <a:rPr lang="en-US" sz="2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Farkas</a:t>
            </a:r>
          </a:p>
          <a:p>
            <a:pPr algn="l">
              <a:lnSpc>
                <a:spcPct val="90000"/>
              </a:lnSpc>
            </a:pPr>
            <a:endParaRPr lang="en-US" sz="2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1653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771" y="4546920"/>
            <a:ext cx="30175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2" descr="How to Help Someone Seek Help - The Morning - Sri Lanka News">
            <a:extLst>
              <a:ext uri="{FF2B5EF4-FFF2-40B4-BE49-F238E27FC236}">
                <a16:creationId xmlns:a16="http://schemas.microsoft.com/office/drawing/2014/main" id="{07878941-BFC8-45B4-9F5E-7D39A9C9ED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5" r="7018"/>
          <a:stretch/>
        </p:blipFill>
        <p:spPr bwMode="auto">
          <a:xfrm>
            <a:off x="4060767" y="1550896"/>
            <a:ext cx="4806627" cy="3604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4930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How to Help Someone Seek Help - The Morning - Sri Lanka News">
            <a:extLst>
              <a:ext uri="{FF2B5EF4-FFF2-40B4-BE49-F238E27FC236}">
                <a16:creationId xmlns:a16="http://schemas.microsoft.com/office/drawing/2014/main" id="{3A593AD9-873A-40FE-8439-E0F2366AA4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29" t="9091" r="31260"/>
          <a:stretch/>
        </p:blipFill>
        <p:spPr bwMode="auto">
          <a:xfrm>
            <a:off x="2642616" y="10"/>
            <a:ext cx="650138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731745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20" y="1161288"/>
            <a:ext cx="2578608" cy="1124712"/>
          </a:xfrm>
        </p:spPr>
        <p:txBody>
          <a:bodyPr anchor="b">
            <a:normAutofit/>
          </a:bodyPr>
          <a:lstStyle/>
          <a:p>
            <a:pPr marL="0" indent="0"/>
            <a:r>
              <a:rPr lang="hr-HR" sz="2400"/>
              <a:t>3. Igranje uloga</a:t>
            </a:r>
            <a:br>
              <a:rPr lang="hr-HR" sz="2400"/>
            </a:br>
            <a:endParaRPr lang="hr-HR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87775" y="674370"/>
            <a:ext cx="73152" cy="411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183" y="2443480"/>
            <a:ext cx="2475738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9570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3. Igranje uloga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0B349D72-E9AB-46A6-9E30-54382A575C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729461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2" descr="How to Help Someone Seek Help - The Morning - Sri Lanka News">
            <a:extLst>
              <a:ext uri="{FF2B5EF4-FFF2-40B4-BE49-F238E27FC236}">
                <a16:creationId xmlns:a16="http://schemas.microsoft.com/office/drawing/2014/main" id="{DAA81AD3-30DD-49D0-ACD6-C725CD4F32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51" r="24630" b="39745"/>
          <a:stretch/>
        </p:blipFill>
        <p:spPr bwMode="auto">
          <a:xfrm>
            <a:off x="6516216" y="188640"/>
            <a:ext cx="2081131" cy="1268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0732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How to Help Someone Seek Help - The Morning - Sri Lanka News">
            <a:extLst>
              <a:ext uri="{FF2B5EF4-FFF2-40B4-BE49-F238E27FC236}">
                <a16:creationId xmlns:a16="http://schemas.microsoft.com/office/drawing/2014/main" id="{3A593AD9-873A-40FE-8439-E0F2366AA4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29" t="9091" r="31260"/>
          <a:stretch/>
        </p:blipFill>
        <p:spPr bwMode="auto">
          <a:xfrm>
            <a:off x="2642616" y="10"/>
            <a:ext cx="650138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731745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20" y="1161288"/>
            <a:ext cx="3645608" cy="1124712"/>
          </a:xfrm>
        </p:spPr>
        <p:txBody>
          <a:bodyPr anchor="b">
            <a:noAutofit/>
          </a:bodyPr>
          <a:lstStyle/>
          <a:p>
            <a:pPr marL="0" indent="0"/>
            <a:r>
              <a:rPr lang="hr-HR" sz="2400"/>
              <a:t>4. Korištenje „pita” tehnika</a:t>
            </a:r>
            <a:br>
              <a:rPr lang="hr-HR" sz="2400"/>
            </a:br>
            <a:endParaRPr lang="hr-HR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87775" y="674370"/>
            <a:ext cx="73152" cy="411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183" y="2443480"/>
            <a:ext cx="2475738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1790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/>
              <a:t>4. Korištenje „pita” tehnika</a:t>
            </a:r>
            <a:br>
              <a:rPr lang="hr-HR" sz="2800" dirty="0"/>
            </a:b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hr-BA" sz="2000" dirty="0">
                <a:latin typeface="+mj-lt"/>
              </a:rPr>
              <a:t>p</a:t>
            </a:r>
            <a:r>
              <a:rPr lang="hr-BA" sz="2000" b="0" i="0" u="none" strike="noStrike" baseline="0" dirty="0">
                <a:latin typeface="+mj-lt"/>
              </a:rPr>
              <a:t>ita tehnika je g</a:t>
            </a:r>
            <a:r>
              <a:rPr lang="en-US" sz="2000" b="0" i="0" u="none" strike="noStrike" baseline="0" dirty="0" err="1">
                <a:latin typeface="+mj-lt"/>
              </a:rPr>
              <a:t>rafički</a:t>
            </a:r>
            <a:r>
              <a:rPr lang="en-US" sz="2000" b="0" i="0" u="none" strike="noStrike" baseline="0" dirty="0">
                <a:latin typeface="+mj-lt"/>
              </a:rPr>
              <a:t> </a:t>
            </a:r>
            <a:r>
              <a:rPr lang="en-US" sz="2000" b="0" i="0" u="none" strike="noStrike" baseline="0" dirty="0" err="1">
                <a:latin typeface="+mj-lt"/>
              </a:rPr>
              <a:t>prikaz</a:t>
            </a:r>
            <a:r>
              <a:rPr lang="en-US" sz="2000" b="0" i="0" u="none" strike="noStrike" baseline="0" dirty="0">
                <a:latin typeface="+mj-lt"/>
              </a:rPr>
              <a:t> </a:t>
            </a:r>
            <a:r>
              <a:rPr lang="en-US" sz="2000" b="0" i="0" u="none" strike="noStrike" baseline="0" dirty="0" err="1">
                <a:latin typeface="+mj-lt"/>
              </a:rPr>
              <a:t>ideja</a:t>
            </a:r>
            <a:r>
              <a:rPr lang="hr-BA" sz="2000" b="0" i="0" u="none" strike="noStrike" baseline="0" dirty="0">
                <a:latin typeface="+mj-lt"/>
              </a:rPr>
              <a:t>, u ovom kontekstu koristi se na dva načina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endParaRPr lang="hr-BA" sz="2000" dirty="0">
              <a:latin typeface="+mj-lt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BA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hr-H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određivanje ciljeva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hr-HR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hr-H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ada klijent ima teškoće u određivanju problema i onoga što želi promijeniti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hr-H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kada ne vidi koliko je neuravnotežen njegov život</a:t>
            </a:r>
            <a:endParaRPr lang="en-US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FF0A01D9-9C75-47BD-8428-D2980F9677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9865629"/>
              </p:ext>
            </p:extLst>
          </p:nvPr>
        </p:nvGraphicFramePr>
        <p:xfrm>
          <a:off x="-72458" y="3795452"/>
          <a:ext cx="4608512" cy="292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4AE10AC-08BA-4BD4-9CA4-344F4C7A98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9758973"/>
              </p:ext>
            </p:extLst>
          </p:nvPr>
        </p:nvGraphicFramePr>
        <p:xfrm>
          <a:off x="4088857" y="3795452"/>
          <a:ext cx="4608512" cy="292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9454999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4. Korištenje „pita” tehnika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hr-HR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hr-H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straživanje doprinosa različitih čimbenika koji mogu uzrokovati trenutne teškoće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hr-HR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omogućuje osobi da na osnovi grafičkog prikaza vidi moguće uzroke trenutnih teškoća</a:t>
            </a:r>
            <a:endParaRPr lang="hr-BA" sz="16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hr-BA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hr-HR" sz="16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akon</a:t>
            </a:r>
            <a:r>
              <a:rPr lang="hr-H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što istraži alternativna objašnjenja i njihov doprinos, terapeut traži od osobe da disfunkcionalnu osobinu (npr. „Ja sam neadekvatan”) procjenjuje posljednju kako bi mogao potpunije razmotriti sva ostala objašnjenja</a:t>
            </a:r>
            <a:endParaRPr lang="en-US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8F89463-73D2-4EB3-A430-9A9361483E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9009234"/>
              </p:ext>
            </p:extLst>
          </p:nvPr>
        </p:nvGraphicFramePr>
        <p:xfrm>
          <a:off x="1331640" y="3645024"/>
          <a:ext cx="763284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990966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How to Help Someone Seek Help - The Morning - Sri Lanka News">
            <a:extLst>
              <a:ext uri="{FF2B5EF4-FFF2-40B4-BE49-F238E27FC236}">
                <a16:creationId xmlns:a16="http://schemas.microsoft.com/office/drawing/2014/main" id="{3A593AD9-873A-40FE-8439-E0F2366AA4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29" t="9091" r="31260"/>
          <a:stretch/>
        </p:blipFill>
        <p:spPr bwMode="auto">
          <a:xfrm>
            <a:off x="2642616" y="10"/>
            <a:ext cx="650138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731745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20" y="1161288"/>
            <a:ext cx="3380406" cy="1124712"/>
          </a:xfrm>
        </p:spPr>
        <p:txBody>
          <a:bodyPr anchor="b">
            <a:noAutofit/>
          </a:bodyPr>
          <a:lstStyle/>
          <a:p>
            <a:r>
              <a:rPr lang="hr-HR" sz="2400"/>
              <a:t>5. Funkcionalne usporedbe zabilješki o sebi i pozitivnih izjava o sebi</a:t>
            </a:r>
            <a:endParaRPr lang="hr-HR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87775" y="674370"/>
            <a:ext cx="73152" cy="411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183" y="2443480"/>
            <a:ext cx="2475738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4651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/>
              <a:t>5. Funkcionalne usporedbe zabilješki o sebi i pozitivnih izjava o sebi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hr-H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sobe sa psihijatrijskim poremećajima imaju negativnu sklonost u procesiranju informacija, što je posebno izraženo u situacijama kada evaluiraju sebe </a:t>
            </a:r>
          </a:p>
          <a:p>
            <a:pPr lvl="1"/>
            <a:r>
              <a:rPr lang="hr-H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skloni su zamjećivati podatke koji se mogu protumačiti kao negativni</a:t>
            </a:r>
          </a:p>
          <a:p>
            <a:pPr lvl="1"/>
            <a:r>
              <a:rPr lang="hr-H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istovremeno </a:t>
            </a:r>
            <a:r>
              <a:rPr lang="hr-HR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 skloni i</a:t>
            </a:r>
            <a:r>
              <a:rPr lang="hr-H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gnorirati i zanemarivati pozitivne informacije</a:t>
            </a:r>
          </a:p>
          <a:p>
            <a:pPr lvl="1"/>
            <a:r>
              <a:rPr lang="hr-HR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često</a:t>
            </a:r>
            <a:r>
              <a:rPr lang="hr-H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rade jednu od dvije disfunkcionalne usporedbe: </a:t>
            </a:r>
          </a:p>
          <a:p>
            <a:pPr lvl="2"/>
            <a:r>
              <a:rPr lang="hr-H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uspoređuju sebe sa stanjem u kakvom su bili prije nastanka poremećaja</a:t>
            </a:r>
          </a:p>
          <a:p>
            <a:pPr lvl="2"/>
            <a:r>
              <a:rPr lang="hr-H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uspoređuju se s drugima koji nemaju psihijatrijski poremećaj</a:t>
            </a:r>
          </a:p>
          <a:p>
            <a:pPr lvl="2"/>
            <a:endParaRPr lang="hr-HR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hr-HR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navedeno pomaže održavanju ili pogoršavanju njihovih teškoća</a:t>
            </a:r>
            <a:endParaRPr lang="en-US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614902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hr-HR" sz="3500" dirty="0"/>
              <a:t>5. Funkcionalne usporedbe zabilješki o sebi i pozitivnih izjava o sebi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6" y="2132856"/>
            <a:ext cx="8037576" cy="4044107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hr-HR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hr-HR" sz="19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 mijenjanje </a:t>
            </a:r>
            <a:r>
              <a:rPr lang="hr-HR" sz="19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samousporedbe</a:t>
            </a:r>
            <a:endParaRPr lang="hr-HR" sz="19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</a:pPr>
            <a:r>
              <a:rPr lang="hr-HR" sz="19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terapeut pomaže klijentu da uvidi kako su njegova selektivna pažnja i usporedbe disfunkcionalne, a zatim podučava klijenta u stvaranju funkcionalnijih usporedbi (sa sobom u najgorem izdanju) i održavanju pozitivnih izjava o sebi</a:t>
            </a:r>
          </a:p>
          <a:p>
            <a:pPr lvl="1">
              <a:lnSpc>
                <a:spcPct val="90000"/>
              </a:lnSpc>
            </a:pPr>
            <a:r>
              <a:rPr lang="hr-HR" sz="19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primjeri pitanja:</a:t>
            </a:r>
          </a:p>
          <a:p>
            <a:pPr lvl="2">
              <a:lnSpc>
                <a:spcPct val="90000"/>
              </a:lnSpc>
            </a:pPr>
            <a:r>
              <a:rPr lang="hr-HR" sz="1900" dirty="0"/>
              <a:t>Čini se da ste prilično razočarani sobom. Postoji li nešto što ste ovog tjedna napravili, a da zaslužuje pohvalu?</a:t>
            </a:r>
          </a:p>
          <a:p>
            <a:pPr lvl="2">
              <a:lnSpc>
                <a:spcPct val="90000"/>
              </a:lnSpc>
            </a:pPr>
            <a:r>
              <a:rPr lang="hr-HR" sz="1900" dirty="0"/>
              <a:t>Izgleda kako se ponovno uspoređujete s drugim ljudima. Radite li to često?</a:t>
            </a:r>
          </a:p>
          <a:p>
            <a:pPr lvl="2">
              <a:lnSpc>
                <a:spcPct val="90000"/>
              </a:lnSpc>
            </a:pPr>
            <a:r>
              <a:rPr lang="hr-HR" sz="1900" dirty="0"/>
              <a:t>Što se događa s vašim raspoloženjem kad sebe nepravedno usporedite s drugima?</a:t>
            </a:r>
          </a:p>
          <a:p>
            <a:pPr lvl="2">
              <a:lnSpc>
                <a:spcPct val="90000"/>
              </a:lnSpc>
            </a:pPr>
            <a:r>
              <a:rPr lang="hr-HR" sz="1900" dirty="0"/>
              <a:t>Što bi se dogodilo kad biste sebi rekli da to nije razumna usporedba…?</a:t>
            </a:r>
          </a:p>
          <a:p>
            <a:pPr lvl="2">
              <a:lnSpc>
                <a:spcPct val="90000"/>
              </a:lnSpc>
            </a:pPr>
            <a:r>
              <a:rPr lang="hr-HR" sz="1900" dirty="0"/>
              <a:t>Biste li tu usporedbu pokušali za domaću zadaću kad se situacija ponovi?</a:t>
            </a:r>
          </a:p>
          <a:p>
            <a:pPr>
              <a:lnSpc>
                <a:spcPct val="90000"/>
              </a:lnSpc>
            </a:pPr>
            <a:endParaRPr lang="hr-HR" sz="1900" dirty="0"/>
          </a:p>
          <a:p>
            <a:pPr>
              <a:lnSpc>
                <a:spcPct val="90000"/>
              </a:lnSpc>
            </a:pPr>
            <a:r>
              <a:rPr lang="hr-HR" sz="19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klijent može imati AM u kojima uspoređuje sebe s onim što bi trebao biti (npr. „Trebao bih vrlo lako pročitati ovo poglavlje”) ili sa sobom kada nije imao teškoće („To mi je nekad bilo tako lako.”) </a:t>
            </a:r>
            <a:r>
              <a:rPr lang="hr-HR" sz="19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u</a:t>
            </a:r>
            <a:r>
              <a:rPr lang="hr-HR" sz="19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ovoj situaciji terapeut nastoji usmjeriti </a:t>
            </a:r>
            <a:r>
              <a:rPr lang="hr-HR" sz="19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klijentovu</a:t>
            </a:r>
            <a:r>
              <a:rPr lang="hr-HR" sz="19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pažnju na to koliko je napredovao u odnosu na svoje najgore razdoblje</a:t>
            </a:r>
            <a:endParaRPr lang="hr-HR" sz="1900" dirty="0"/>
          </a:p>
        </p:txBody>
      </p:sp>
    </p:spTree>
    <p:extLst>
      <p:ext uri="{BB962C8B-B14F-4D97-AF65-F5344CB8AC3E}">
        <p14:creationId xmlns:p14="http://schemas.microsoft.com/office/powerpoint/2010/main" val="3700396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/>
              <a:t>5. Funkcionalne usporedbe zabilješki o sebi i pozitivnih izjava o sebi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r-H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b) pozitivne izjave o sebi</a:t>
            </a:r>
            <a:endParaRPr lang="en-US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hr-H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 su dnevne liste pozitivnih stvari koje klijent radi ili pojedinosti koje zaslužuju pohvalu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ova tehnika korištena u ranim fazama terapije može pomoći u pripremi klijenta za kasniji zadatak otkrivanja pozitivnih podataka za obrazac bazičnog vjerovanja</a:t>
            </a:r>
          </a:p>
          <a:p>
            <a:endParaRPr lang="hr-H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186823-9717-488A-B6C3-2620E44AC295}"/>
              </a:ext>
            </a:extLst>
          </p:cNvPr>
          <p:cNvSpPr/>
          <p:nvPr/>
        </p:nvSpPr>
        <p:spPr>
          <a:xfrm>
            <a:off x="611560" y="3501008"/>
            <a:ext cx="7920880" cy="31683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r-HR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Lista za pohvalu</a:t>
            </a:r>
            <a:endParaRPr lang="en-US" sz="1400" dirty="0">
              <a:solidFill>
                <a:schemeClr val="tx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r-HR" sz="14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(Pozitivne stvari koje sam napravila ili one koje su bile makar malo teže, ali sam ih ipak napravila)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it-IT" sz="1400" b="0" u="none" strike="noStrike" baseline="0" dirty="0" err="1">
                <a:solidFill>
                  <a:schemeClr val="tx1"/>
                </a:solidFill>
                <a:latin typeface="+mj-lt"/>
              </a:rPr>
              <a:t>Pokušala</a:t>
            </a:r>
            <a:r>
              <a:rPr lang="it-IT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it-IT" sz="1400" b="0" u="none" strike="noStrike" baseline="0" dirty="0" err="1">
                <a:solidFill>
                  <a:schemeClr val="tx1"/>
                </a:solidFill>
                <a:latin typeface="+mj-lt"/>
              </a:rPr>
              <a:t>pratiti</a:t>
            </a:r>
            <a:r>
              <a:rPr lang="it-IT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it-IT" sz="1400" b="0" u="none" strike="noStrike" baseline="0" dirty="0" err="1">
                <a:solidFill>
                  <a:schemeClr val="tx1"/>
                </a:solidFill>
                <a:latin typeface="+mj-lt"/>
              </a:rPr>
              <a:t>predavanje</a:t>
            </a:r>
            <a:r>
              <a:rPr lang="it-IT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it-IT" sz="1400" b="0" u="none" strike="noStrike" baseline="0" dirty="0" err="1">
                <a:solidFill>
                  <a:schemeClr val="tx1"/>
                </a:solidFill>
                <a:latin typeface="+mj-lt"/>
              </a:rPr>
              <a:t>iz</a:t>
            </a:r>
            <a:r>
              <a:rPr lang="it-IT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it-IT" sz="1400" b="0" u="none" strike="noStrike" baseline="0" dirty="0" err="1">
                <a:solidFill>
                  <a:schemeClr val="tx1"/>
                </a:solidFill>
                <a:latin typeface="+mj-lt"/>
              </a:rPr>
              <a:t>statistike</a:t>
            </a:r>
            <a:r>
              <a:rPr lang="it-IT" sz="1400" b="0" u="none" strike="noStrike" baseline="0" dirty="0">
                <a:solidFill>
                  <a:schemeClr val="tx1"/>
                </a:solidFill>
                <a:latin typeface="+mj-lt"/>
              </a:rPr>
              <a:t>.</a:t>
            </a:r>
            <a:endParaRPr lang="hr-BA" sz="1400" b="0" u="none" strike="noStrike" baseline="0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Završila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tipkanje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seminara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i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predala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ga.</a:t>
            </a:r>
            <a:endParaRPr lang="hr-BA" sz="1400" b="0" u="none" strike="noStrike" baseline="0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pl-PL" sz="1400" b="0" u="none" strike="noStrike" baseline="0" dirty="0">
                <a:solidFill>
                  <a:schemeClr val="tx1"/>
                </a:solidFill>
                <a:latin typeface="+mj-lt"/>
              </a:rPr>
              <a:t>Razgovarala s prijateljicom za vrijeme ručka.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Nazvala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hr-BA" sz="1400" b="0" u="none" strike="noStrike" baseline="0" dirty="0">
                <a:solidFill>
                  <a:schemeClr val="tx1"/>
                </a:solidFill>
                <a:latin typeface="+mj-lt"/>
              </a:rPr>
              <a:t>kolegu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kako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bih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provjerila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zadatak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iz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kemije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.</a:t>
            </a:r>
            <a:endParaRPr lang="hr-BA" sz="1400" b="0" u="none" strike="noStrike" baseline="0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Skuhala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večeru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umjesto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odlaska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na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spavanje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.</a:t>
            </a:r>
            <a:endParaRPr lang="hr-BA" sz="1400" b="0" u="none" strike="noStrike" baseline="0" dirty="0">
              <a:solidFill>
                <a:schemeClr val="tx1"/>
              </a:solidFill>
              <a:latin typeface="+mj-lt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Pročitala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5.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poglavlje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knjige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iz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b="0" u="none" strike="noStrike" baseline="0" dirty="0" err="1">
                <a:solidFill>
                  <a:schemeClr val="tx1"/>
                </a:solidFill>
                <a:latin typeface="+mj-lt"/>
              </a:rPr>
              <a:t>ekonomije</a:t>
            </a:r>
            <a:r>
              <a:rPr lang="en-US" sz="1400" b="0" u="none" strike="noStrike" baseline="0" dirty="0">
                <a:solidFill>
                  <a:schemeClr val="tx1"/>
                </a:solidFill>
                <a:latin typeface="+mj-lt"/>
              </a:rPr>
              <a:t>.</a:t>
            </a:r>
            <a:endParaRPr lang="hr-BA" sz="1400" b="0" u="none" strike="noStrike" baseline="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64400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9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1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5812" y="365125"/>
            <a:ext cx="8375585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059" y="586822"/>
            <a:ext cx="2670189" cy="1645920"/>
          </a:xfrm>
        </p:spPr>
        <p:txBody>
          <a:bodyPr>
            <a:normAutofit/>
          </a:bodyPr>
          <a:lstStyle/>
          <a:p>
            <a:r>
              <a:rPr lang="hr-HR" sz="2800" dirty="0"/>
              <a:t>Literatura: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806" y="1057739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15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999776" y="1402924"/>
            <a:ext cx="1463040" cy="13716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3373" y="586822"/>
            <a:ext cx="4501977" cy="1645920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spcAft>
                <a:spcPts val="600"/>
              </a:spcAft>
              <a:buNone/>
            </a:pPr>
            <a:r>
              <a:rPr lang="hr-HR" sz="1800" dirty="0"/>
              <a:t>Beck, J. S. (2011). </a:t>
            </a:r>
            <a:r>
              <a:rPr lang="hr-HR" sz="1800" i="1" dirty="0"/>
              <a:t>Kognitivna terapija</a:t>
            </a:r>
            <a:r>
              <a:rPr lang="hr-HR" sz="1800" dirty="0"/>
              <a:t>. Jastrebarsko: Naklada Slap</a:t>
            </a:r>
          </a:p>
        </p:txBody>
      </p:sp>
      <p:pic>
        <p:nvPicPr>
          <p:cNvPr id="5" name="Picture 2" descr="How to Help Someone Seek Help - The Morning - Sri Lanka News">
            <a:extLst>
              <a:ext uri="{FF2B5EF4-FFF2-40B4-BE49-F238E27FC236}">
                <a16:creationId xmlns:a16="http://schemas.microsoft.com/office/drawing/2014/main" id="{DAA81AD3-30DD-49D0-ACD6-C725CD4F3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85700" y="2734056"/>
            <a:ext cx="5238893" cy="3483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4267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90872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hr-HR" sz="2800" b="1">
                <a:latin typeface="Garamond" panose="02020404030301010803" pitchFamily="18" charset="0"/>
                <a:cs typeface="Calibri" panose="020F0502020204030204" pitchFamily="34" charset="0"/>
              </a:rPr>
              <a:t>Dodatne kognitivne </a:t>
            </a:r>
            <a:br>
              <a:rPr lang="hr-HR" sz="2800" b="1">
                <a:latin typeface="Garamond" panose="02020404030301010803" pitchFamily="18" charset="0"/>
                <a:cs typeface="Calibri" panose="020F0502020204030204" pitchFamily="34" charset="0"/>
              </a:rPr>
            </a:br>
            <a:r>
              <a:rPr lang="hr-HR" sz="2800" b="1">
                <a:latin typeface="Garamond" panose="02020404030301010803" pitchFamily="18" charset="0"/>
                <a:cs typeface="Calibri" panose="020F0502020204030204" pitchFamily="34" charset="0"/>
              </a:rPr>
              <a:t>i bihevioralne tehnike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2420888"/>
            <a:ext cx="7632848" cy="370527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000" b="0" u="none" strike="noStrike" baseline="0">
                <a:solidFill>
                  <a:srgbClr val="595959"/>
                </a:solidFill>
                <a:latin typeface="+mj-lt"/>
              </a:rPr>
              <a:t>Rješavanje problema</a:t>
            </a:r>
          </a:p>
          <a:p>
            <a:pPr algn="l"/>
            <a:r>
              <a:rPr lang="en-US" sz="2000" b="1" u="none" strike="noStrike" baseline="0">
                <a:solidFill>
                  <a:srgbClr val="595959"/>
                </a:solidFill>
                <a:latin typeface="+mj-lt"/>
              </a:rPr>
              <a:t>Donošenje odluke</a:t>
            </a:r>
          </a:p>
          <a:p>
            <a:pPr algn="l"/>
            <a:r>
              <a:rPr lang="en-US" sz="2000" b="0" u="none" strike="noStrike" baseline="0">
                <a:solidFill>
                  <a:srgbClr val="595959"/>
                </a:solidFill>
                <a:latin typeface="+mj-lt"/>
              </a:rPr>
              <a:t>Bihevioralni</a:t>
            </a:r>
            <a:r>
              <a:rPr lang="hr-BA" sz="2000" b="0" u="none" strike="noStrike" baseline="0">
                <a:solidFill>
                  <a:srgbClr val="595959"/>
                </a:solidFill>
                <a:latin typeface="+mj-lt"/>
              </a:rPr>
              <a:t> </a:t>
            </a:r>
            <a:r>
              <a:rPr lang="en-US" sz="2000" b="0" u="none" strike="noStrike" baseline="0">
                <a:solidFill>
                  <a:srgbClr val="595959"/>
                </a:solidFill>
                <a:latin typeface="+mj-lt"/>
              </a:rPr>
              <a:t>eksperiment</a:t>
            </a:r>
          </a:p>
          <a:p>
            <a:pPr algn="l"/>
            <a:r>
              <a:rPr lang="en-US" sz="2000" b="0" u="none" strike="noStrike" baseline="0">
                <a:solidFill>
                  <a:srgbClr val="595959"/>
                </a:solidFill>
                <a:latin typeface="+mj-lt"/>
              </a:rPr>
              <a:t>Opažanje i planiranje</a:t>
            </a:r>
            <a:r>
              <a:rPr lang="hr-BA" sz="2000" b="0" u="none" strike="noStrike" baseline="0">
                <a:solidFill>
                  <a:srgbClr val="595959"/>
                </a:solidFill>
                <a:latin typeface="+mj-lt"/>
              </a:rPr>
              <a:t> </a:t>
            </a:r>
            <a:r>
              <a:rPr lang="en-US" sz="2000" b="0" u="none" strike="noStrike" baseline="0">
                <a:solidFill>
                  <a:srgbClr val="595959"/>
                </a:solidFill>
                <a:latin typeface="+mj-lt"/>
              </a:rPr>
              <a:t>aktivnosti</a:t>
            </a:r>
          </a:p>
          <a:p>
            <a:pPr algn="l"/>
            <a:r>
              <a:rPr lang="en-US" sz="2000" u="none" strike="noStrike" baseline="0">
                <a:solidFill>
                  <a:srgbClr val="595959"/>
                </a:solidFill>
                <a:latin typeface="+mj-lt"/>
              </a:rPr>
              <a:t>Distrakcije i</a:t>
            </a:r>
            <a:r>
              <a:rPr lang="hr-BA" sz="2000" u="none" strike="noStrike" baseline="0">
                <a:solidFill>
                  <a:srgbClr val="595959"/>
                </a:solidFill>
                <a:latin typeface="+mj-lt"/>
              </a:rPr>
              <a:t> </a:t>
            </a:r>
            <a:r>
              <a:rPr lang="en-US" sz="2000" u="none" strike="noStrike" baseline="0">
                <a:solidFill>
                  <a:srgbClr val="595959"/>
                </a:solidFill>
                <a:latin typeface="+mj-lt"/>
              </a:rPr>
              <a:t>preusmjeravanje pažnje</a:t>
            </a:r>
          </a:p>
          <a:p>
            <a:pPr algn="l"/>
            <a:r>
              <a:rPr lang="hr-BA" sz="2000">
                <a:solidFill>
                  <a:srgbClr val="595959"/>
                </a:solidFill>
                <a:latin typeface="+mj-lt"/>
              </a:rPr>
              <a:t>Tehnike r</a:t>
            </a:r>
            <a:r>
              <a:rPr lang="en-US" sz="2000" b="0" u="none" strike="noStrike" baseline="0">
                <a:solidFill>
                  <a:srgbClr val="595959"/>
                </a:solidFill>
                <a:latin typeface="+mj-lt"/>
              </a:rPr>
              <a:t>elaksacij</a:t>
            </a:r>
            <a:r>
              <a:rPr lang="hr-BA" sz="2000" b="0" u="none" strike="noStrike" baseline="0">
                <a:solidFill>
                  <a:srgbClr val="595959"/>
                </a:solidFill>
                <a:latin typeface="+mj-lt"/>
              </a:rPr>
              <a:t>e</a:t>
            </a:r>
            <a:endParaRPr lang="en-US" sz="2000" b="0" u="none" strike="noStrike" baseline="0">
              <a:solidFill>
                <a:srgbClr val="595959"/>
              </a:solidFill>
              <a:latin typeface="+mj-lt"/>
            </a:endParaRPr>
          </a:p>
          <a:p>
            <a:pPr algn="l"/>
            <a:r>
              <a:rPr lang="en-US" sz="2000" b="1" u="none" strike="noStrike" baseline="0">
                <a:solidFill>
                  <a:srgbClr val="595959"/>
                </a:solidFill>
                <a:latin typeface="+mj-lt"/>
              </a:rPr>
              <a:t>Kartice za suočavanje</a:t>
            </a:r>
          </a:p>
          <a:p>
            <a:pPr algn="l"/>
            <a:r>
              <a:rPr lang="en-US" sz="2000" b="0" u="none" strike="noStrike" baseline="0">
                <a:solidFill>
                  <a:srgbClr val="595959"/>
                </a:solidFill>
                <a:latin typeface="+mj-lt"/>
              </a:rPr>
              <a:t>Postupno izlaganje</a:t>
            </a:r>
          </a:p>
          <a:p>
            <a:pPr algn="l"/>
            <a:r>
              <a:rPr lang="en-US" sz="2000" b="1" u="none" strike="noStrike" baseline="0">
                <a:solidFill>
                  <a:srgbClr val="595959"/>
                </a:solidFill>
                <a:latin typeface="+mj-lt"/>
              </a:rPr>
              <a:t>Igranje uloga</a:t>
            </a:r>
          </a:p>
          <a:p>
            <a:pPr algn="l"/>
            <a:r>
              <a:rPr lang="hr-BA" sz="2000" b="1">
                <a:solidFill>
                  <a:srgbClr val="595959"/>
                </a:solidFill>
                <a:latin typeface="+mj-lt"/>
              </a:rPr>
              <a:t>Kor</a:t>
            </a:r>
            <a:r>
              <a:rPr lang="en-US" sz="2000" b="1" u="none" strike="noStrike" baseline="0">
                <a:solidFill>
                  <a:srgbClr val="595959"/>
                </a:solidFill>
                <a:latin typeface="+mj-lt"/>
              </a:rPr>
              <a:t>ištenje „pita”</a:t>
            </a:r>
            <a:r>
              <a:rPr lang="hr-BA" sz="2000" b="1" u="none" strike="noStrike" baseline="0">
                <a:solidFill>
                  <a:srgbClr val="595959"/>
                </a:solidFill>
                <a:latin typeface="+mj-lt"/>
              </a:rPr>
              <a:t> </a:t>
            </a:r>
            <a:r>
              <a:rPr lang="en-US" sz="2000" b="1" u="none" strike="noStrike" baseline="0">
                <a:solidFill>
                  <a:srgbClr val="595959"/>
                </a:solidFill>
                <a:latin typeface="+mj-lt"/>
              </a:rPr>
              <a:t>tehnik</a:t>
            </a:r>
            <a:r>
              <a:rPr lang="hr-BA" sz="2000" b="1" u="none" strike="noStrike" baseline="0">
                <a:solidFill>
                  <a:srgbClr val="595959"/>
                </a:solidFill>
                <a:latin typeface="+mj-lt"/>
              </a:rPr>
              <a:t>a</a:t>
            </a:r>
            <a:endParaRPr lang="en-US" sz="2000" b="1" u="none" strike="noStrike" baseline="0">
              <a:solidFill>
                <a:srgbClr val="595959"/>
              </a:solidFill>
              <a:latin typeface="+mj-lt"/>
            </a:endParaRPr>
          </a:p>
          <a:p>
            <a:pPr algn="l"/>
            <a:r>
              <a:rPr lang="en-US" sz="2000" b="1" u="none" strike="noStrike" baseline="0">
                <a:solidFill>
                  <a:srgbClr val="595959"/>
                </a:solidFill>
                <a:latin typeface="+mj-lt"/>
              </a:rPr>
              <a:t>Funkcionalne</a:t>
            </a:r>
            <a:r>
              <a:rPr lang="hr-BA" sz="2000" b="1" u="none" strike="noStrike" baseline="0">
                <a:solidFill>
                  <a:srgbClr val="595959"/>
                </a:solidFill>
                <a:latin typeface="+mj-lt"/>
              </a:rPr>
              <a:t> </a:t>
            </a:r>
            <a:r>
              <a:rPr lang="en-US" sz="2000" b="1" u="none" strike="noStrike" baseline="0">
                <a:solidFill>
                  <a:srgbClr val="595959"/>
                </a:solidFill>
                <a:latin typeface="+mj-lt"/>
              </a:rPr>
              <a:t>usporedbe zabilješki o</a:t>
            </a:r>
            <a:r>
              <a:rPr lang="hr-BA" sz="2000" b="1" u="none" strike="noStrike" baseline="0">
                <a:solidFill>
                  <a:srgbClr val="595959"/>
                </a:solidFill>
                <a:latin typeface="+mj-lt"/>
              </a:rPr>
              <a:t> </a:t>
            </a:r>
            <a:r>
              <a:rPr lang="pl-PL" sz="2000" b="1" u="none" strike="noStrike" baseline="0">
                <a:solidFill>
                  <a:srgbClr val="595959"/>
                </a:solidFill>
                <a:latin typeface="+mj-lt"/>
              </a:rPr>
              <a:t>sebi i pozitivnih izjava o </a:t>
            </a:r>
            <a:r>
              <a:rPr lang="en-US" sz="2000" b="1" u="none" strike="noStrike" baseline="0">
                <a:solidFill>
                  <a:srgbClr val="595959"/>
                </a:solidFill>
                <a:latin typeface="+mj-lt"/>
              </a:rPr>
              <a:t>sebi</a:t>
            </a:r>
            <a:endParaRPr lang="hr-HR" sz="3600" dirty="0">
              <a:latin typeface="+mj-lt"/>
            </a:endParaRPr>
          </a:p>
        </p:txBody>
      </p:sp>
      <p:pic>
        <p:nvPicPr>
          <p:cNvPr id="2056" name="Picture 8" descr="Psychotherapy Mental Problem Depression Treatment Concept Stock Vector  (Royalty Free) 1671290074">
            <a:extLst>
              <a:ext uri="{FF2B5EF4-FFF2-40B4-BE49-F238E27FC236}">
                <a16:creationId xmlns:a16="http://schemas.microsoft.com/office/drawing/2014/main" id="{64C1703F-FEA3-4AEC-88D2-8EAD306B4F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21" b="13601"/>
          <a:stretch/>
        </p:blipFill>
        <p:spPr bwMode="auto">
          <a:xfrm>
            <a:off x="6407580" y="0"/>
            <a:ext cx="2736304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0599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How to Help Someone Seek Help - The Morning - Sri Lanka News">
            <a:extLst>
              <a:ext uri="{FF2B5EF4-FFF2-40B4-BE49-F238E27FC236}">
                <a16:creationId xmlns:a16="http://schemas.microsoft.com/office/drawing/2014/main" id="{3A593AD9-873A-40FE-8439-E0F2366AA4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29" t="9091" r="31260"/>
          <a:stretch/>
        </p:blipFill>
        <p:spPr bwMode="auto">
          <a:xfrm>
            <a:off x="2642616" y="10"/>
            <a:ext cx="650138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731745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20" y="1161288"/>
            <a:ext cx="2781512" cy="1124712"/>
          </a:xfrm>
        </p:spPr>
        <p:txBody>
          <a:bodyPr anchor="b">
            <a:noAutofit/>
          </a:bodyPr>
          <a:lstStyle/>
          <a:p>
            <a:r>
              <a:rPr lang="hr-HR" sz="2400"/>
              <a:t>1. Donošenje odluke</a:t>
            </a:r>
            <a:br>
              <a:rPr lang="hr-HR" sz="2400"/>
            </a:br>
            <a:endParaRPr lang="hr-HR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87775" y="674370"/>
            <a:ext cx="73152" cy="411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183" y="2443480"/>
            <a:ext cx="2475738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242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/>
              <a:t>1. Donošenje odluke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92896"/>
          </a:xfrm>
        </p:spPr>
        <p:txBody>
          <a:bodyPr>
            <a:normAutofit fontScale="77500" lnSpcReduction="20000"/>
          </a:bodyPr>
          <a:lstStyle/>
          <a:p>
            <a:r>
              <a:rPr lang="hr-HR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hr-HR" sz="320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erapeut traži da klijent </a:t>
            </a:r>
          </a:p>
          <a:p>
            <a:pPr lvl="1">
              <a:buFont typeface="+mj-lt"/>
              <a:buAutoNum type="arabicPeriod"/>
            </a:pPr>
            <a:r>
              <a:rPr lang="hr-HR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popiše prednosti i nedostatke svakog izbora,</a:t>
            </a:r>
          </a:p>
          <a:p>
            <a:pPr lvl="1">
              <a:buFont typeface="+mj-lt"/>
              <a:buAutoNum type="arabicPeriod"/>
            </a:pPr>
            <a:r>
              <a:rPr lang="hr-HR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zatim mu pomaže u tome da odvaže svaku ponuđenu tvrdnju (tako da klijent rangira tvrdnje od 1 do 10 ili zaokruži najvažnije) i </a:t>
            </a:r>
          </a:p>
          <a:p>
            <a:pPr lvl="1">
              <a:buFont typeface="+mj-lt"/>
              <a:buAutoNum type="arabicPeriod"/>
            </a:pPr>
            <a:r>
              <a:rPr lang="hr-HR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da stvori zaključak o tome koja je opcija najbolja</a:t>
            </a:r>
          </a:p>
          <a:p>
            <a:pPr lvl="1">
              <a:buFont typeface="+mj-lt"/>
              <a:buAutoNum type="arabicPeriod"/>
            </a:pPr>
            <a:endParaRPr lang="hr-HR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hr-HR" sz="320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 kraju terapeut potiče razmatranje korištenja ove tehnike i kod drugih problema</a:t>
            </a:r>
            <a:endParaRPr lang="en-US" sz="32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hr-HR" sz="32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sz="3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/>
          </a:p>
          <a:p>
            <a:endParaRPr lang="hr-HR"/>
          </a:p>
          <a:p>
            <a:endParaRPr lang="hr-HR" sz="320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7">
            <a:extLst>
              <a:ext uri="{FF2B5EF4-FFF2-40B4-BE49-F238E27FC236}">
                <a16:creationId xmlns:a16="http://schemas.microsoft.com/office/drawing/2014/main" id="{D4240213-54EF-4628-859C-D141A5CA02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928065"/>
              </p:ext>
            </p:extLst>
          </p:nvPr>
        </p:nvGraphicFramePr>
        <p:xfrm>
          <a:off x="2915816" y="4353157"/>
          <a:ext cx="5904656" cy="21945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937873843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903446068"/>
                    </a:ext>
                  </a:extLst>
                </a:gridCol>
              </a:tblGrid>
              <a:tr h="352805">
                <a:tc>
                  <a:txBody>
                    <a:bodyPr/>
                    <a:lstStyle/>
                    <a:p>
                      <a:r>
                        <a:rPr lang="hr-BA" b="0">
                          <a:solidFill>
                            <a:schemeClr val="tx1"/>
                          </a:solidFill>
                        </a:rPr>
                        <a:t>Prednosti prvog izbora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BA" b="0">
                          <a:solidFill>
                            <a:schemeClr val="tx1"/>
                          </a:solidFill>
                        </a:rPr>
                        <a:t>Nedostaci prvog izbora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226637"/>
                  </a:ext>
                </a:extLst>
              </a:tr>
              <a:tr h="352805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911371"/>
                  </a:ext>
                </a:extLst>
              </a:tr>
              <a:tr h="352805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515643"/>
                  </a:ext>
                </a:extLst>
              </a:tr>
              <a:tr h="352805">
                <a:tc>
                  <a:txBody>
                    <a:bodyPr/>
                    <a:lstStyle/>
                    <a:p>
                      <a:r>
                        <a:rPr lang="hr-BA">
                          <a:solidFill>
                            <a:schemeClr val="tx1"/>
                          </a:solidFill>
                        </a:rPr>
                        <a:t>Prednosti drugog izbora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BA">
                          <a:solidFill>
                            <a:schemeClr val="tx1"/>
                          </a:solidFill>
                        </a:rPr>
                        <a:t>Nedostaci drugog izbora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201375"/>
                  </a:ext>
                </a:extLst>
              </a:tr>
              <a:tr h="352805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5510158"/>
                  </a:ext>
                </a:extLst>
              </a:tr>
              <a:tr h="352805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6409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6775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How to Help Someone Seek Help - The Morning - Sri Lanka News">
            <a:extLst>
              <a:ext uri="{FF2B5EF4-FFF2-40B4-BE49-F238E27FC236}">
                <a16:creationId xmlns:a16="http://schemas.microsoft.com/office/drawing/2014/main" id="{3A593AD9-873A-40FE-8439-E0F2366AA4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29" t="9091" r="31260"/>
          <a:stretch/>
        </p:blipFill>
        <p:spPr bwMode="auto">
          <a:xfrm>
            <a:off x="2642616" y="10"/>
            <a:ext cx="6501384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731745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320" y="1161288"/>
            <a:ext cx="3069544" cy="1124712"/>
          </a:xfrm>
        </p:spPr>
        <p:txBody>
          <a:bodyPr anchor="b">
            <a:noAutofit/>
          </a:bodyPr>
          <a:lstStyle/>
          <a:p>
            <a:pPr marL="0" indent="0"/>
            <a:r>
              <a:rPr lang="hr-HR" sz="2400"/>
              <a:t>2. Kartice za suočavanje</a:t>
            </a:r>
            <a:br>
              <a:rPr lang="hr-HR" sz="2400"/>
            </a:br>
            <a:endParaRPr lang="hr-HR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87775" y="674370"/>
            <a:ext cx="73152" cy="411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183" y="2443480"/>
            <a:ext cx="2475738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6579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0B9EE3F3-89B7-43C3-8651-C4C9683099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610" y="991443"/>
            <a:ext cx="3332365" cy="1087819"/>
          </a:xfrm>
        </p:spPr>
        <p:txBody>
          <a:bodyPr anchor="b">
            <a:normAutofit/>
          </a:bodyPr>
          <a:lstStyle/>
          <a:p>
            <a:r>
              <a:rPr lang="hr-HR" sz="3000" dirty="0"/>
              <a:t>2. Kartice za suočavanje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33AE4636-AEEC-45D6-84D4-7AC2DA48EC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77773" y="456519"/>
            <a:ext cx="73152" cy="411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D9CE0F4-2EB2-4F1F-8AAC-DB3571D9FE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8610" y="2285541"/>
            <a:ext cx="32918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609" y="2445022"/>
            <a:ext cx="5030129" cy="4224338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9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2000" dirty="0">
                <a:ea typeface="Calibri" panose="020F0502020204030204" pitchFamily="34" charset="0"/>
                <a:cs typeface="Times New Roman" panose="02020603050405020304" pitchFamily="18" charset="0"/>
              </a:rPr>
              <a:t>kartice za suočavanje sadrže zapisane nove adaptivnije odgovore i uvjerenja</a:t>
            </a:r>
          </a:p>
          <a:p>
            <a:pPr lvl="0">
              <a:lnSpc>
                <a:spcPct val="9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2000" dirty="0">
                <a:ea typeface="Calibri" panose="020F0502020204030204" pitchFamily="34" charset="0"/>
                <a:cs typeface="Times New Roman" panose="02020603050405020304" pitchFamily="18" charset="0"/>
              </a:rPr>
              <a:t>veličine su obično 3x5 cm</a:t>
            </a:r>
          </a:p>
          <a:p>
            <a:pPr lvl="0">
              <a:lnSpc>
                <a:spcPct val="9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2000" dirty="0">
                <a:ea typeface="Calibri" panose="020F0502020204030204" pitchFamily="34" charset="0"/>
                <a:cs typeface="Times New Roman" panose="02020603050405020304" pitchFamily="18" charset="0"/>
              </a:rPr>
              <a:t>klijent ih drži na prigodnom mjestu, u blizini (ladica, džep, na ogledalu u kupaonici, na hladnjaku, u autu)</a:t>
            </a:r>
            <a:endParaRPr lang="hr-BA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2000" dirty="0">
                <a:ea typeface="Calibri" panose="020F0502020204030204" pitchFamily="34" charset="0"/>
                <a:cs typeface="Times New Roman" panose="02020603050405020304" pitchFamily="18" charset="0"/>
              </a:rPr>
              <a:t>čita ih obično po dogovoru (npr. tri puta dnevno) ili po potrebi</a:t>
            </a:r>
          </a:p>
          <a:p>
            <a:pPr>
              <a:lnSpc>
                <a:spcPct val="9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hr-HR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2000" dirty="0">
                <a:ea typeface="Calibri" panose="020F0502020204030204" pitchFamily="34" charset="0"/>
                <a:cs typeface="Times New Roman" panose="02020603050405020304" pitchFamily="18" charset="0"/>
              </a:rPr>
              <a:t>tri su vrste kartica za suočavanje:</a:t>
            </a:r>
          </a:p>
          <a:p>
            <a:pPr lvl="1">
              <a:lnSpc>
                <a:spcPct val="9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2000" dirty="0">
                <a:ea typeface="Calibri" panose="020F0502020204030204" pitchFamily="34" charset="0"/>
                <a:cs typeface="Times New Roman" panose="02020603050405020304" pitchFamily="18" charset="0"/>
              </a:rPr>
              <a:t>automatska misao – adaptivni odgovor</a:t>
            </a: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2000" dirty="0">
                <a:ea typeface="Calibri" panose="020F0502020204030204" pitchFamily="34" charset="0"/>
                <a:cs typeface="Times New Roman" panose="02020603050405020304" pitchFamily="18" charset="0"/>
              </a:rPr>
              <a:t>strategije suočavanja</a:t>
            </a:r>
          </a:p>
          <a:p>
            <a:pPr lvl="1">
              <a:lnSpc>
                <a:spcPct val="9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2000" dirty="0">
                <a:ea typeface="Calibri" panose="020F0502020204030204" pitchFamily="34" charset="0"/>
                <a:cs typeface="Times New Roman" panose="02020603050405020304" pitchFamily="18" charset="0"/>
              </a:rPr>
              <a:t>upute za aktiviranje pacijenta</a:t>
            </a:r>
            <a:endParaRPr lang="hr-HR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8738" y="2285540"/>
            <a:ext cx="3530941" cy="3530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6560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/>
              <a:t>2. Kartice za suočavanje - </a:t>
            </a:r>
            <a:r>
              <a:rPr lang="hr-HR" sz="2800" i="1" dirty="0">
                <a:ea typeface="Calibri" panose="020F0502020204030204" pitchFamily="34" charset="0"/>
                <a:cs typeface="Times New Roman" panose="02020603050405020304" pitchFamily="18" charset="0"/>
              </a:rPr>
              <a:t>Automatska misao – adaptivni odgovor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77546"/>
            <a:ext cx="8229600" cy="2692896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ea typeface="Calibri" panose="020F0502020204030204" pitchFamily="34" charset="0"/>
                <a:cs typeface="Times New Roman" panose="02020603050405020304" pitchFamily="18" charset="0"/>
              </a:rPr>
              <a:t>kada klijent nije u mogućnosti vrednovati uznemirujuće misli i kad distrakcija i </a:t>
            </a:r>
            <a:r>
              <a:rPr lang="hr-HR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refokusiranje</a:t>
            </a:r>
            <a:r>
              <a:rPr lang="hr-HR" sz="1600" dirty="0">
                <a:ea typeface="Calibri" panose="020F0502020204030204" pitchFamily="34" charset="0"/>
                <a:cs typeface="Times New Roman" panose="02020603050405020304" pitchFamily="18" charset="0"/>
              </a:rPr>
              <a:t> nisu poželjni, može čitati kartice za suočavanje koje je unaprijed sastavio s terapeutom </a:t>
            </a:r>
            <a:endParaRPr lang="hr-B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hr-HR" sz="1600" dirty="0">
                <a:ea typeface="Calibri" panose="020F0502020204030204" pitchFamily="34" charset="0"/>
                <a:cs typeface="Times New Roman" panose="02020603050405020304" pitchFamily="18" charset="0"/>
              </a:rPr>
              <a:t>na jednu stranu kartice klijent napiše misao, na drugu s terapeutom sažima najvažnije točke koje zapisuje te potom s terapeutom dogovori vrijeme čitanja</a:t>
            </a:r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23A25B3C-9E64-4AD4-B99B-B497270CF55B}"/>
              </a:ext>
            </a:extLst>
          </p:cNvPr>
          <p:cNvSpPr/>
          <p:nvPr/>
        </p:nvSpPr>
        <p:spPr>
          <a:xfrm>
            <a:off x="107504" y="2923994"/>
            <a:ext cx="4176464" cy="20882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r-BA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AM</a:t>
            </a:r>
          </a:p>
          <a:p>
            <a:pPr lvl="0"/>
            <a:endParaRPr lang="hr-BA" sz="1700" dirty="0"/>
          </a:p>
          <a:p>
            <a:pPr lvl="0"/>
            <a:r>
              <a:rPr lang="hr-BA" sz="1700" dirty="0"/>
              <a:t>Ne mogu to napraviti.</a:t>
            </a:r>
            <a:endParaRPr lang="en-US" sz="1700" dirty="0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5227D072-9343-4953-9335-8EE93507C062}"/>
              </a:ext>
            </a:extLst>
          </p:cNvPr>
          <p:cNvSpPr/>
          <p:nvPr/>
        </p:nvSpPr>
        <p:spPr>
          <a:xfrm>
            <a:off x="3563888" y="3068960"/>
            <a:ext cx="5318250" cy="36834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dirty="0"/>
              <a:t>AO</a:t>
            </a:r>
          </a:p>
          <a:p>
            <a:pPr lvl="0"/>
            <a:r>
              <a:rPr lang="hr-HR" sz="1700" dirty="0"/>
              <a:t>Mogu osjećati kako to ne mogu napraviti, ali to ne mora biti istina. Dosta puta u prošlosti mislila sam kako ne mogu pročitati i razumjeti ovaj tekst, ali ako krenem, otvorim knjigu i počnem čitati, razumijem barem ponešto. Moglo bi biti poteškoća, ali vjerojatno nije točno kako to neću moći uopće napraviti. Najgore što bi se moglo dogoditi je da ću početi čitati i da to neću razumjeti, ali tada mogu nekoga o tome pitati ili umjesto toga napraviti nešto novo. To je bolje nego ništa ne pokušati. Negativno mišljenje samo smanjuje moju motivaciju. Trebam krenuti dalje i provjeriti ideju: „Ne mogu to napraviti.“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786853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/>
              <a:t>2. Kartice za suočavanje – </a:t>
            </a:r>
            <a:r>
              <a:rPr lang="hr-HR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Strategije suočavanja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ovaj tip kartica za suočavanje nabraja tehnike koje će </a:t>
            </a:r>
            <a:r>
              <a:rPr lang="hr-HR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klijent</a:t>
            </a:r>
            <a:r>
              <a:rPr lang="hr-H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pokušati izvesti kada se nađe u teškoj situaciji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klijent </a:t>
            </a:r>
            <a:r>
              <a:rPr lang="hr-H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 terapeut zajedno izrađuju karticu kako bi klijent mogao zapamtiti strategije o kojima su razgovarali na susretu </a:t>
            </a:r>
            <a:r>
              <a:rPr lang="hr-H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hr-H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terapeut najprije od klijenta traži mišljenje o tome što bi mogao napraviti u određenoj situaciji, a tek zatim daje svoje prijedloge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US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C6A614-9C44-4873-98A5-10E0007D86E2}"/>
              </a:ext>
            </a:extLst>
          </p:cNvPr>
          <p:cNvSpPr/>
          <p:nvPr/>
        </p:nvSpPr>
        <p:spPr>
          <a:xfrm>
            <a:off x="2483768" y="3933056"/>
            <a:ext cx="4176464" cy="20882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r-H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Strategije kad sam anksiozna</a:t>
            </a:r>
            <a:endParaRPr lang="en-US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hr-H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Raditi ZDM</a:t>
            </a:r>
            <a:endParaRPr lang="en-US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hr-H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Čitati karticu za suočavanje</a:t>
            </a:r>
            <a:endParaRPr lang="en-US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hr-H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Nazvati prijatelja</a:t>
            </a:r>
            <a:endParaRPr lang="en-US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hr-H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Otići u šetnju ili na trčanje</a:t>
            </a:r>
            <a:endParaRPr lang="en-US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769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800" dirty="0"/>
              <a:t>2. Kartice za suočavanje – </a:t>
            </a:r>
            <a:r>
              <a:rPr lang="hr-HR" sz="2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Upute za aktiviranje pacijenta</a:t>
            </a:r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 slučaju nemotiviranosti klijenta, kartica za suočavanje može pomoći njegovom motiviranju</a:t>
            </a:r>
            <a:endParaRPr lang="hr-HR" sz="18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hr-H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 vrsta kartice se t</a:t>
            </a:r>
            <a:r>
              <a:rPr lang="hr-HR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akođer s</a:t>
            </a:r>
            <a:r>
              <a:rPr lang="hr-H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astavlja u suradnji s </a:t>
            </a:r>
            <a:r>
              <a:rPr lang="hr-HR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terapeutom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terapeut može provesti neko vrijeme motivirajući pacijenta za čitanje kartica, ispitujući prednosti i nedostatke čitanja kartice, određujući kada treba čitati i otkrivajući te odgovarajući na AM koje mogu omesti korištenje kartice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hr-HR" sz="1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kako p</a:t>
            </a:r>
            <a:r>
              <a:rPr lang="hr-HR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otaknuti klijenta: „Što mislite bi li pomoglo na karticu napisati stvari o kojima smo upravo razgovarali u vezi s ovom situacijom?”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AC3854-7535-4A2F-9854-3932BCFD3506}"/>
              </a:ext>
            </a:extLst>
          </p:cNvPr>
          <p:cNvSpPr/>
          <p:nvPr/>
        </p:nvSpPr>
        <p:spPr>
          <a:xfrm>
            <a:off x="323528" y="4567734"/>
            <a:ext cx="8229600" cy="22902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Kad želim od profesora tražiti pomoć</a:t>
            </a:r>
            <a:endParaRPr lang="en-US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hr-H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Podsjetiti se da to nije ništa strašno, najgore što se može dogoditi je da bude grub.</a:t>
            </a:r>
            <a:endParaRPr lang="en-US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hr-H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Zapamtiti kako je ovo eksperiment. Čak i ako ovaj put ne uspije, to je za mene dobra vježba.</a:t>
            </a:r>
            <a:endParaRPr lang="en-US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hr-H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Ako je grub, to vjerojatno sa mnom nema veze. Mogao ga je netko drugi naljutiti.</a:t>
            </a:r>
            <a:endParaRPr lang="en-US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hr-H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Što onda ako mi i ne želi pomoći? To je njegov neuspjeh kao profesora, a ne moj kao studenta. To znači da svoj posao ne radi kako treba.</a:t>
            </a:r>
            <a:endParaRPr lang="en-US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hr-HR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Trebam otići pokucati na njegova vrata. Zapamti, u najgorem slučaju, to je dobra vježba. </a:t>
            </a:r>
            <a:endParaRPr lang="en-US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36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jevaonic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Podrska preko vez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E9EC6E"/>
      </a:accent1>
      <a:accent2>
        <a:srgbClr val="B1C66E"/>
      </a:accent2>
      <a:accent3>
        <a:srgbClr val="81C5AE"/>
      </a:accent3>
      <a:accent4>
        <a:srgbClr val="718AC3"/>
      </a:accent4>
      <a:accent5>
        <a:srgbClr val="5B5294"/>
      </a:accent5>
      <a:accent6>
        <a:srgbClr val="492D49"/>
      </a:accent6>
      <a:hlink>
        <a:srgbClr val="3B0076"/>
      </a:hlink>
      <a:folHlink>
        <a:srgbClr val="621C44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1384</Words>
  <Application>Microsoft Office PowerPoint</Application>
  <PresentationFormat>On-screen Show (4:3)</PresentationFormat>
  <Paragraphs>136</Paragraphs>
  <Slides>19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Corbel</vt:lpstr>
      <vt:lpstr>Garamond</vt:lpstr>
      <vt:lpstr>Symbol</vt:lpstr>
      <vt:lpstr>Times New Roman</vt:lpstr>
      <vt:lpstr>Wingdings</vt:lpstr>
      <vt:lpstr>Office Theme</vt:lpstr>
      <vt:lpstr>1_Office Theme</vt:lpstr>
      <vt:lpstr> Dodatne kognitivne i bihevioralne tehnike  Mirna Čagalj Farkas </vt:lpstr>
      <vt:lpstr>Dodatne kognitivne  i bihevioralne tehnike</vt:lpstr>
      <vt:lpstr>1. Donošenje odluke </vt:lpstr>
      <vt:lpstr>1. Donošenje odluke</vt:lpstr>
      <vt:lpstr>2. Kartice za suočavanje </vt:lpstr>
      <vt:lpstr>2. Kartice za suočavanje</vt:lpstr>
      <vt:lpstr>2. Kartice za suočavanje - Automatska misao – adaptivni odgovor</vt:lpstr>
      <vt:lpstr>2. Kartice za suočavanje – Strategije suočavanja</vt:lpstr>
      <vt:lpstr>2. Kartice za suočavanje – Upute za aktiviranje pacijenta</vt:lpstr>
      <vt:lpstr>3. Igranje uloga </vt:lpstr>
      <vt:lpstr>3. Igranje uloga</vt:lpstr>
      <vt:lpstr>4. Korištenje „pita” tehnika </vt:lpstr>
      <vt:lpstr>4. Korištenje „pita” tehnika </vt:lpstr>
      <vt:lpstr>4. Korištenje „pita” tehnika </vt:lpstr>
      <vt:lpstr>5. Funkcionalne usporedbe zabilješki o sebi i pozitivnih izjava o sebi</vt:lpstr>
      <vt:lpstr>5. Funkcionalne usporedbe zabilješki o sebi i pozitivnih izjava o sebi</vt:lpstr>
      <vt:lpstr>5. Funkcionalne usporedbe zabilješki o sebi i pozitivnih izjava o sebi</vt:lpstr>
      <vt:lpstr>5. Funkcionalne usporedbe zabilješki o sebi i pozitivnih izjava o sebi</vt:lpstr>
      <vt:lpstr>Literatura: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hubikotvr@outlook.com</cp:lastModifiedBy>
  <cp:revision>27</cp:revision>
  <dcterms:created xsi:type="dcterms:W3CDTF">2020-04-11T15:51:23Z</dcterms:created>
  <dcterms:modified xsi:type="dcterms:W3CDTF">2021-10-01T10:03:43Z</dcterms:modified>
</cp:coreProperties>
</file>