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310" r:id="rId3"/>
    <p:sldId id="307" r:id="rId4"/>
    <p:sldId id="314" r:id="rId5"/>
    <p:sldId id="320" r:id="rId6"/>
    <p:sldId id="361" r:id="rId7"/>
    <p:sldId id="363" r:id="rId8"/>
    <p:sldId id="321" r:id="rId9"/>
    <p:sldId id="345" r:id="rId10"/>
    <p:sldId id="346" r:id="rId11"/>
    <p:sldId id="347" r:id="rId12"/>
    <p:sldId id="359" r:id="rId13"/>
    <p:sldId id="348" r:id="rId14"/>
    <p:sldId id="349" r:id="rId15"/>
    <p:sldId id="350" r:id="rId16"/>
    <p:sldId id="326" r:id="rId17"/>
    <p:sldId id="364" r:id="rId18"/>
    <p:sldId id="365" r:id="rId19"/>
    <p:sldId id="367" r:id="rId20"/>
    <p:sldId id="351" r:id="rId21"/>
    <p:sldId id="352" r:id="rId22"/>
    <p:sldId id="353" r:id="rId23"/>
    <p:sldId id="354" r:id="rId24"/>
    <p:sldId id="355" r:id="rId25"/>
    <p:sldId id="330" r:id="rId26"/>
    <p:sldId id="369" r:id="rId27"/>
    <p:sldId id="31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682" autoAdjust="0"/>
  </p:normalViewPr>
  <p:slideViewPr>
    <p:cSldViewPr>
      <p:cViewPr varScale="1">
        <p:scale>
          <a:sx n="89" d="100"/>
          <a:sy n="89" d="100"/>
        </p:scale>
        <p:origin x="2166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7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8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9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924F12-2318-465B-B363-A3D2B984A6CC}" type="doc">
      <dgm:prSet loTypeId="urn:microsoft.com/office/officeart/2005/8/layout/vList2" loCatId="list" qsTypeId="urn:microsoft.com/office/officeart/2005/8/quickstyle/3d4" qsCatId="3D" csTypeId="urn:microsoft.com/office/officeart/2005/8/colors/colorful1#7" csCatId="colorful" phldr="1"/>
      <dgm:spPr/>
      <dgm:t>
        <a:bodyPr/>
        <a:lstStyle/>
        <a:p>
          <a:endParaRPr lang="hr-HR"/>
        </a:p>
      </dgm:t>
    </dgm:pt>
    <dgm:pt modelId="{CEEB7D34-5AD7-4651-ABAA-7D7E4DD1BCE2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PRORICANJE BUDUĆNOSTI</a:t>
          </a:r>
          <a:r>
            <a:rPr lang="hr-HR" sz="2400" dirty="0" smtClean="0">
              <a:solidFill>
                <a:schemeClr val="tx1"/>
              </a:solidFill>
            </a:rPr>
            <a:t>: </a:t>
          </a:r>
          <a:r>
            <a:rPr lang="hr-HR" sz="2400" i="1" dirty="0" smtClean="0">
              <a:solidFill>
                <a:schemeClr val="tx1"/>
              </a:solidFill>
            </a:rPr>
            <a:t>Dobit ću napadaj i onesvjestiti se.</a:t>
          </a:r>
          <a:endParaRPr lang="hr-HR" sz="2400" dirty="0">
            <a:solidFill>
              <a:schemeClr val="tx1"/>
            </a:solidFill>
          </a:endParaRPr>
        </a:p>
      </dgm:t>
    </dgm:pt>
    <dgm:pt modelId="{402FED06-F0DE-45E2-A88F-A50A61E6485F}" type="parTrans" cxnId="{35860E88-5DE0-4F5E-8A77-020AC19EF59F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EB04018-C80F-44BB-816E-2E91699FFA91}" type="sibTrans" cxnId="{35860E88-5DE0-4F5E-8A77-020AC19EF59F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2AA5AD9-7905-4F0F-90B3-F45D590E0A00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PRECJENJIVANJE OPASNOSTI</a:t>
          </a:r>
          <a:r>
            <a:rPr lang="hr-HR" sz="2400" dirty="0" smtClean="0">
              <a:solidFill>
                <a:schemeClr val="tx1"/>
              </a:solidFill>
            </a:rPr>
            <a:t>: </a:t>
          </a:r>
          <a:r>
            <a:rPr lang="hr-HR" sz="2400" i="1" dirty="0" smtClean="0">
              <a:solidFill>
                <a:schemeClr val="tx1"/>
              </a:solidFill>
            </a:rPr>
            <a:t>Ako uđem u tunel, onesvjestit ću se.</a:t>
          </a:r>
          <a:endParaRPr lang="hr-HR" sz="2400" dirty="0">
            <a:solidFill>
              <a:schemeClr val="tx1"/>
            </a:solidFill>
          </a:endParaRPr>
        </a:p>
      </dgm:t>
    </dgm:pt>
    <dgm:pt modelId="{DAE0B3BD-8ACB-4B51-A5E4-0043AA334A21}" type="parTrans" cxnId="{594D92D8-A00F-499B-8D3A-7886B5B1329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440C5B98-0BB8-40ED-872D-3A1534E01140}" type="sibTrans" cxnId="{594D92D8-A00F-499B-8D3A-7886B5B13291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D6D5B9F0-1F58-47F1-A417-C9F8748ECD7B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KATASTROFIZIRANJE</a:t>
          </a:r>
          <a:r>
            <a:rPr lang="hr-HR" sz="2400" dirty="0" smtClean="0">
              <a:solidFill>
                <a:schemeClr val="tx1"/>
              </a:solidFill>
            </a:rPr>
            <a:t>: </a:t>
          </a:r>
          <a:r>
            <a:rPr lang="hr-HR" sz="2400" i="1" dirty="0" smtClean="0">
              <a:solidFill>
                <a:schemeClr val="tx1"/>
              </a:solidFill>
            </a:rPr>
            <a:t>Doživjet ću srčani udar i umrijeti.</a:t>
          </a:r>
          <a:endParaRPr lang="hr-HR" sz="2400" dirty="0">
            <a:solidFill>
              <a:schemeClr val="tx1"/>
            </a:solidFill>
          </a:endParaRPr>
        </a:p>
      </dgm:t>
    </dgm:pt>
    <dgm:pt modelId="{2DFC0B16-FB2E-4B4C-92DC-DF95BFEDA6DD}" type="parTrans" cxnId="{9DDA10A7-C2D8-4D34-ABB9-4EBD8BCC6D9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463E3E3-0CD4-4257-81B2-879AB49224DC}" type="sibTrans" cxnId="{9DDA10A7-C2D8-4D34-ABB9-4EBD8BCC6D9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9E858D0-278C-411C-ADC8-B320E50C0EB5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PERSONALIZIRANJE</a:t>
          </a:r>
          <a:r>
            <a:rPr lang="hr-HR" sz="2400" dirty="0" smtClean="0">
              <a:solidFill>
                <a:schemeClr val="tx1"/>
              </a:solidFill>
            </a:rPr>
            <a:t>: </a:t>
          </a:r>
          <a:r>
            <a:rPr lang="hr-HR" sz="2400" i="1" dirty="0" smtClean="0">
              <a:solidFill>
                <a:schemeClr val="tx1"/>
              </a:solidFill>
            </a:rPr>
            <a:t>Samo ja imam ovaj problem.</a:t>
          </a:r>
          <a:endParaRPr lang="hr-HR" sz="2400" dirty="0">
            <a:solidFill>
              <a:schemeClr val="tx1"/>
            </a:solidFill>
          </a:endParaRPr>
        </a:p>
      </dgm:t>
    </dgm:pt>
    <dgm:pt modelId="{330420BA-C2DF-4838-8B14-99142DC83033}" type="parTrans" cxnId="{FA11894B-B413-4EC1-B9D7-0A597C615EC9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CD75138C-BF93-46EA-8AFC-72F2D97B0A52}" type="sibTrans" cxnId="{FA11894B-B413-4EC1-B9D7-0A597C615EC9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D40B3B9-8932-46C3-B625-7A7AD638B256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ČITANJE MISLI</a:t>
          </a:r>
          <a:r>
            <a:rPr lang="hr-HR" sz="2400" dirty="0" smtClean="0">
              <a:solidFill>
                <a:schemeClr val="tx1"/>
              </a:solidFill>
            </a:rPr>
            <a:t>: </a:t>
          </a:r>
          <a:r>
            <a:rPr lang="hr-HR" sz="2400" i="1" dirty="0" smtClean="0">
              <a:solidFill>
                <a:schemeClr val="tx1"/>
              </a:solidFill>
            </a:rPr>
            <a:t>Drugi će vidjeti da sam u panici, znat će da sam neurotična.</a:t>
          </a:r>
          <a:endParaRPr lang="hr-HR" sz="2400" dirty="0">
            <a:solidFill>
              <a:schemeClr val="tx1"/>
            </a:solidFill>
          </a:endParaRPr>
        </a:p>
      </dgm:t>
    </dgm:pt>
    <dgm:pt modelId="{62791DB6-54FF-433F-9929-417BAB0FC2F7}" type="parTrans" cxnId="{BFCE1DD8-002F-437C-8E2C-76C2B0F6ED98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D79F6430-C8B7-4FD4-83FE-1AF90625CDDD}" type="sibTrans" cxnId="{BFCE1DD8-002F-437C-8E2C-76C2B0F6ED98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7460BEE4-661A-4DA1-807E-8762FAE2F540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DIHOTOMNO CRNO-BIJELO RAZMIŠLJANJE</a:t>
          </a:r>
          <a:r>
            <a:rPr lang="hr-HR" sz="2400" dirty="0" smtClean="0">
              <a:solidFill>
                <a:schemeClr val="tx1"/>
              </a:solidFill>
            </a:rPr>
            <a:t>: </a:t>
          </a:r>
          <a:r>
            <a:rPr lang="hr-HR" sz="2400" i="1" dirty="0" smtClean="0">
              <a:solidFill>
                <a:schemeClr val="tx1"/>
              </a:solidFill>
            </a:rPr>
            <a:t>I minimalna anksioznost je loš znak. Ako nisam opuštena, uvijek paničarim.</a:t>
          </a:r>
          <a:endParaRPr lang="hr-HR" sz="2400" dirty="0">
            <a:solidFill>
              <a:schemeClr val="tx1"/>
            </a:solidFill>
          </a:endParaRPr>
        </a:p>
      </dgm:t>
    </dgm:pt>
    <dgm:pt modelId="{E37BFD88-A388-444D-93B7-9097D1ECFCFE}" type="parTrans" cxnId="{2D95AC12-8B60-43AB-98D0-D527EB230619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6FD0029-9C05-4932-8573-5E45C11904F1}" type="sibTrans" cxnId="{2D95AC12-8B60-43AB-98D0-D527EB230619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373156C-8C6F-47E8-855E-727586647C3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hr-HR" sz="2000" dirty="0" smtClean="0">
              <a:solidFill>
                <a:schemeClr val="tx1"/>
              </a:solidFill>
            </a:rPr>
            <a:t>PODCJENJIVANJE VLASTITIH RESURSA</a:t>
          </a:r>
          <a:r>
            <a:rPr lang="hr-HR" sz="2400" dirty="0" smtClean="0">
              <a:solidFill>
                <a:schemeClr val="tx1"/>
              </a:solidFill>
            </a:rPr>
            <a:t>: </a:t>
          </a:r>
          <a:r>
            <a:rPr lang="hr-HR" sz="2400" i="1" dirty="0" smtClean="0">
              <a:solidFill>
                <a:schemeClr val="tx1"/>
              </a:solidFill>
            </a:rPr>
            <a:t>Ne mogu se s ovim nositi, doživjet ću živčani slom.</a:t>
          </a:r>
          <a:endParaRPr lang="hr-HR" sz="2400" i="1" dirty="0">
            <a:solidFill>
              <a:schemeClr val="tx1"/>
            </a:solidFill>
          </a:endParaRPr>
        </a:p>
      </dgm:t>
    </dgm:pt>
    <dgm:pt modelId="{F6A1E062-19D5-4883-8870-6A53EB7145DA}" type="parTrans" cxnId="{EB177F03-3E9C-40A3-BF64-8082AA203597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B5A4471-B92C-4E57-B819-02466E094A4F}" type="sibTrans" cxnId="{EB177F03-3E9C-40A3-BF64-8082AA203597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E4267D5F-E254-4DF6-8A9C-6EF973E668AC}" type="pres">
      <dgm:prSet presAssocID="{BC924F12-2318-465B-B363-A3D2B984A6C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00CE7FD-27C9-4E40-A333-BCC499F5EFD3}" type="pres">
      <dgm:prSet presAssocID="{CEEB7D34-5AD7-4651-ABAA-7D7E4DD1BCE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9B9CF18-3145-4EBA-B35E-3D9A22345B00}" type="pres">
      <dgm:prSet presAssocID="{0EB04018-C80F-44BB-816E-2E91699FFA91}" presName="spacer" presStyleCnt="0"/>
      <dgm:spPr/>
    </dgm:pt>
    <dgm:pt modelId="{AF954D72-0EAA-4CBE-875C-D5CD9DBE7E13}" type="pres">
      <dgm:prSet presAssocID="{F2AA5AD9-7905-4F0F-90B3-F45D590E0A00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AF0C1E3-CE1C-4703-98E2-2EEFEE361869}" type="pres">
      <dgm:prSet presAssocID="{440C5B98-0BB8-40ED-872D-3A1534E01140}" presName="spacer" presStyleCnt="0"/>
      <dgm:spPr/>
    </dgm:pt>
    <dgm:pt modelId="{35D731A2-D90F-4BDE-BA27-28C963363185}" type="pres">
      <dgm:prSet presAssocID="{D6D5B9F0-1F58-47F1-A417-C9F8748ECD7B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C345449-D6B5-4CE1-863F-81F8017733D6}" type="pres">
      <dgm:prSet presAssocID="{7463E3E3-0CD4-4257-81B2-879AB49224DC}" presName="spacer" presStyleCnt="0"/>
      <dgm:spPr/>
    </dgm:pt>
    <dgm:pt modelId="{E8F96D01-61DC-4F03-AA97-68D333D27E8B}" type="pres">
      <dgm:prSet presAssocID="{F9E858D0-278C-411C-ADC8-B320E50C0EB5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302E1BA-279F-4AC4-9A37-44494E789202}" type="pres">
      <dgm:prSet presAssocID="{CD75138C-BF93-46EA-8AFC-72F2D97B0A52}" presName="spacer" presStyleCnt="0"/>
      <dgm:spPr/>
    </dgm:pt>
    <dgm:pt modelId="{A3373273-00FF-4A3F-A038-E6A805FA9F29}" type="pres">
      <dgm:prSet presAssocID="{1D40B3B9-8932-46C3-B625-7A7AD638B256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750E42-A54B-4885-894E-A1DFB51849F2}" type="pres">
      <dgm:prSet presAssocID="{D79F6430-C8B7-4FD4-83FE-1AF90625CDDD}" presName="spacer" presStyleCnt="0"/>
      <dgm:spPr/>
    </dgm:pt>
    <dgm:pt modelId="{610FE8A8-6103-4256-A211-EEB96C8E95D2}" type="pres">
      <dgm:prSet presAssocID="{7460BEE4-661A-4DA1-807E-8762FAE2F54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8C2ADBC-4C32-41F6-992F-7D6568162E34}" type="pres">
      <dgm:prSet presAssocID="{66FD0029-9C05-4932-8573-5E45C11904F1}" presName="spacer" presStyleCnt="0"/>
      <dgm:spPr/>
    </dgm:pt>
    <dgm:pt modelId="{6C51C06C-30BA-4E01-951F-C9F7EEC40EBB}" type="pres">
      <dgm:prSet presAssocID="{F373156C-8C6F-47E8-855E-727586647C3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1FCDEB38-6FC1-4184-A119-A2D03AEE1AF6}" type="presOf" srcId="{CEEB7D34-5AD7-4651-ABAA-7D7E4DD1BCE2}" destId="{D00CE7FD-27C9-4E40-A333-BCC499F5EFD3}" srcOrd="0" destOrd="0" presId="urn:microsoft.com/office/officeart/2005/8/layout/vList2"/>
    <dgm:cxn modelId="{9DDA10A7-C2D8-4D34-ABB9-4EBD8BCC6D9D}" srcId="{BC924F12-2318-465B-B363-A3D2B984A6CC}" destId="{D6D5B9F0-1F58-47F1-A417-C9F8748ECD7B}" srcOrd="2" destOrd="0" parTransId="{2DFC0B16-FB2E-4B4C-92DC-DF95BFEDA6DD}" sibTransId="{7463E3E3-0CD4-4257-81B2-879AB49224DC}"/>
    <dgm:cxn modelId="{091D6ABF-70D3-4472-B981-20C6E13B0014}" type="presOf" srcId="{F9E858D0-278C-411C-ADC8-B320E50C0EB5}" destId="{E8F96D01-61DC-4F03-AA97-68D333D27E8B}" srcOrd="0" destOrd="0" presId="urn:microsoft.com/office/officeart/2005/8/layout/vList2"/>
    <dgm:cxn modelId="{231E3103-5AC7-4FEF-BE56-F4BED40D4F02}" type="presOf" srcId="{BC924F12-2318-465B-B363-A3D2B984A6CC}" destId="{E4267D5F-E254-4DF6-8A9C-6EF973E668AC}" srcOrd="0" destOrd="0" presId="urn:microsoft.com/office/officeart/2005/8/layout/vList2"/>
    <dgm:cxn modelId="{EB177F03-3E9C-40A3-BF64-8082AA203597}" srcId="{BC924F12-2318-465B-B363-A3D2B984A6CC}" destId="{F373156C-8C6F-47E8-855E-727586647C37}" srcOrd="6" destOrd="0" parTransId="{F6A1E062-19D5-4883-8870-6A53EB7145DA}" sibTransId="{8B5A4471-B92C-4E57-B819-02466E094A4F}"/>
    <dgm:cxn modelId="{044B91EB-BD50-472A-8E85-9ACA46619D3D}" type="presOf" srcId="{F373156C-8C6F-47E8-855E-727586647C37}" destId="{6C51C06C-30BA-4E01-951F-C9F7EEC40EBB}" srcOrd="0" destOrd="0" presId="urn:microsoft.com/office/officeart/2005/8/layout/vList2"/>
    <dgm:cxn modelId="{FA11894B-B413-4EC1-B9D7-0A597C615EC9}" srcId="{BC924F12-2318-465B-B363-A3D2B984A6CC}" destId="{F9E858D0-278C-411C-ADC8-B320E50C0EB5}" srcOrd="3" destOrd="0" parTransId="{330420BA-C2DF-4838-8B14-99142DC83033}" sibTransId="{CD75138C-BF93-46EA-8AFC-72F2D97B0A52}"/>
    <dgm:cxn modelId="{895AE5B3-A0B3-4721-9597-E4C6B0225F59}" type="presOf" srcId="{D6D5B9F0-1F58-47F1-A417-C9F8748ECD7B}" destId="{35D731A2-D90F-4BDE-BA27-28C963363185}" srcOrd="0" destOrd="0" presId="urn:microsoft.com/office/officeart/2005/8/layout/vList2"/>
    <dgm:cxn modelId="{B3DAA97C-F642-42BF-92B7-88E401BB687F}" type="presOf" srcId="{1D40B3B9-8932-46C3-B625-7A7AD638B256}" destId="{A3373273-00FF-4A3F-A038-E6A805FA9F29}" srcOrd="0" destOrd="0" presId="urn:microsoft.com/office/officeart/2005/8/layout/vList2"/>
    <dgm:cxn modelId="{3921E827-DB05-421A-9BFF-0DEBE9551A3C}" type="presOf" srcId="{F2AA5AD9-7905-4F0F-90B3-F45D590E0A00}" destId="{AF954D72-0EAA-4CBE-875C-D5CD9DBE7E13}" srcOrd="0" destOrd="0" presId="urn:microsoft.com/office/officeart/2005/8/layout/vList2"/>
    <dgm:cxn modelId="{594D92D8-A00F-499B-8D3A-7886B5B13291}" srcId="{BC924F12-2318-465B-B363-A3D2B984A6CC}" destId="{F2AA5AD9-7905-4F0F-90B3-F45D590E0A00}" srcOrd="1" destOrd="0" parTransId="{DAE0B3BD-8ACB-4B51-A5E4-0043AA334A21}" sibTransId="{440C5B98-0BB8-40ED-872D-3A1534E01140}"/>
    <dgm:cxn modelId="{7FE8EF25-72BB-43A0-BFB3-D10EF654F03D}" type="presOf" srcId="{7460BEE4-661A-4DA1-807E-8762FAE2F540}" destId="{610FE8A8-6103-4256-A211-EEB96C8E95D2}" srcOrd="0" destOrd="0" presId="urn:microsoft.com/office/officeart/2005/8/layout/vList2"/>
    <dgm:cxn modelId="{BFCE1DD8-002F-437C-8E2C-76C2B0F6ED98}" srcId="{BC924F12-2318-465B-B363-A3D2B984A6CC}" destId="{1D40B3B9-8932-46C3-B625-7A7AD638B256}" srcOrd="4" destOrd="0" parTransId="{62791DB6-54FF-433F-9929-417BAB0FC2F7}" sibTransId="{D79F6430-C8B7-4FD4-83FE-1AF90625CDDD}"/>
    <dgm:cxn modelId="{2D95AC12-8B60-43AB-98D0-D527EB230619}" srcId="{BC924F12-2318-465B-B363-A3D2B984A6CC}" destId="{7460BEE4-661A-4DA1-807E-8762FAE2F540}" srcOrd="5" destOrd="0" parTransId="{E37BFD88-A388-444D-93B7-9097D1ECFCFE}" sibTransId="{66FD0029-9C05-4932-8573-5E45C11904F1}"/>
    <dgm:cxn modelId="{35860E88-5DE0-4F5E-8A77-020AC19EF59F}" srcId="{BC924F12-2318-465B-B363-A3D2B984A6CC}" destId="{CEEB7D34-5AD7-4651-ABAA-7D7E4DD1BCE2}" srcOrd="0" destOrd="0" parTransId="{402FED06-F0DE-45E2-A88F-A50A61E6485F}" sibTransId="{0EB04018-C80F-44BB-816E-2E91699FFA91}"/>
    <dgm:cxn modelId="{18C3D9FC-E65D-40EA-8FC6-8469BA26CB1B}" type="presParOf" srcId="{E4267D5F-E254-4DF6-8A9C-6EF973E668AC}" destId="{D00CE7FD-27C9-4E40-A333-BCC499F5EFD3}" srcOrd="0" destOrd="0" presId="urn:microsoft.com/office/officeart/2005/8/layout/vList2"/>
    <dgm:cxn modelId="{24A56237-7C92-4023-A116-E47DD48AE148}" type="presParOf" srcId="{E4267D5F-E254-4DF6-8A9C-6EF973E668AC}" destId="{69B9CF18-3145-4EBA-B35E-3D9A22345B00}" srcOrd="1" destOrd="0" presId="urn:microsoft.com/office/officeart/2005/8/layout/vList2"/>
    <dgm:cxn modelId="{D21FE536-3BB7-4D1C-BB70-7BBAE9DA304F}" type="presParOf" srcId="{E4267D5F-E254-4DF6-8A9C-6EF973E668AC}" destId="{AF954D72-0EAA-4CBE-875C-D5CD9DBE7E13}" srcOrd="2" destOrd="0" presId="urn:microsoft.com/office/officeart/2005/8/layout/vList2"/>
    <dgm:cxn modelId="{0A640640-94FD-4F1D-B728-3F8FCE74A3C9}" type="presParOf" srcId="{E4267D5F-E254-4DF6-8A9C-6EF973E668AC}" destId="{BAF0C1E3-CE1C-4703-98E2-2EEFEE361869}" srcOrd="3" destOrd="0" presId="urn:microsoft.com/office/officeart/2005/8/layout/vList2"/>
    <dgm:cxn modelId="{45D9566F-30D5-4CC2-AD74-A4399BF7F067}" type="presParOf" srcId="{E4267D5F-E254-4DF6-8A9C-6EF973E668AC}" destId="{35D731A2-D90F-4BDE-BA27-28C963363185}" srcOrd="4" destOrd="0" presId="urn:microsoft.com/office/officeart/2005/8/layout/vList2"/>
    <dgm:cxn modelId="{F95EA7AC-5D77-4401-8900-65EC7091C9CA}" type="presParOf" srcId="{E4267D5F-E254-4DF6-8A9C-6EF973E668AC}" destId="{6C345449-D6B5-4CE1-863F-81F8017733D6}" srcOrd="5" destOrd="0" presId="urn:microsoft.com/office/officeart/2005/8/layout/vList2"/>
    <dgm:cxn modelId="{C9AF2ED8-81F5-4046-B9FA-A34256899D0A}" type="presParOf" srcId="{E4267D5F-E254-4DF6-8A9C-6EF973E668AC}" destId="{E8F96D01-61DC-4F03-AA97-68D333D27E8B}" srcOrd="6" destOrd="0" presId="urn:microsoft.com/office/officeart/2005/8/layout/vList2"/>
    <dgm:cxn modelId="{B862E040-1592-4DF9-B8B1-4439F7024F51}" type="presParOf" srcId="{E4267D5F-E254-4DF6-8A9C-6EF973E668AC}" destId="{8302E1BA-279F-4AC4-9A37-44494E789202}" srcOrd="7" destOrd="0" presId="urn:microsoft.com/office/officeart/2005/8/layout/vList2"/>
    <dgm:cxn modelId="{3663DD85-AC6F-4447-AD58-F28C79851019}" type="presParOf" srcId="{E4267D5F-E254-4DF6-8A9C-6EF973E668AC}" destId="{A3373273-00FF-4A3F-A038-E6A805FA9F29}" srcOrd="8" destOrd="0" presId="urn:microsoft.com/office/officeart/2005/8/layout/vList2"/>
    <dgm:cxn modelId="{8EFB748C-38D1-4556-9969-AEC4592CDD69}" type="presParOf" srcId="{E4267D5F-E254-4DF6-8A9C-6EF973E668AC}" destId="{EE750E42-A54B-4885-894E-A1DFB51849F2}" srcOrd="9" destOrd="0" presId="urn:microsoft.com/office/officeart/2005/8/layout/vList2"/>
    <dgm:cxn modelId="{1C4AF407-5DC3-4A02-9443-644E9AAA7BCA}" type="presParOf" srcId="{E4267D5F-E254-4DF6-8A9C-6EF973E668AC}" destId="{610FE8A8-6103-4256-A211-EEB96C8E95D2}" srcOrd="10" destOrd="0" presId="urn:microsoft.com/office/officeart/2005/8/layout/vList2"/>
    <dgm:cxn modelId="{3B8E044D-97AA-4318-B0E0-2D0E4DB9049C}" type="presParOf" srcId="{E4267D5F-E254-4DF6-8A9C-6EF973E668AC}" destId="{E8C2ADBC-4C32-41F6-992F-7D6568162E34}" srcOrd="11" destOrd="0" presId="urn:microsoft.com/office/officeart/2005/8/layout/vList2"/>
    <dgm:cxn modelId="{25A5721F-22E9-46CA-8439-3A94BA3A6D32}" type="presParOf" srcId="{E4267D5F-E254-4DF6-8A9C-6EF973E668AC}" destId="{6C51C06C-30BA-4E01-951F-C9F7EEC40EBB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ED0298-A1D8-4DA1-8725-8867560D929D}" type="doc">
      <dgm:prSet loTypeId="urn:microsoft.com/office/officeart/2005/8/layout/vList2" loCatId="list" qsTypeId="urn:microsoft.com/office/officeart/2005/8/quickstyle/3d3" qsCatId="3D" csTypeId="urn:microsoft.com/office/officeart/2005/8/colors/colorful1#8" csCatId="colorful" phldr="1"/>
      <dgm:spPr/>
      <dgm:t>
        <a:bodyPr/>
        <a:lstStyle/>
        <a:p>
          <a:endParaRPr lang="hr-HR"/>
        </a:p>
      </dgm:t>
    </dgm:pt>
    <dgm:pt modelId="{6253D2DD-82BD-4C8F-895F-906086F9F7AA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hr-HR" sz="2400" i="1" dirty="0" smtClean="0">
              <a:solidFill>
                <a:schemeClr val="tx1"/>
              </a:solidFill>
            </a:rPr>
            <a:t>Fizički simptomi su uvijek znak bolesti.</a:t>
          </a:r>
          <a:endParaRPr lang="hr-HR" sz="2400" dirty="0">
            <a:solidFill>
              <a:schemeClr val="tx1"/>
            </a:solidFill>
          </a:endParaRPr>
        </a:p>
      </dgm:t>
    </dgm:pt>
    <dgm:pt modelId="{861E22F9-2339-4B33-A458-532BA02611C8}" type="parTrans" cxnId="{AD6E55C0-3EC4-486F-9322-E39EF1E4FF2A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FA421996-75A9-4503-957F-1384FCDB6FAF}" type="sibTrans" cxnId="{AD6E55C0-3EC4-486F-9322-E39EF1E4FF2A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95AE86E1-A082-430A-8E79-949F64D9849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hr-HR" sz="2400" i="1" dirty="0" smtClean="0">
              <a:solidFill>
                <a:schemeClr val="tx1"/>
              </a:solidFill>
            </a:rPr>
            <a:t>Ako nisam uvijek na oprezu, nešto loše će mi se dogoditi.</a:t>
          </a:r>
          <a:endParaRPr lang="hr-HR" sz="2400" dirty="0">
            <a:solidFill>
              <a:schemeClr val="tx1"/>
            </a:solidFill>
          </a:endParaRPr>
        </a:p>
      </dgm:t>
    </dgm:pt>
    <dgm:pt modelId="{C1488775-F159-4124-BEAC-BF39A9CA45D0}" type="parTrans" cxnId="{7D95774B-0C5E-48B7-A2CF-9C4BD3DBC33A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F84522EB-B1AC-467B-BE28-0CDAAE6A482C}" type="sibTrans" cxnId="{7D95774B-0C5E-48B7-A2CF-9C4BD3DBC33A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773A7E80-AB1B-4588-8FDF-A5689DB56A84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hr-HR" sz="2400" i="1" dirty="0" smtClean="0">
              <a:solidFill>
                <a:schemeClr val="tx1"/>
              </a:solidFill>
            </a:rPr>
            <a:t>Biti anksiozan je nepodnošljivo i znak </a:t>
          </a:r>
          <a:r>
            <a:rPr lang="en-US" sz="2400" i="1" dirty="0" smtClean="0">
              <a:solidFill>
                <a:schemeClr val="tx1"/>
              </a:solidFill>
            </a:rPr>
            <a:t>je </a:t>
          </a:r>
          <a:r>
            <a:rPr lang="hr-HR" sz="2400" i="1" dirty="0" smtClean="0">
              <a:solidFill>
                <a:schemeClr val="tx1"/>
              </a:solidFill>
            </a:rPr>
            <a:t>slabosti.</a:t>
          </a:r>
          <a:endParaRPr lang="hr-HR" sz="2400" dirty="0">
            <a:solidFill>
              <a:schemeClr val="tx1"/>
            </a:solidFill>
          </a:endParaRPr>
        </a:p>
      </dgm:t>
    </dgm:pt>
    <dgm:pt modelId="{DAB14ED4-492C-4353-9183-80D4FC0E2BA7}" type="parTrans" cxnId="{21E99E69-3271-46D1-B8B3-40C16D848BD6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69D2EC4B-2D3C-4EFD-BF0E-727942C5479F}" type="sibTrans" cxnId="{21E99E69-3271-46D1-B8B3-40C16D848BD6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05D94F42-7219-4040-8477-5A5B0A41AE20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hr-HR" sz="2400" i="1" dirty="0" smtClean="0">
              <a:solidFill>
                <a:schemeClr val="tx1"/>
              </a:solidFill>
            </a:rPr>
            <a:t>Moram se potpuno riješiti anksioznosti i panike.</a:t>
          </a:r>
          <a:endParaRPr lang="hr-HR" sz="2400" dirty="0">
            <a:solidFill>
              <a:schemeClr val="tx1"/>
            </a:solidFill>
          </a:endParaRPr>
        </a:p>
      </dgm:t>
    </dgm:pt>
    <dgm:pt modelId="{0CBBF117-DD13-4382-BDCC-6C6B70E98D02}" type="parTrans" cxnId="{68386C60-2F54-4278-9B66-82CA3F5B2857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71458EE3-BF47-4967-A2BF-B40E82F38CEF}" type="sibTrans" cxnId="{68386C60-2F54-4278-9B66-82CA3F5B2857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A557179F-2709-4581-9646-130BA1D448D8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hr-HR" sz="2400" i="1" dirty="0" smtClean="0">
              <a:solidFill>
                <a:schemeClr val="tx1"/>
              </a:solidFill>
            </a:rPr>
            <a:t>Ne smijem nikad izgubiti kontrolu ili ispasti blesava.</a:t>
          </a:r>
          <a:endParaRPr lang="hr-HR" sz="2400" dirty="0">
            <a:solidFill>
              <a:schemeClr val="tx1"/>
            </a:solidFill>
          </a:endParaRPr>
        </a:p>
      </dgm:t>
    </dgm:pt>
    <dgm:pt modelId="{C3C7F34E-669C-48B4-B3B8-251695EA4F05}" type="parTrans" cxnId="{D1704EE1-F9F6-4C65-97B1-51E2A2B07C16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D8AAE22C-C698-468F-B636-119A8CF3063E}" type="sibTrans" cxnId="{D1704EE1-F9F6-4C65-97B1-51E2A2B07C16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25337EC9-406E-48F6-B42C-BAE4AFD727B1}">
      <dgm:prSet custT="1"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hr-HR" sz="2400" i="1" dirty="0" smtClean="0">
              <a:solidFill>
                <a:schemeClr val="tx1"/>
              </a:solidFill>
            </a:rPr>
            <a:t>Ako </a:t>
          </a:r>
          <a:r>
            <a:rPr lang="en-US" sz="2400" i="1" dirty="0" smtClean="0">
              <a:solidFill>
                <a:schemeClr val="tx1"/>
              </a:solidFill>
            </a:rPr>
            <a:t>drug</a:t>
          </a:r>
          <a:r>
            <a:rPr lang="hr-HR" sz="2400" i="1" dirty="0" smtClean="0">
              <a:solidFill>
                <a:schemeClr val="tx1"/>
              </a:solidFill>
            </a:rPr>
            <a:t>i vide da paničarim, odbacit će me.</a:t>
          </a:r>
          <a:endParaRPr lang="hr-HR" sz="2400" dirty="0">
            <a:solidFill>
              <a:schemeClr val="tx1"/>
            </a:solidFill>
          </a:endParaRPr>
        </a:p>
      </dgm:t>
    </dgm:pt>
    <dgm:pt modelId="{05CDE038-3007-40DA-ABC0-89F692E1C381}" type="parTrans" cxnId="{CD15B626-2029-416D-9EA4-609ED49ABFE1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BDB3A0A5-189F-4F5B-8EF1-75C6711F4D4B}" type="sibTrans" cxnId="{CD15B626-2029-416D-9EA4-609ED49ABFE1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12EFF557-09AF-459C-B15B-3DAB07A5266A}">
      <dgm:prSet custT="1"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hr-HR" sz="2400" i="1" dirty="0" smtClean="0">
              <a:solidFill>
                <a:schemeClr val="tx1"/>
              </a:solidFill>
            </a:rPr>
            <a:t>Ako nisam sigurna što će se dogoditi, dogodit će se nešto loše.</a:t>
          </a:r>
          <a:endParaRPr lang="hr-HR" sz="2400" dirty="0">
            <a:solidFill>
              <a:schemeClr val="tx1"/>
            </a:solidFill>
          </a:endParaRPr>
        </a:p>
      </dgm:t>
    </dgm:pt>
    <dgm:pt modelId="{2FD268D0-D371-4317-894B-8BA99D2EAE2C}" type="parTrans" cxnId="{3A90C91B-DDFC-4896-B375-DC4312E364BF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751B0B7F-76DA-4F30-8DCE-CDD195CBAA93}" type="sibTrans" cxnId="{3A90C91B-DDFC-4896-B375-DC4312E364BF}">
      <dgm:prSet/>
      <dgm:spPr/>
      <dgm:t>
        <a:bodyPr/>
        <a:lstStyle/>
        <a:p>
          <a:endParaRPr lang="hr-HR" sz="2000">
            <a:solidFill>
              <a:schemeClr val="tx1"/>
            </a:solidFill>
          </a:endParaRPr>
        </a:p>
      </dgm:t>
    </dgm:pt>
    <dgm:pt modelId="{EE65DF94-F712-4820-95F3-A3EB3D2B21E1}" type="pres">
      <dgm:prSet presAssocID="{0FED0298-A1D8-4DA1-8725-8867560D9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3BEB2C2-5B1A-47A7-B1ED-749CF4D0B940}" type="pres">
      <dgm:prSet presAssocID="{6253D2DD-82BD-4C8F-895F-906086F9F7AA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9A2AC2A-2B91-4F55-941E-32748F643533}" type="pres">
      <dgm:prSet presAssocID="{FA421996-75A9-4503-957F-1384FCDB6FAF}" presName="spacer" presStyleCnt="0"/>
      <dgm:spPr/>
    </dgm:pt>
    <dgm:pt modelId="{EE914E64-7B1A-4E59-A2FF-26CFBA747A32}" type="pres">
      <dgm:prSet presAssocID="{95AE86E1-A082-430A-8E79-949F64D9849E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14AE1A4-2603-455E-9B2D-E4B57F9265DE}" type="pres">
      <dgm:prSet presAssocID="{F84522EB-B1AC-467B-BE28-0CDAAE6A482C}" presName="spacer" presStyleCnt="0"/>
      <dgm:spPr/>
    </dgm:pt>
    <dgm:pt modelId="{86965227-B0C9-4D55-A2DF-C98DF0E26775}" type="pres">
      <dgm:prSet presAssocID="{773A7E80-AB1B-4588-8FDF-A5689DB56A84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8FBCBA4-35DB-42D2-87A5-CFAEC36AAB2F}" type="pres">
      <dgm:prSet presAssocID="{69D2EC4B-2D3C-4EFD-BF0E-727942C5479F}" presName="spacer" presStyleCnt="0"/>
      <dgm:spPr/>
    </dgm:pt>
    <dgm:pt modelId="{39567F08-6FA8-4825-8E6C-6227AA034A75}" type="pres">
      <dgm:prSet presAssocID="{05D94F42-7219-4040-8477-5A5B0A41AE2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80606E3-C515-4818-9D22-489CA19D1533}" type="pres">
      <dgm:prSet presAssocID="{71458EE3-BF47-4967-A2BF-B40E82F38CEF}" presName="spacer" presStyleCnt="0"/>
      <dgm:spPr/>
    </dgm:pt>
    <dgm:pt modelId="{9D7F962D-F0BC-4F47-97E2-055EB99CCB56}" type="pres">
      <dgm:prSet presAssocID="{A557179F-2709-4581-9646-130BA1D448D8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5E7511C-1BAF-4018-8A0B-A2ACE95BCDCF}" type="pres">
      <dgm:prSet presAssocID="{D8AAE22C-C698-468F-B636-119A8CF3063E}" presName="spacer" presStyleCnt="0"/>
      <dgm:spPr/>
    </dgm:pt>
    <dgm:pt modelId="{812FAAF4-CC09-4D8B-94D6-C2FBC70FB71F}" type="pres">
      <dgm:prSet presAssocID="{25337EC9-406E-48F6-B42C-BAE4AFD727B1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EEE6457D-0474-4512-8D05-795CF74CE56A}" type="pres">
      <dgm:prSet presAssocID="{BDB3A0A5-189F-4F5B-8EF1-75C6711F4D4B}" presName="spacer" presStyleCnt="0"/>
      <dgm:spPr/>
    </dgm:pt>
    <dgm:pt modelId="{27892F3E-E03B-4CD6-AB0D-3F29B1C6BE22}" type="pres">
      <dgm:prSet presAssocID="{12EFF557-09AF-459C-B15B-3DAB07A5266A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55E4890-DF68-41FD-9D67-90BC4287E48E}" type="presOf" srcId="{773A7E80-AB1B-4588-8FDF-A5689DB56A84}" destId="{86965227-B0C9-4D55-A2DF-C98DF0E26775}" srcOrd="0" destOrd="0" presId="urn:microsoft.com/office/officeart/2005/8/layout/vList2"/>
    <dgm:cxn modelId="{CD15B626-2029-416D-9EA4-609ED49ABFE1}" srcId="{0FED0298-A1D8-4DA1-8725-8867560D929D}" destId="{25337EC9-406E-48F6-B42C-BAE4AFD727B1}" srcOrd="5" destOrd="0" parTransId="{05CDE038-3007-40DA-ABC0-89F692E1C381}" sibTransId="{BDB3A0A5-189F-4F5B-8EF1-75C6711F4D4B}"/>
    <dgm:cxn modelId="{545433D4-1ED5-4510-909F-238C65D3A590}" type="presOf" srcId="{12EFF557-09AF-459C-B15B-3DAB07A5266A}" destId="{27892F3E-E03B-4CD6-AB0D-3F29B1C6BE22}" srcOrd="0" destOrd="0" presId="urn:microsoft.com/office/officeart/2005/8/layout/vList2"/>
    <dgm:cxn modelId="{21E99E69-3271-46D1-B8B3-40C16D848BD6}" srcId="{0FED0298-A1D8-4DA1-8725-8867560D929D}" destId="{773A7E80-AB1B-4588-8FDF-A5689DB56A84}" srcOrd="2" destOrd="0" parTransId="{DAB14ED4-492C-4353-9183-80D4FC0E2BA7}" sibTransId="{69D2EC4B-2D3C-4EFD-BF0E-727942C5479F}"/>
    <dgm:cxn modelId="{D1704EE1-F9F6-4C65-97B1-51E2A2B07C16}" srcId="{0FED0298-A1D8-4DA1-8725-8867560D929D}" destId="{A557179F-2709-4581-9646-130BA1D448D8}" srcOrd="4" destOrd="0" parTransId="{C3C7F34E-669C-48B4-B3B8-251695EA4F05}" sibTransId="{D8AAE22C-C698-468F-B636-119A8CF3063E}"/>
    <dgm:cxn modelId="{14FA9B65-626E-44FD-AD53-729A37FCCBBE}" type="presOf" srcId="{25337EC9-406E-48F6-B42C-BAE4AFD727B1}" destId="{812FAAF4-CC09-4D8B-94D6-C2FBC70FB71F}" srcOrd="0" destOrd="0" presId="urn:microsoft.com/office/officeart/2005/8/layout/vList2"/>
    <dgm:cxn modelId="{68386C60-2F54-4278-9B66-82CA3F5B2857}" srcId="{0FED0298-A1D8-4DA1-8725-8867560D929D}" destId="{05D94F42-7219-4040-8477-5A5B0A41AE20}" srcOrd="3" destOrd="0" parTransId="{0CBBF117-DD13-4382-BDCC-6C6B70E98D02}" sibTransId="{71458EE3-BF47-4967-A2BF-B40E82F38CEF}"/>
    <dgm:cxn modelId="{7D95774B-0C5E-48B7-A2CF-9C4BD3DBC33A}" srcId="{0FED0298-A1D8-4DA1-8725-8867560D929D}" destId="{95AE86E1-A082-430A-8E79-949F64D9849E}" srcOrd="1" destOrd="0" parTransId="{C1488775-F159-4124-BEAC-BF39A9CA45D0}" sibTransId="{F84522EB-B1AC-467B-BE28-0CDAAE6A482C}"/>
    <dgm:cxn modelId="{2372F1C6-D891-4111-9D64-EC2B9624FDB8}" type="presOf" srcId="{95AE86E1-A082-430A-8E79-949F64D9849E}" destId="{EE914E64-7B1A-4E59-A2FF-26CFBA747A32}" srcOrd="0" destOrd="0" presId="urn:microsoft.com/office/officeart/2005/8/layout/vList2"/>
    <dgm:cxn modelId="{D8BD5543-C227-4DF5-B969-31475AF8670F}" type="presOf" srcId="{6253D2DD-82BD-4C8F-895F-906086F9F7AA}" destId="{63BEB2C2-5B1A-47A7-B1ED-749CF4D0B940}" srcOrd="0" destOrd="0" presId="urn:microsoft.com/office/officeart/2005/8/layout/vList2"/>
    <dgm:cxn modelId="{3A90C91B-DDFC-4896-B375-DC4312E364BF}" srcId="{0FED0298-A1D8-4DA1-8725-8867560D929D}" destId="{12EFF557-09AF-459C-B15B-3DAB07A5266A}" srcOrd="6" destOrd="0" parTransId="{2FD268D0-D371-4317-894B-8BA99D2EAE2C}" sibTransId="{751B0B7F-76DA-4F30-8DCE-CDD195CBAA93}"/>
    <dgm:cxn modelId="{AD6E55C0-3EC4-486F-9322-E39EF1E4FF2A}" srcId="{0FED0298-A1D8-4DA1-8725-8867560D929D}" destId="{6253D2DD-82BD-4C8F-895F-906086F9F7AA}" srcOrd="0" destOrd="0" parTransId="{861E22F9-2339-4B33-A458-532BA02611C8}" sibTransId="{FA421996-75A9-4503-957F-1384FCDB6FAF}"/>
    <dgm:cxn modelId="{0CD33B81-2746-4CCA-A3AD-6B31A433B392}" type="presOf" srcId="{0FED0298-A1D8-4DA1-8725-8867560D929D}" destId="{EE65DF94-F712-4820-95F3-A3EB3D2B21E1}" srcOrd="0" destOrd="0" presId="urn:microsoft.com/office/officeart/2005/8/layout/vList2"/>
    <dgm:cxn modelId="{E18AE2A9-5742-4A04-AD9B-FDB020614018}" type="presOf" srcId="{05D94F42-7219-4040-8477-5A5B0A41AE20}" destId="{39567F08-6FA8-4825-8E6C-6227AA034A75}" srcOrd="0" destOrd="0" presId="urn:microsoft.com/office/officeart/2005/8/layout/vList2"/>
    <dgm:cxn modelId="{A5AE0728-E2E7-487B-BE5E-68A481E8ECA4}" type="presOf" srcId="{A557179F-2709-4581-9646-130BA1D448D8}" destId="{9D7F962D-F0BC-4F47-97E2-055EB99CCB56}" srcOrd="0" destOrd="0" presId="urn:microsoft.com/office/officeart/2005/8/layout/vList2"/>
    <dgm:cxn modelId="{9406A08A-98C3-45F9-838A-F3726BFFA34B}" type="presParOf" srcId="{EE65DF94-F712-4820-95F3-A3EB3D2B21E1}" destId="{63BEB2C2-5B1A-47A7-B1ED-749CF4D0B940}" srcOrd="0" destOrd="0" presId="urn:microsoft.com/office/officeart/2005/8/layout/vList2"/>
    <dgm:cxn modelId="{46162DB2-A428-4DAB-A802-919FE37A97B9}" type="presParOf" srcId="{EE65DF94-F712-4820-95F3-A3EB3D2B21E1}" destId="{99A2AC2A-2B91-4F55-941E-32748F643533}" srcOrd="1" destOrd="0" presId="urn:microsoft.com/office/officeart/2005/8/layout/vList2"/>
    <dgm:cxn modelId="{42DB0505-FC93-4FBF-93AB-28D1212ADCEF}" type="presParOf" srcId="{EE65DF94-F712-4820-95F3-A3EB3D2B21E1}" destId="{EE914E64-7B1A-4E59-A2FF-26CFBA747A32}" srcOrd="2" destOrd="0" presId="urn:microsoft.com/office/officeart/2005/8/layout/vList2"/>
    <dgm:cxn modelId="{09A9A298-E9BA-44A2-8583-28E41CE174BF}" type="presParOf" srcId="{EE65DF94-F712-4820-95F3-A3EB3D2B21E1}" destId="{214AE1A4-2603-455E-9B2D-E4B57F9265DE}" srcOrd="3" destOrd="0" presId="urn:microsoft.com/office/officeart/2005/8/layout/vList2"/>
    <dgm:cxn modelId="{2E3CE9A1-2DD3-47FD-B3EF-975C23F7EC7D}" type="presParOf" srcId="{EE65DF94-F712-4820-95F3-A3EB3D2B21E1}" destId="{86965227-B0C9-4D55-A2DF-C98DF0E26775}" srcOrd="4" destOrd="0" presId="urn:microsoft.com/office/officeart/2005/8/layout/vList2"/>
    <dgm:cxn modelId="{D5DA0746-A8D0-44AC-8454-42FDFAA52C0B}" type="presParOf" srcId="{EE65DF94-F712-4820-95F3-A3EB3D2B21E1}" destId="{78FBCBA4-35DB-42D2-87A5-CFAEC36AAB2F}" srcOrd="5" destOrd="0" presId="urn:microsoft.com/office/officeart/2005/8/layout/vList2"/>
    <dgm:cxn modelId="{2F698578-5491-4096-B757-98BFC25B890E}" type="presParOf" srcId="{EE65DF94-F712-4820-95F3-A3EB3D2B21E1}" destId="{39567F08-6FA8-4825-8E6C-6227AA034A75}" srcOrd="6" destOrd="0" presId="urn:microsoft.com/office/officeart/2005/8/layout/vList2"/>
    <dgm:cxn modelId="{1C38A92F-2566-4A8A-A746-A04636C95119}" type="presParOf" srcId="{EE65DF94-F712-4820-95F3-A3EB3D2B21E1}" destId="{680606E3-C515-4818-9D22-489CA19D1533}" srcOrd="7" destOrd="0" presId="urn:microsoft.com/office/officeart/2005/8/layout/vList2"/>
    <dgm:cxn modelId="{2B5FC052-682C-4E54-8E59-F9B3565B6C7D}" type="presParOf" srcId="{EE65DF94-F712-4820-95F3-A3EB3D2B21E1}" destId="{9D7F962D-F0BC-4F47-97E2-055EB99CCB56}" srcOrd="8" destOrd="0" presId="urn:microsoft.com/office/officeart/2005/8/layout/vList2"/>
    <dgm:cxn modelId="{3A3E5F12-7443-49B2-BEBA-9394D7D308D5}" type="presParOf" srcId="{EE65DF94-F712-4820-95F3-A3EB3D2B21E1}" destId="{B5E7511C-1BAF-4018-8A0B-A2ACE95BCDCF}" srcOrd="9" destOrd="0" presId="urn:microsoft.com/office/officeart/2005/8/layout/vList2"/>
    <dgm:cxn modelId="{1F80063E-A074-42D6-AFBB-6049DCCB2E2F}" type="presParOf" srcId="{EE65DF94-F712-4820-95F3-A3EB3D2B21E1}" destId="{812FAAF4-CC09-4D8B-94D6-C2FBC70FB71F}" srcOrd="10" destOrd="0" presId="urn:microsoft.com/office/officeart/2005/8/layout/vList2"/>
    <dgm:cxn modelId="{473C8E64-50AA-442D-A6D7-FB7F47F52DDF}" type="presParOf" srcId="{EE65DF94-F712-4820-95F3-A3EB3D2B21E1}" destId="{EEE6457D-0474-4512-8D05-795CF74CE56A}" srcOrd="11" destOrd="0" presId="urn:microsoft.com/office/officeart/2005/8/layout/vList2"/>
    <dgm:cxn modelId="{2D3C3358-E163-4641-B11C-4E3C8461A7DA}" type="presParOf" srcId="{EE65DF94-F712-4820-95F3-A3EB3D2B21E1}" destId="{27892F3E-E03B-4CD6-AB0D-3F29B1C6BE22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F02340-229A-4D4B-B5F8-ED2E33BF795A}" type="doc">
      <dgm:prSet loTypeId="urn:microsoft.com/office/officeart/2005/8/layout/vList2" loCatId="list" qsTypeId="urn:microsoft.com/office/officeart/2005/8/quickstyle/simple1" qsCatId="simple" csTypeId="urn:microsoft.com/office/officeart/2005/8/colors/colorful1#9" csCatId="colorful" phldr="1"/>
      <dgm:spPr/>
      <dgm:t>
        <a:bodyPr/>
        <a:lstStyle/>
        <a:p>
          <a:endParaRPr lang="hr-HR"/>
        </a:p>
      </dgm:t>
    </dgm:pt>
    <dgm:pt modelId="{650DE1C7-171B-4235-9EF5-AAA005F3D3A4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Osjetljivost: </a:t>
          </a:r>
          <a:r>
            <a:rPr lang="en-US" i="1" dirty="0" smtClean="0">
              <a:solidFill>
                <a:schemeClr val="tx1"/>
              </a:solidFill>
            </a:rPr>
            <a:t>S</a:t>
          </a:r>
          <a:r>
            <a:rPr lang="hr-HR" i="1" dirty="0" smtClean="0">
              <a:solidFill>
                <a:schemeClr val="tx1"/>
              </a:solidFill>
            </a:rPr>
            <a:t>lab</a:t>
          </a:r>
          <a:r>
            <a:rPr lang="en-US" i="1" dirty="0" smtClean="0">
              <a:solidFill>
                <a:schemeClr val="tx1"/>
              </a:solidFill>
            </a:rPr>
            <a:t>a</a:t>
          </a:r>
          <a:r>
            <a:rPr lang="hr-HR" i="1" dirty="0" smtClean="0">
              <a:solidFill>
                <a:schemeClr val="tx1"/>
              </a:solidFill>
            </a:rPr>
            <a:t> </a:t>
          </a:r>
          <a:r>
            <a:rPr lang="en-US" i="1" dirty="0" err="1" smtClean="0">
              <a:solidFill>
                <a:schemeClr val="tx1"/>
              </a:solidFill>
            </a:rPr>
            <a:t>sam</a:t>
          </a:r>
          <a:r>
            <a:rPr lang="en-US" i="1" dirty="0" smtClean="0">
              <a:solidFill>
                <a:schemeClr val="tx1"/>
              </a:solidFill>
            </a:rPr>
            <a:t> </a:t>
          </a:r>
          <a:r>
            <a:rPr lang="hr-HR" i="1" dirty="0" smtClean="0">
              <a:solidFill>
                <a:schemeClr val="tx1"/>
              </a:solidFill>
            </a:rPr>
            <a:t>i bespomoćn</a:t>
          </a:r>
          <a:r>
            <a:rPr lang="en-US" i="1" dirty="0" smtClean="0">
              <a:solidFill>
                <a:schemeClr val="tx1"/>
              </a:solidFill>
            </a:rPr>
            <a:t>a</a:t>
          </a:r>
          <a:r>
            <a:rPr lang="hr-HR" i="1" dirty="0" smtClean="0">
              <a:solidFill>
                <a:schemeClr val="tx1"/>
              </a:solidFill>
            </a:rPr>
            <a:t>.</a:t>
          </a:r>
          <a:endParaRPr lang="hr-HR" dirty="0">
            <a:solidFill>
              <a:schemeClr val="tx1"/>
            </a:solidFill>
          </a:endParaRPr>
        </a:p>
      </dgm:t>
    </dgm:pt>
    <dgm:pt modelId="{E0BEA6BC-303A-44DD-9B22-3550CBC7724C}" type="parTrans" cxnId="{E9E13B77-F987-4E4E-9F5F-178C7D9C88F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00EA16DF-04A0-469A-8E09-F55AC6E184AD}" type="sibTrans" cxnId="{E9E13B77-F987-4E4E-9F5F-178C7D9C88F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C1E58AD8-CBA0-4B13-B22B-5EC91F777755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Napuštanje: </a:t>
          </a:r>
          <a:r>
            <a:rPr lang="hr-HR" i="1" dirty="0" smtClean="0">
              <a:solidFill>
                <a:schemeClr val="tx1"/>
              </a:solidFill>
            </a:rPr>
            <a:t>Drugi će me napustiti i odbaciti ako paničarim.</a:t>
          </a:r>
          <a:endParaRPr lang="hr-HR" dirty="0">
            <a:solidFill>
              <a:schemeClr val="tx1"/>
            </a:solidFill>
          </a:endParaRPr>
        </a:p>
      </dgm:t>
    </dgm:pt>
    <dgm:pt modelId="{E9B88DA2-4971-425C-BCC9-2A6A246D87E1}" type="parTrans" cxnId="{04549532-5FBC-4CE4-8C5F-1DAC48D565D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2555CABB-F58D-4F72-9ACC-F6FFA59A32E8}" type="sibTrans" cxnId="{04549532-5FBC-4CE4-8C5F-1DAC48D565DD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6BDBB22F-1CBB-4345-9BF7-BFA43D0850A3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Biološki integritet: </a:t>
          </a:r>
          <a:r>
            <a:rPr lang="hr-HR" i="1" dirty="0" smtClean="0">
              <a:solidFill>
                <a:schemeClr val="tx1"/>
              </a:solidFill>
            </a:rPr>
            <a:t>Ako me uhvati napad</a:t>
          </a:r>
          <a:r>
            <a:rPr lang="en-US" i="1" dirty="0" smtClean="0">
              <a:solidFill>
                <a:schemeClr val="tx1"/>
              </a:solidFill>
            </a:rPr>
            <a:t> </a:t>
          </a:r>
          <a:r>
            <a:rPr lang="en-US" i="1" dirty="0" err="1" smtClean="0">
              <a:solidFill>
                <a:schemeClr val="tx1"/>
              </a:solidFill>
            </a:rPr>
            <a:t>panike</a:t>
          </a:r>
          <a:r>
            <a:rPr lang="en-US" i="1" dirty="0" smtClean="0">
              <a:solidFill>
                <a:schemeClr val="tx1"/>
              </a:solidFill>
            </a:rPr>
            <a:t>,</a:t>
          </a:r>
          <a:r>
            <a:rPr lang="hr-HR" i="1" dirty="0" smtClean="0">
              <a:solidFill>
                <a:schemeClr val="tx1"/>
              </a:solidFill>
            </a:rPr>
            <a:t> onesvjestit ću se i umrijeti</a:t>
          </a:r>
          <a:r>
            <a:rPr lang="hr-HR" dirty="0" smtClean="0">
              <a:solidFill>
                <a:schemeClr val="tx1"/>
              </a:solidFill>
            </a:rPr>
            <a:t>.</a:t>
          </a:r>
          <a:endParaRPr lang="hr-HR" dirty="0">
            <a:solidFill>
              <a:schemeClr val="tx1"/>
            </a:solidFill>
          </a:endParaRPr>
        </a:p>
      </dgm:t>
    </dgm:pt>
    <dgm:pt modelId="{CED7E9D8-6E96-4584-AD94-B92D00C42CA3}" type="parTrans" cxnId="{488A0717-23D3-461B-80B0-CFB4F719A87B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8F865A2B-7AD2-46AA-86DD-737F095BDEA4}" type="sibTrans" cxnId="{488A0717-23D3-461B-80B0-CFB4F719A87B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5716FF05-C574-4A63-A8F1-359CC96765E3}">
      <dgm:prSet/>
      <dgm:spPr>
        <a:solidFill>
          <a:schemeClr val="bg1">
            <a:lumMod val="65000"/>
          </a:schemeClr>
        </a:solidFill>
      </dgm:spPr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Kontrola: </a:t>
          </a:r>
          <a:r>
            <a:rPr lang="hr-HR" i="1" dirty="0" smtClean="0">
              <a:solidFill>
                <a:schemeClr val="tx1"/>
              </a:solidFill>
            </a:rPr>
            <a:t>Sve što me se tiče moram kontrolirati.</a:t>
          </a:r>
          <a:endParaRPr lang="hr-HR" dirty="0">
            <a:solidFill>
              <a:schemeClr val="tx1"/>
            </a:solidFill>
          </a:endParaRPr>
        </a:p>
      </dgm:t>
    </dgm:pt>
    <dgm:pt modelId="{BCFDCB2F-06E4-4AEA-BDCA-A1F110D38C55}" type="parTrans" cxnId="{85F0A9AB-185F-413C-9157-5400056FE425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FF316A0-52DE-4502-B821-63BD32368AA4}" type="sibTrans" cxnId="{85F0A9AB-185F-413C-9157-5400056FE425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16482358-D6B0-45DA-ADA5-7B7B094F5AB6}">
      <dgm:prSet/>
      <dgm:spPr>
        <a:solidFill>
          <a:schemeClr val="bg1">
            <a:lumMod val="85000"/>
          </a:schemeClr>
        </a:solidFill>
      </dgm:spPr>
      <dgm:t>
        <a:bodyPr/>
        <a:lstStyle/>
        <a:p>
          <a:pPr rtl="0"/>
          <a:r>
            <a:rPr lang="hr-HR" dirty="0" smtClean="0">
              <a:solidFill>
                <a:schemeClr val="tx1"/>
              </a:solidFill>
            </a:rPr>
            <a:t>Posebnost: </a:t>
          </a:r>
          <a:r>
            <a:rPr lang="hr-HR" i="1" dirty="0" smtClean="0">
              <a:solidFill>
                <a:schemeClr val="tx1"/>
              </a:solidFill>
            </a:rPr>
            <a:t>Panika nije u skladu s mojom slikom </a:t>
          </a:r>
          <a:r>
            <a:rPr lang="en-US" i="1" dirty="0" smtClean="0">
              <a:solidFill>
                <a:schemeClr val="tx1"/>
              </a:solidFill>
            </a:rPr>
            <a:t>o </a:t>
          </a:r>
          <a:r>
            <a:rPr lang="hr-HR" i="1" dirty="0" smtClean="0">
              <a:solidFill>
                <a:schemeClr val="tx1"/>
              </a:solidFill>
            </a:rPr>
            <a:t>seb</a:t>
          </a:r>
          <a:r>
            <a:rPr lang="en-US" i="1" dirty="0" err="1" smtClean="0">
              <a:solidFill>
                <a:schemeClr val="tx1"/>
              </a:solidFill>
            </a:rPr>
            <a:t>i</a:t>
          </a:r>
          <a:r>
            <a:rPr lang="hr-HR" i="1" dirty="0" smtClean="0">
              <a:solidFill>
                <a:schemeClr val="tx1"/>
              </a:solidFill>
            </a:rPr>
            <a:t> kao sposobn</a:t>
          </a:r>
          <a:r>
            <a:rPr lang="en-US" i="1" dirty="0" smtClean="0">
              <a:solidFill>
                <a:schemeClr val="tx1"/>
              </a:solidFill>
            </a:rPr>
            <a:t>e</a:t>
          </a:r>
          <a:r>
            <a:rPr lang="hr-HR" i="1" dirty="0" smtClean="0">
              <a:solidFill>
                <a:schemeClr val="tx1"/>
              </a:solidFill>
            </a:rPr>
            <a:t> i jak</a:t>
          </a:r>
          <a:r>
            <a:rPr lang="en-US" i="1" dirty="0" smtClean="0">
              <a:solidFill>
                <a:schemeClr val="tx1"/>
              </a:solidFill>
            </a:rPr>
            <a:t>e</a:t>
          </a:r>
          <a:r>
            <a:rPr lang="hr-HR" i="1" dirty="0" smtClean="0">
              <a:solidFill>
                <a:schemeClr val="tx1"/>
              </a:solidFill>
            </a:rPr>
            <a:t>. Ovo se meni ne bi smjelo događati.</a:t>
          </a:r>
          <a:endParaRPr lang="hr-HR" i="1" dirty="0">
            <a:solidFill>
              <a:schemeClr val="tx1"/>
            </a:solidFill>
          </a:endParaRPr>
        </a:p>
      </dgm:t>
    </dgm:pt>
    <dgm:pt modelId="{AE556A67-4321-4BD4-BFE1-4E45FC196813}" type="parTrans" cxnId="{957D22BC-2D8C-4F42-B801-CBCA1D60B07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B03F66D5-7CF6-457F-A9FD-A6512E0F320D}" type="sibTrans" cxnId="{957D22BC-2D8C-4F42-B801-CBCA1D60B074}">
      <dgm:prSet/>
      <dgm:spPr/>
      <dgm:t>
        <a:bodyPr/>
        <a:lstStyle/>
        <a:p>
          <a:endParaRPr lang="hr-HR">
            <a:solidFill>
              <a:schemeClr val="tx1"/>
            </a:solidFill>
          </a:endParaRPr>
        </a:p>
      </dgm:t>
    </dgm:pt>
    <dgm:pt modelId="{FF7A51C0-F2D9-4455-B6A2-AD6774E129D5}" type="pres">
      <dgm:prSet presAssocID="{43F02340-229A-4D4B-B5F8-ED2E33BF79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2E9994B-5D6D-49D9-ACD4-BF3F19938751}" type="pres">
      <dgm:prSet presAssocID="{650DE1C7-171B-4235-9EF5-AAA005F3D3A4}" presName="parentText" presStyleLbl="node1" presStyleIdx="0" presStyleCnt="5" custScaleY="8088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463FE2E3-2F4D-4EFF-BABA-6ECF7F4EE84F}" type="pres">
      <dgm:prSet presAssocID="{00EA16DF-04A0-469A-8E09-F55AC6E184AD}" presName="spacer" presStyleCnt="0"/>
      <dgm:spPr/>
    </dgm:pt>
    <dgm:pt modelId="{7EC67BE9-E82F-45E2-B8B4-4A16AF59E9EE}" type="pres">
      <dgm:prSet presAssocID="{C1E58AD8-CBA0-4B13-B22B-5EC91F777755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39C632F-87B2-45B9-9BDA-1F9CB2AAE5AC}" type="pres">
      <dgm:prSet presAssocID="{2555CABB-F58D-4F72-9ACC-F6FFA59A32E8}" presName="spacer" presStyleCnt="0"/>
      <dgm:spPr/>
    </dgm:pt>
    <dgm:pt modelId="{C2761956-07BA-41E1-9608-3892C9CC1233}" type="pres">
      <dgm:prSet presAssocID="{6BDBB22F-1CBB-4345-9BF7-BFA43D0850A3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47C8092-09E1-4FD9-8D90-14FB2361E0AE}" type="pres">
      <dgm:prSet presAssocID="{8F865A2B-7AD2-46AA-86DD-737F095BDEA4}" presName="spacer" presStyleCnt="0"/>
      <dgm:spPr/>
    </dgm:pt>
    <dgm:pt modelId="{1B67ECC2-EF9F-4D1C-A9CD-B4FF473651F4}" type="pres">
      <dgm:prSet presAssocID="{5716FF05-C574-4A63-A8F1-359CC96765E3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DF7E755-9DAB-4266-A729-6EEDB2C43707}" type="pres">
      <dgm:prSet presAssocID="{BFF316A0-52DE-4502-B821-63BD32368AA4}" presName="spacer" presStyleCnt="0"/>
      <dgm:spPr/>
    </dgm:pt>
    <dgm:pt modelId="{89AA0153-3020-4458-A738-789967166CE7}" type="pres">
      <dgm:prSet presAssocID="{16482358-D6B0-45DA-ADA5-7B7B094F5AB6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F857824-9AAB-432B-82B9-81D078641C96}" type="presOf" srcId="{6BDBB22F-1CBB-4345-9BF7-BFA43D0850A3}" destId="{C2761956-07BA-41E1-9608-3892C9CC1233}" srcOrd="0" destOrd="0" presId="urn:microsoft.com/office/officeart/2005/8/layout/vList2"/>
    <dgm:cxn modelId="{4E2DCD03-23E4-4BC9-A900-E6C01109EAE1}" type="presOf" srcId="{5716FF05-C574-4A63-A8F1-359CC96765E3}" destId="{1B67ECC2-EF9F-4D1C-A9CD-B4FF473651F4}" srcOrd="0" destOrd="0" presId="urn:microsoft.com/office/officeart/2005/8/layout/vList2"/>
    <dgm:cxn modelId="{3BF0CE16-843C-442C-97A4-F85D4C23B79E}" type="presOf" srcId="{16482358-D6B0-45DA-ADA5-7B7B094F5AB6}" destId="{89AA0153-3020-4458-A738-789967166CE7}" srcOrd="0" destOrd="0" presId="urn:microsoft.com/office/officeart/2005/8/layout/vList2"/>
    <dgm:cxn modelId="{04549532-5FBC-4CE4-8C5F-1DAC48D565DD}" srcId="{43F02340-229A-4D4B-B5F8-ED2E33BF795A}" destId="{C1E58AD8-CBA0-4B13-B22B-5EC91F777755}" srcOrd="1" destOrd="0" parTransId="{E9B88DA2-4971-425C-BCC9-2A6A246D87E1}" sibTransId="{2555CABB-F58D-4F72-9ACC-F6FFA59A32E8}"/>
    <dgm:cxn modelId="{542AA3F8-F9F9-4D9E-97E0-0CB8E1F34F3A}" type="presOf" srcId="{650DE1C7-171B-4235-9EF5-AAA005F3D3A4}" destId="{62E9994B-5D6D-49D9-ACD4-BF3F19938751}" srcOrd="0" destOrd="0" presId="urn:microsoft.com/office/officeart/2005/8/layout/vList2"/>
    <dgm:cxn modelId="{BA61BBCE-5324-4855-A9ED-8020813E1550}" type="presOf" srcId="{C1E58AD8-CBA0-4B13-B22B-5EC91F777755}" destId="{7EC67BE9-E82F-45E2-B8B4-4A16AF59E9EE}" srcOrd="0" destOrd="0" presId="urn:microsoft.com/office/officeart/2005/8/layout/vList2"/>
    <dgm:cxn modelId="{E9E13B77-F987-4E4E-9F5F-178C7D9C88FD}" srcId="{43F02340-229A-4D4B-B5F8-ED2E33BF795A}" destId="{650DE1C7-171B-4235-9EF5-AAA005F3D3A4}" srcOrd="0" destOrd="0" parTransId="{E0BEA6BC-303A-44DD-9B22-3550CBC7724C}" sibTransId="{00EA16DF-04A0-469A-8E09-F55AC6E184AD}"/>
    <dgm:cxn modelId="{7538A6FE-1CFC-406A-8485-63789F32D1ED}" type="presOf" srcId="{43F02340-229A-4D4B-B5F8-ED2E33BF795A}" destId="{FF7A51C0-F2D9-4455-B6A2-AD6774E129D5}" srcOrd="0" destOrd="0" presId="urn:microsoft.com/office/officeart/2005/8/layout/vList2"/>
    <dgm:cxn modelId="{488A0717-23D3-461B-80B0-CFB4F719A87B}" srcId="{43F02340-229A-4D4B-B5F8-ED2E33BF795A}" destId="{6BDBB22F-1CBB-4345-9BF7-BFA43D0850A3}" srcOrd="2" destOrd="0" parTransId="{CED7E9D8-6E96-4584-AD94-B92D00C42CA3}" sibTransId="{8F865A2B-7AD2-46AA-86DD-737F095BDEA4}"/>
    <dgm:cxn modelId="{957D22BC-2D8C-4F42-B801-CBCA1D60B074}" srcId="{43F02340-229A-4D4B-B5F8-ED2E33BF795A}" destId="{16482358-D6B0-45DA-ADA5-7B7B094F5AB6}" srcOrd="4" destOrd="0" parTransId="{AE556A67-4321-4BD4-BFE1-4E45FC196813}" sibTransId="{B03F66D5-7CF6-457F-A9FD-A6512E0F320D}"/>
    <dgm:cxn modelId="{85F0A9AB-185F-413C-9157-5400056FE425}" srcId="{43F02340-229A-4D4B-B5F8-ED2E33BF795A}" destId="{5716FF05-C574-4A63-A8F1-359CC96765E3}" srcOrd="3" destOrd="0" parTransId="{BCFDCB2F-06E4-4AEA-BDCA-A1F110D38C55}" sibTransId="{BFF316A0-52DE-4502-B821-63BD32368AA4}"/>
    <dgm:cxn modelId="{EAF33409-8739-444E-9D01-36F6AD7802F9}" type="presParOf" srcId="{FF7A51C0-F2D9-4455-B6A2-AD6774E129D5}" destId="{62E9994B-5D6D-49D9-ACD4-BF3F19938751}" srcOrd="0" destOrd="0" presId="urn:microsoft.com/office/officeart/2005/8/layout/vList2"/>
    <dgm:cxn modelId="{E704D9AA-5DB7-4C86-8E94-862F025AC737}" type="presParOf" srcId="{FF7A51C0-F2D9-4455-B6A2-AD6774E129D5}" destId="{463FE2E3-2F4D-4EFF-BABA-6ECF7F4EE84F}" srcOrd="1" destOrd="0" presId="urn:microsoft.com/office/officeart/2005/8/layout/vList2"/>
    <dgm:cxn modelId="{E4A9ACC2-BD3F-4BEB-BC1C-9FD24EE6E465}" type="presParOf" srcId="{FF7A51C0-F2D9-4455-B6A2-AD6774E129D5}" destId="{7EC67BE9-E82F-45E2-B8B4-4A16AF59E9EE}" srcOrd="2" destOrd="0" presId="urn:microsoft.com/office/officeart/2005/8/layout/vList2"/>
    <dgm:cxn modelId="{FA515C2C-47B4-48B3-9E2F-87388EC07F34}" type="presParOf" srcId="{FF7A51C0-F2D9-4455-B6A2-AD6774E129D5}" destId="{939C632F-87B2-45B9-9BDA-1F9CB2AAE5AC}" srcOrd="3" destOrd="0" presId="urn:microsoft.com/office/officeart/2005/8/layout/vList2"/>
    <dgm:cxn modelId="{ED0A9C69-33B0-4336-B1BB-C49581A0E0AB}" type="presParOf" srcId="{FF7A51C0-F2D9-4455-B6A2-AD6774E129D5}" destId="{C2761956-07BA-41E1-9608-3892C9CC1233}" srcOrd="4" destOrd="0" presId="urn:microsoft.com/office/officeart/2005/8/layout/vList2"/>
    <dgm:cxn modelId="{17B55900-B6E2-4785-AA2B-2574DFFD420A}" type="presParOf" srcId="{FF7A51C0-F2D9-4455-B6A2-AD6774E129D5}" destId="{247C8092-09E1-4FD9-8D90-14FB2361E0AE}" srcOrd="5" destOrd="0" presId="urn:microsoft.com/office/officeart/2005/8/layout/vList2"/>
    <dgm:cxn modelId="{6450B062-3BD0-4864-93AD-08D7C01ADD09}" type="presParOf" srcId="{FF7A51C0-F2D9-4455-B6A2-AD6774E129D5}" destId="{1B67ECC2-EF9F-4D1C-A9CD-B4FF473651F4}" srcOrd="6" destOrd="0" presId="urn:microsoft.com/office/officeart/2005/8/layout/vList2"/>
    <dgm:cxn modelId="{8B2761A2-C947-414A-B815-D0AB7593A629}" type="presParOf" srcId="{FF7A51C0-F2D9-4455-B6A2-AD6774E129D5}" destId="{6DF7E755-9DAB-4266-A729-6EEDB2C43707}" srcOrd="7" destOrd="0" presId="urn:microsoft.com/office/officeart/2005/8/layout/vList2"/>
    <dgm:cxn modelId="{6E205234-0DA5-43C9-9EEC-B951343E0C38}" type="presParOf" srcId="{FF7A51C0-F2D9-4455-B6A2-AD6774E129D5}" destId="{89AA0153-3020-4458-A738-789967166C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0CE7FD-27C9-4E40-A333-BCC499F5EFD3}">
      <dsp:nvSpPr>
        <dsp:cNvPr id="0" name=""/>
        <dsp:cNvSpPr/>
      </dsp:nvSpPr>
      <dsp:spPr>
        <a:xfrm>
          <a:off x="0" y="1539"/>
          <a:ext cx="8229600" cy="801626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PRORICANJE BUDUĆNOSTI</a:t>
          </a:r>
          <a:r>
            <a:rPr lang="hr-HR" sz="2400" kern="1200" dirty="0" smtClean="0">
              <a:solidFill>
                <a:schemeClr val="tx1"/>
              </a:solidFill>
            </a:rPr>
            <a:t>: </a:t>
          </a:r>
          <a:r>
            <a:rPr lang="hr-HR" sz="2400" i="1" kern="1200" dirty="0" smtClean="0">
              <a:solidFill>
                <a:schemeClr val="tx1"/>
              </a:solidFill>
            </a:rPr>
            <a:t>Dobit ću napadaj i onesvjestiti se.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9132" y="40671"/>
        <a:ext cx="8151336" cy="723362"/>
      </dsp:txXfrm>
    </dsp:sp>
    <dsp:sp modelId="{AF954D72-0EAA-4CBE-875C-D5CD9DBE7E13}">
      <dsp:nvSpPr>
        <dsp:cNvPr id="0" name=""/>
        <dsp:cNvSpPr/>
      </dsp:nvSpPr>
      <dsp:spPr>
        <a:xfrm>
          <a:off x="0" y="815526"/>
          <a:ext cx="8229600" cy="801626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PRECJENJIVANJE OPASNOSTI</a:t>
          </a:r>
          <a:r>
            <a:rPr lang="hr-HR" sz="2400" kern="1200" dirty="0" smtClean="0">
              <a:solidFill>
                <a:schemeClr val="tx1"/>
              </a:solidFill>
            </a:rPr>
            <a:t>: </a:t>
          </a:r>
          <a:r>
            <a:rPr lang="hr-HR" sz="2400" i="1" kern="1200" dirty="0" smtClean="0">
              <a:solidFill>
                <a:schemeClr val="tx1"/>
              </a:solidFill>
            </a:rPr>
            <a:t>Ako uđem u tunel, onesvjestit ću se.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9132" y="854658"/>
        <a:ext cx="8151336" cy="723362"/>
      </dsp:txXfrm>
    </dsp:sp>
    <dsp:sp modelId="{35D731A2-D90F-4BDE-BA27-28C963363185}">
      <dsp:nvSpPr>
        <dsp:cNvPr id="0" name=""/>
        <dsp:cNvSpPr/>
      </dsp:nvSpPr>
      <dsp:spPr>
        <a:xfrm>
          <a:off x="0" y="1629514"/>
          <a:ext cx="8229600" cy="801626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KATASTROFIZIRANJE</a:t>
          </a:r>
          <a:r>
            <a:rPr lang="hr-HR" sz="2400" kern="1200" dirty="0" smtClean="0">
              <a:solidFill>
                <a:schemeClr val="tx1"/>
              </a:solidFill>
            </a:rPr>
            <a:t>: </a:t>
          </a:r>
          <a:r>
            <a:rPr lang="hr-HR" sz="2400" i="1" kern="1200" dirty="0" smtClean="0">
              <a:solidFill>
                <a:schemeClr val="tx1"/>
              </a:solidFill>
            </a:rPr>
            <a:t>Doživjet ću srčani udar i umrijeti.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9132" y="1668646"/>
        <a:ext cx="8151336" cy="723362"/>
      </dsp:txXfrm>
    </dsp:sp>
    <dsp:sp modelId="{E8F96D01-61DC-4F03-AA97-68D333D27E8B}">
      <dsp:nvSpPr>
        <dsp:cNvPr id="0" name=""/>
        <dsp:cNvSpPr/>
      </dsp:nvSpPr>
      <dsp:spPr>
        <a:xfrm>
          <a:off x="0" y="2443502"/>
          <a:ext cx="8229600" cy="801626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PERSONALIZIRANJE</a:t>
          </a:r>
          <a:r>
            <a:rPr lang="hr-HR" sz="2400" kern="1200" dirty="0" smtClean="0">
              <a:solidFill>
                <a:schemeClr val="tx1"/>
              </a:solidFill>
            </a:rPr>
            <a:t>: </a:t>
          </a:r>
          <a:r>
            <a:rPr lang="hr-HR" sz="2400" i="1" kern="1200" dirty="0" smtClean="0">
              <a:solidFill>
                <a:schemeClr val="tx1"/>
              </a:solidFill>
            </a:rPr>
            <a:t>Samo ja imam ovaj problem.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9132" y="2482634"/>
        <a:ext cx="8151336" cy="723362"/>
      </dsp:txXfrm>
    </dsp:sp>
    <dsp:sp modelId="{A3373273-00FF-4A3F-A038-E6A805FA9F29}">
      <dsp:nvSpPr>
        <dsp:cNvPr id="0" name=""/>
        <dsp:cNvSpPr/>
      </dsp:nvSpPr>
      <dsp:spPr>
        <a:xfrm>
          <a:off x="0" y="3257490"/>
          <a:ext cx="8229600" cy="801626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ČITANJE MISLI</a:t>
          </a:r>
          <a:r>
            <a:rPr lang="hr-HR" sz="2400" kern="1200" dirty="0" smtClean="0">
              <a:solidFill>
                <a:schemeClr val="tx1"/>
              </a:solidFill>
            </a:rPr>
            <a:t>: </a:t>
          </a:r>
          <a:r>
            <a:rPr lang="hr-HR" sz="2400" i="1" kern="1200" dirty="0" smtClean="0">
              <a:solidFill>
                <a:schemeClr val="tx1"/>
              </a:solidFill>
            </a:rPr>
            <a:t>Drugi će vidjeti da sam u panici, znat će da sam neurotična.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9132" y="3296622"/>
        <a:ext cx="8151336" cy="723362"/>
      </dsp:txXfrm>
    </dsp:sp>
    <dsp:sp modelId="{610FE8A8-6103-4256-A211-EEB96C8E95D2}">
      <dsp:nvSpPr>
        <dsp:cNvPr id="0" name=""/>
        <dsp:cNvSpPr/>
      </dsp:nvSpPr>
      <dsp:spPr>
        <a:xfrm>
          <a:off x="0" y="4071478"/>
          <a:ext cx="8229600" cy="801626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DIHOTOMNO CRNO-BIJELO RAZMIŠLJANJE</a:t>
          </a:r>
          <a:r>
            <a:rPr lang="hr-HR" sz="2400" kern="1200" dirty="0" smtClean="0">
              <a:solidFill>
                <a:schemeClr val="tx1"/>
              </a:solidFill>
            </a:rPr>
            <a:t>: </a:t>
          </a:r>
          <a:r>
            <a:rPr lang="hr-HR" sz="2400" i="1" kern="1200" dirty="0" smtClean="0">
              <a:solidFill>
                <a:schemeClr val="tx1"/>
              </a:solidFill>
            </a:rPr>
            <a:t>I minimalna anksioznost je loš znak. Ako nisam opuštena, uvijek paničarim.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9132" y="4110610"/>
        <a:ext cx="8151336" cy="723362"/>
      </dsp:txXfrm>
    </dsp:sp>
    <dsp:sp modelId="{6C51C06C-30BA-4E01-951F-C9F7EEC40EBB}">
      <dsp:nvSpPr>
        <dsp:cNvPr id="0" name=""/>
        <dsp:cNvSpPr/>
      </dsp:nvSpPr>
      <dsp:spPr>
        <a:xfrm>
          <a:off x="0" y="4885465"/>
          <a:ext cx="8229600" cy="801626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>
              <a:solidFill>
                <a:schemeClr val="tx1"/>
              </a:solidFill>
            </a:rPr>
            <a:t>PODCJENJIVANJE VLASTITIH RESURSA</a:t>
          </a:r>
          <a:r>
            <a:rPr lang="hr-HR" sz="2400" kern="1200" dirty="0" smtClean="0">
              <a:solidFill>
                <a:schemeClr val="tx1"/>
              </a:solidFill>
            </a:rPr>
            <a:t>: </a:t>
          </a:r>
          <a:r>
            <a:rPr lang="hr-HR" sz="2400" i="1" kern="1200" dirty="0" smtClean="0">
              <a:solidFill>
                <a:schemeClr val="tx1"/>
              </a:solidFill>
            </a:rPr>
            <a:t>Ne mogu se s ovim nositi, doživjet ću živčani slom.</a:t>
          </a:r>
          <a:endParaRPr lang="hr-HR" sz="2400" i="1" kern="1200" dirty="0">
            <a:solidFill>
              <a:schemeClr val="tx1"/>
            </a:solidFill>
          </a:endParaRPr>
        </a:p>
      </dsp:txBody>
      <dsp:txXfrm>
        <a:off x="39132" y="4924597"/>
        <a:ext cx="8151336" cy="7233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BEB2C2-5B1A-47A7-B1ED-749CF4D0B940}">
      <dsp:nvSpPr>
        <dsp:cNvPr id="0" name=""/>
        <dsp:cNvSpPr/>
      </dsp:nvSpPr>
      <dsp:spPr>
        <a:xfrm>
          <a:off x="0" y="73440"/>
          <a:ext cx="8229600" cy="673920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1" kern="1200" dirty="0" smtClean="0">
              <a:solidFill>
                <a:schemeClr val="tx1"/>
              </a:solidFill>
            </a:rPr>
            <a:t>Fizički simptomi su uvijek znak bolesti.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2898" y="106338"/>
        <a:ext cx="8163804" cy="608124"/>
      </dsp:txXfrm>
    </dsp:sp>
    <dsp:sp modelId="{EE914E64-7B1A-4E59-A2FF-26CFBA747A32}">
      <dsp:nvSpPr>
        <dsp:cNvPr id="0" name=""/>
        <dsp:cNvSpPr/>
      </dsp:nvSpPr>
      <dsp:spPr>
        <a:xfrm>
          <a:off x="0" y="851040"/>
          <a:ext cx="8229600" cy="6739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1" kern="1200" dirty="0" smtClean="0">
              <a:solidFill>
                <a:schemeClr val="tx1"/>
              </a:solidFill>
            </a:rPr>
            <a:t>Ako nisam uvijek na oprezu, nešto loše će mi se dogoditi.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2898" y="883938"/>
        <a:ext cx="8163804" cy="608124"/>
      </dsp:txXfrm>
    </dsp:sp>
    <dsp:sp modelId="{86965227-B0C9-4D55-A2DF-C98DF0E26775}">
      <dsp:nvSpPr>
        <dsp:cNvPr id="0" name=""/>
        <dsp:cNvSpPr/>
      </dsp:nvSpPr>
      <dsp:spPr>
        <a:xfrm>
          <a:off x="0" y="1628640"/>
          <a:ext cx="8229600" cy="67392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1" kern="1200" dirty="0" smtClean="0">
              <a:solidFill>
                <a:schemeClr val="tx1"/>
              </a:solidFill>
            </a:rPr>
            <a:t>Biti anksiozan je nepodnošljivo i znak </a:t>
          </a:r>
          <a:r>
            <a:rPr lang="en-US" sz="2400" i="1" kern="1200" dirty="0" smtClean="0">
              <a:solidFill>
                <a:schemeClr val="tx1"/>
              </a:solidFill>
            </a:rPr>
            <a:t>je </a:t>
          </a:r>
          <a:r>
            <a:rPr lang="hr-HR" sz="2400" i="1" kern="1200" dirty="0" smtClean="0">
              <a:solidFill>
                <a:schemeClr val="tx1"/>
              </a:solidFill>
            </a:rPr>
            <a:t>slabosti.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2898" y="1661538"/>
        <a:ext cx="8163804" cy="608124"/>
      </dsp:txXfrm>
    </dsp:sp>
    <dsp:sp modelId="{39567F08-6FA8-4825-8E6C-6227AA034A75}">
      <dsp:nvSpPr>
        <dsp:cNvPr id="0" name=""/>
        <dsp:cNvSpPr/>
      </dsp:nvSpPr>
      <dsp:spPr>
        <a:xfrm>
          <a:off x="0" y="2406240"/>
          <a:ext cx="8229600" cy="673920"/>
        </a:xfrm>
        <a:prstGeom prst="roundRect">
          <a:avLst/>
        </a:prstGeom>
        <a:solidFill>
          <a:schemeClr val="bg1">
            <a:lumMod val="6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1" kern="1200" dirty="0" smtClean="0">
              <a:solidFill>
                <a:schemeClr val="tx1"/>
              </a:solidFill>
            </a:rPr>
            <a:t>Moram se potpuno riješiti anksioznosti i panike.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2898" y="2439138"/>
        <a:ext cx="8163804" cy="608124"/>
      </dsp:txXfrm>
    </dsp:sp>
    <dsp:sp modelId="{9D7F962D-F0BC-4F47-97E2-055EB99CCB56}">
      <dsp:nvSpPr>
        <dsp:cNvPr id="0" name=""/>
        <dsp:cNvSpPr/>
      </dsp:nvSpPr>
      <dsp:spPr>
        <a:xfrm>
          <a:off x="0" y="3183840"/>
          <a:ext cx="8229600" cy="673920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1" kern="1200" dirty="0" smtClean="0">
              <a:solidFill>
                <a:schemeClr val="tx1"/>
              </a:solidFill>
            </a:rPr>
            <a:t>Ne smijem nikad izgubiti kontrolu ili ispasti blesava.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2898" y="3216738"/>
        <a:ext cx="8163804" cy="608124"/>
      </dsp:txXfrm>
    </dsp:sp>
    <dsp:sp modelId="{812FAAF4-CC09-4D8B-94D6-C2FBC70FB71F}">
      <dsp:nvSpPr>
        <dsp:cNvPr id="0" name=""/>
        <dsp:cNvSpPr/>
      </dsp:nvSpPr>
      <dsp:spPr>
        <a:xfrm>
          <a:off x="0" y="3961440"/>
          <a:ext cx="8229600" cy="673920"/>
        </a:xfrm>
        <a:prstGeom prst="roundRect">
          <a:avLst/>
        </a:prstGeom>
        <a:solidFill>
          <a:schemeClr val="bg1">
            <a:lumMod val="8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1" kern="1200" dirty="0" smtClean="0">
              <a:solidFill>
                <a:schemeClr val="tx1"/>
              </a:solidFill>
            </a:rPr>
            <a:t>Ako </a:t>
          </a:r>
          <a:r>
            <a:rPr lang="en-US" sz="2400" i="1" kern="1200" dirty="0" smtClean="0">
              <a:solidFill>
                <a:schemeClr val="tx1"/>
              </a:solidFill>
            </a:rPr>
            <a:t>drug</a:t>
          </a:r>
          <a:r>
            <a:rPr lang="hr-HR" sz="2400" i="1" kern="1200" dirty="0" smtClean="0">
              <a:solidFill>
                <a:schemeClr val="tx1"/>
              </a:solidFill>
            </a:rPr>
            <a:t>i vide da paničarim, odbacit će me.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2898" y="3994338"/>
        <a:ext cx="8163804" cy="608124"/>
      </dsp:txXfrm>
    </dsp:sp>
    <dsp:sp modelId="{27892F3E-E03B-4CD6-AB0D-3F29B1C6BE22}">
      <dsp:nvSpPr>
        <dsp:cNvPr id="0" name=""/>
        <dsp:cNvSpPr/>
      </dsp:nvSpPr>
      <dsp:spPr>
        <a:xfrm>
          <a:off x="0" y="4739039"/>
          <a:ext cx="8229600" cy="673920"/>
        </a:xfrm>
        <a:prstGeom prst="roundRect">
          <a:avLst/>
        </a:prstGeom>
        <a:solidFill>
          <a:schemeClr val="bg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400" i="1" kern="1200" dirty="0" smtClean="0">
              <a:solidFill>
                <a:schemeClr val="tx1"/>
              </a:solidFill>
            </a:rPr>
            <a:t>Ako nisam sigurna što će se dogoditi, dogodit će se nešto loše.</a:t>
          </a:r>
          <a:endParaRPr lang="hr-HR" sz="2400" kern="1200" dirty="0">
            <a:solidFill>
              <a:schemeClr val="tx1"/>
            </a:solidFill>
          </a:endParaRPr>
        </a:p>
      </dsp:txBody>
      <dsp:txXfrm>
        <a:off x="32898" y="4771937"/>
        <a:ext cx="8163804" cy="6081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E9994B-5D6D-49D9-ACD4-BF3F19938751}">
      <dsp:nvSpPr>
        <dsp:cNvPr id="0" name=""/>
        <dsp:cNvSpPr/>
      </dsp:nvSpPr>
      <dsp:spPr>
        <a:xfrm>
          <a:off x="0" y="123043"/>
          <a:ext cx="8229600" cy="867555"/>
        </a:xfrm>
        <a:prstGeom prst="roundRect">
          <a:avLst/>
        </a:prstGeom>
        <a:solidFill>
          <a:schemeClr val="bg1">
            <a:lumMod val="9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>
              <a:solidFill>
                <a:schemeClr val="tx1"/>
              </a:solidFill>
            </a:rPr>
            <a:t>Osjetljivost: </a:t>
          </a:r>
          <a:r>
            <a:rPr lang="en-US" sz="2700" i="1" kern="1200" dirty="0" smtClean="0">
              <a:solidFill>
                <a:schemeClr val="tx1"/>
              </a:solidFill>
            </a:rPr>
            <a:t>S</a:t>
          </a:r>
          <a:r>
            <a:rPr lang="hr-HR" sz="2700" i="1" kern="1200" dirty="0" smtClean="0">
              <a:solidFill>
                <a:schemeClr val="tx1"/>
              </a:solidFill>
            </a:rPr>
            <a:t>lab</a:t>
          </a:r>
          <a:r>
            <a:rPr lang="en-US" sz="2700" i="1" kern="1200" dirty="0" smtClean="0">
              <a:solidFill>
                <a:schemeClr val="tx1"/>
              </a:solidFill>
            </a:rPr>
            <a:t>a</a:t>
          </a:r>
          <a:r>
            <a:rPr lang="hr-HR" sz="2700" i="1" kern="1200" dirty="0" smtClean="0">
              <a:solidFill>
                <a:schemeClr val="tx1"/>
              </a:solidFill>
            </a:rPr>
            <a:t> </a:t>
          </a:r>
          <a:r>
            <a:rPr lang="en-US" sz="2700" i="1" kern="1200" dirty="0" err="1" smtClean="0">
              <a:solidFill>
                <a:schemeClr val="tx1"/>
              </a:solidFill>
            </a:rPr>
            <a:t>sam</a:t>
          </a:r>
          <a:r>
            <a:rPr lang="en-US" sz="2700" i="1" kern="1200" dirty="0" smtClean="0">
              <a:solidFill>
                <a:schemeClr val="tx1"/>
              </a:solidFill>
            </a:rPr>
            <a:t> </a:t>
          </a:r>
          <a:r>
            <a:rPr lang="hr-HR" sz="2700" i="1" kern="1200" dirty="0" smtClean="0">
              <a:solidFill>
                <a:schemeClr val="tx1"/>
              </a:solidFill>
            </a:rPr>
            <a:t>i bespomoćn</a:t>
          </a:r>
          <a:r>
            <a:rPr lang="en-US" sz="2700" i="1" kern="1200" dirty="0" smtClean="0">
              <a:solidFill>
                <a:schemeClr val="tx1"/>
              </a:solidFill>
            </a:rPr>
            <a:t>a</a:t>
          </a:r>
          <a:r>
            <a:rPr lang="hr-HR" sz="2700" i="1" kern="1200" dirty="0" smtClean="0">
              <a:solidFill>
                <a:schemeClr val="tx1"/>
              </a:solidFill>
            </a:rPr>
            <a:t>.</a:t>
          </a:r>
          <a:endParaRPr lang="hr-HR" sz="2700" kern="1200" dirty="0">
            <a:solidFill>
              <a:schemeClr val="tx1"/>
            </a:solidFill>
          </a:endParaRPr>
        </a:p>
      </dsp:txBody>
      <dsp:txXfrm>
        <a:off x="42351" y="165394"/>
        <a:ext cx="8144898" cy="782853"/>
      </dsp:txXfrm>
    </dsp:sp>
    <dsp:sp modelId="{7EC67BE9-E82F-45E2-B8B4-4A16AF59E9EE}">
      <dsp:nvSpPr>
        <dsp:cNvPr id="0" name=""/>
        <dsp:cNvSpPr/>
      </dsp:nvSpPr>
      <dsp:spPr>
        <a:xfrm>
          <a:off x="0" y="1068359"/>
          <a:ext cx="8229600" cy="1072579"/>
        </a:xfrm>
        <a:prstGeom prst="round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>
              <a:solidFill>
                <a:schemeClr val="tx1"/>
              </a:solidFill>
            </a:rPr>
            <a:t>Napuštanje: </a:t>
          </a:r>
          <a:r>
            <a:rPr lang="hr-HR" sz="2700" i="1" kern="1200" dirty="0" smtClean="0">
              <a:solidFill>
                <a:schemeClr val="tx1"/>
              </a:solidFill>
            </a:rPr>
            <a:t>Drugi će me napustiti i odbaciti ako paničarim.</a:t>
          </a:r>
          <a:endParaRPr lang="hr-HR" sz="2700" kern="1200" dirty="0">
            <a:solidFill>
              <a:schemeClr val="tx1"/>
            </a:solidFill>
          </a:endParaRPr>
        </a:p>
      </dsp:txBody>
      <dsp:txXfrm>
        <a:off x="52359" y="1120718"/>
        <a:ext cx="8124882" cy="967861"/>
      </dsp:txXfrm>
    </dsp:sp>
    <dsp:sp modelId="{C2761956-07BA-41E1-9608-3892C9CC1233}">
      <dsp:nvSpPr>
        <dsp:cNvPr id="0" name=""/>
        <dsp:cNvSpPr/>
      </dsp:nvSpPr>
      <dsp:spPr>
        <a:xfrm>
          <a:off x="0" y="2218698"/>
          <a:ext cx="8229600" cy="107257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>
              <a:solidFill>
                <a:schemeClr val="tx1"/>
              </a:solidFill>
            </a:rPr>
            <a:t>Biološki integritet: </a:t>
          </a:r>
          <a:r>
            <a:rPr lang="hr-HR" sz="2700" i="1" kern="1200" dirty="0" smtClean="0">
              <a:solidFill>
                <a:schemeClr val="tx1"/>
              </a:solidFill>
            </a:rPr>
            <a:t>Ako me uhvati napad</a:t>
          </a:r>
          <a:r>
            <a:rPr lang="en-US" sz="2700" i="1" kern="1200" dirty="0" smtClean="0">
              <a:solidFill>
                <a:schemeClr val="tx1"/>
              </a:solidFill>
            </a:rPr>
            <a:t> </a:t>
          </a:r>
          <a:r>
            <a:rPr lang="en-US" sz="2700" i="1" kern="1200" dirty="0" err="1" smtClean="0">
              <a:solidFill>
                <a:schemeClr val="tx1"/>
              </a:solidFill>
            </a:rPr>
            <a:t>panike</a:t>
          </a:r>
          <a:r>
            <a:rPr lang="en-US" sz="2700" i="1" kern="1200" dirty="0" smtClean="0">
              <a:solidFill>
                <a:schemeClr val="tx1"/>
              </a:solidFill>
            </a:rPr>
            <a:t>,</a:t>
          </a:r>
          <a:r>
            <a:rPr lang="hr-HR" sz="2700" i="1" kern="1200" dirty="0" smtClean="0">
              <a:solidFill>
                <a:schemeClr val="tx1"/>
              </a:solidFill>
            </a:rPr>
            <a:t> onesvjestit ću se i umrijeti</a:t>
          </a:r>
          <a:r>
            <a:rPr lang="hr-HR" sz="2700" kern="1200" dirty="0" smtClean="0">
              <a:solidFill>
                <a:schemeClr val="tx1"/>
              </a:solidFill>
            </a:rPr>
            <a:t>.</a:t>
          </a:r>
          <a:endParaRPr lang="hr-HR" sz="2700" kern="1200" dirty="0">
            <a:solidFill>
              <a:schemeClr val="tx1"/>
            </a:solidFill>
          </a:endParaRPr>
        </a:p>
      </dsp:txBody>
      <dsp:txXfrm>
        <a:off x="52359" y="2271057"/>
        <a:ext cx="8124882" cy="967861"/>
      </dsp:txXfrm>
    </dsp:sp>
    <dsp:sp modelId="{1B67ECC2-EF9F-4D1C-A9CD-B4FF473651F4}">
      <dsp:nvSpPr>
        <dsp:cNvPr id="0" name=""/>
        <dsp:cNvSpPr/>
      </dsp:nvSpPr>
      <dsp:spPr>
        <a:xfrm>
          <a:off x="0" y="3369037"/>
          <a:ext cx="8229600" cy="1072579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>
              <a:solidFill>
                <a:schemeClr val="tx1"/>
              </a:solidFill>
            </a:rPr>
            <a:t>Kontrola: </a:t>
          </a:r>
          <a:r>
            <a:rPr lang="hr-HR" sz="2700" i="1" kern="1200" dirty="0" smtClean="0">
              <a:solidFill>
                <a:schemeClr val="tx1"/>
              </a:solidFill>
            </a:rPr>
            <a:t>Sve što me se tiče moram kontrolirati.</a:t>
          </a:r>
          <a:endParaRPr lang="hr-HR" sz="2700" kern="1200" dirty="0">
            <a:solidFill>
              <a:schemeClr val="tx1"/>
            </a:solidFill>
          </a:endParaRPr>
        </a:p>
      </dsp:txBody>
      <dsp:txXfrm>
        <a:off x="52359" y="3421396"/>
        <a:ext cx="8124882" cy="967861"/>
      </dsp:txXfrm>
    </dsp:sp>
    <dsp:sp modelId="{89AA0153-3020-4458-A738-789967166CE7}">
      <dsp:nvSpPr>
        <dsp:cNvPr id="0" name=""/>
        <dsp:cNvSpPr/>
      </dsp:nvSpPr>
      <dsp:spPr>
        <a:xfrm>
          <a:off x="0" y="4519377"/>
          <a:ext cx="8229600" cy="1072579"/>
        </a:xfrm>
        <a:prstGeom prst="roundRect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kern="1200" dirty="0" smtClean="0">
              <a:solidFill>
                <a:schemeClr val="tx1"/>
              </a:solidFill>
            </a:rPr>
            <a:t>Posebnost: </a:t>
          </a:r>
          <a:r>
            <a:rPr lang="hr-HR" sz="2700" i="1" kern="1200" dirty="0" smtClean="0">
              <a:solidFill>
                <a:schemeClr val="tx1"/>
              </a:solidFill>
            </a:rPr>
            <a:t>Panika nije u skladu s mojom slikom </a:t>
          </a:r>
          <a:r>
            <a:rPr lang="en-US" sz="2700" i="1" kern="1200" dirty="0" smtClean="0">
              <a:solidFill>
                <a:schemeClr val="tx1"/>
              </a:solidFill>
            </a:rPr>
            <a:t>o </a:t>
          </a:r>
          <a:r>
            <a:rPr lang="hr-HR" sz="2700" i="1" kern="1200" dirty="0" smtClean="0">
              <a:solidFill>
                <a:schemeClr val="tx1"/>
              </a:solidFill>
            </a:rPr>
            <a:t>seb</a:t>
          </a:r>
          <a:r>
            <a:rPr lang="en-US" sz="2700" i="1" kern="1200" dirty="0" err="1" smtClean="0">
              <a:solidFill>
                <a:schemeClr val="tx1"/>
              </a:solidFill>
            </a:rPr>
            <a:t>i</a:t>
          </a:r>
          <a:r>
            <a:rPr lang="hr-HR" sz="2700" i="1" kern="1200" dirty="0" smtClean="0">
              <a:solidFill>
                <a:schemeClr val="tx1"/>
              </a:solidFill>
            </a:rPr>
            <a:t> kao sposobn</a:t>
          </a:r>
          <a:r>
            <a:rPr lang="en-US" sz="2700" i="1" kern="1200" dirty="0" smtClean="0">
              <a:solidFill>
                <a:schemeClr val="tx1"/>
              </a:solidFill>
            </a:rPr>
            <a:t>e</a:t>
          </a:r>
          <a:r>
            <a:rPr lang="hr-HR" sz="2700" i="1" kern="1200" dirty="0" smtClean="0">
              <a:solidFill>
                <a:schemeClr val="tx1"/>
              </a:solidFill>
            </a:rPr>
            <a:t> i jak</a:t>
          </a:r>
          <a:r>
            <a:rPr lang="en-US" sz="2700" i="1" kern="1200" dirty="0" smtClean="0">
              <a:solidFill>
                <a:schemeClr val="tx1"/>
              </a:solidFill>
            </a:rPr>
            <a:t>e</a:t>
          </a:r>
          <a:r>
            <a:rPr lang="hr-HR" sz="2700" i="1" kern="1200" dirty="0" smtClean="0">
              <a:solidFill>
                <a:schemeClr val="tx1"/>
              </a:solidFill>
            </a:rPr>
            <a:t>. Ovo se meni ne bi smjelo događati.</a:t>
          </a:r>
          <a:endParaRPr lang="hr-HR" sz="2700" i="1" kern="1200" dirty="0">
            <a:solidFill>
              <a:schemeClr val="tx1"/>
            </a:solidFill>
          </a:endParaRPr>
        </a:p>
      </dsp:txBody>
      <dsp:txXfrm>
        <a:off x="52359" y="4571736"/>
        <a:ext cx="8124882" cy="967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6F60A-69D6-4FBC-A5FF-5A45158F51B2}" type="datetimeFigureOut">
              <a:rPr lang="hr-HR" smtClean="0"/>
              <a:t>04.11.2021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2371EA-B01B-4F04-A990-CA36F45A0FA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1631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hr-H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0073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78916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950625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49551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dirty="0" smtClean="0"/>
              <a:t>-</a:t>
            </a: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61614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1536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20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4481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21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79911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22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048790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baseline="0" dirty="0" smtClean="0"/>
          </a:p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25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134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40744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hr-H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00430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19205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8742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04924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0466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181991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2371EA-B01B-4F04-A990-CA36F45A0FA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6380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nl/photo/1325069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pxhere.com/nl/photo/1325069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Time, Coffee Pot, Mug, Cup, Don'T Panic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3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1" y="4419600"/>
            <a:ext cx="5791200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</a:rPr>
              <a:t>Bihevioralno-kognitivni tretman paničnog poremećaja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pic>
        <p:nvPicPr>
          <p:cNvPr id="5" name="Picture 1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53000" y="1371600"/>
            <a:ext cx="2051045" cy="1056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524000"/>
            <a:ext cx="1714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Praktikum 2</a:t>
            </a:r>
            <a:endParaRPr lang="hr-H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6248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>
                <a:solidFill>
                  <a:schemeClr val="bg1"/>
                </a:solidFill>
              </a:rPr>
              <a:t>Zagreb, 6.11.2021.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830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61"/>
          <a:stretch/>
        </p:blipFill>
        <p:spPr bwMode="auto">
          <a:xfrm>
            <a:off x="-76200" y="0"/>
            <a:ext cx="9220200" cy="6884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05636" y="2240072"/>
            <a:ext cx="326636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Opći plan tretmana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862771"/>
            <a:ext cx="43434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procjena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upoznavanje s tretmanom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ponovno učenje disanja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trening relaksacije (po potrebi)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kognitivne intervencije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bihevioralne intervencije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suočavanje sa životnim stresom 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prorjeđivanje tretmana</a:t>
            </a:r>
          </a:p>
        </p:txBody>
      </p:sp>
    </p:spTree>
    <p:extLst>
      <p:ext uri="{BB962C8B-B14F-4D97-AF65-F5344CB8AC3E}">
        <p14:creationId xmlns:p14="http://schemas.microsoft.com/office/powerpoint/2010/main" val="32671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Slikovni rezultat za panic attack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2"/>
          <a:stretch/>
        </p:blipFill>
        <p:spPr bwMode="auto">
          <a:xfrm flipH="1">
            <a:off x="0" y="-110026"/>
            <a:ext cx="9144000" cy="698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3456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Procjena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813748" y="4037537"/>
            <a:ext cx="2743200" cy="269614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b="1" dirty="0" smtClean="0"/>
              <a:t>Potrebno je obaviti i liječnički pregled.</a:t>
            </a:r>
            <a:endParaRPr lang="hr-HR" sz="3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600200"/>
            <a:ext cx="4343400" cy="2262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intervju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upitnici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samomotrenje</a:t>
            </a:r>
          </a:p>
          <a:p>
            <a:pPr marL="457200" indent="-4572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razmatranje lijekova</a:t>
            </a:r>
          </a:p>
        </p:txBody>
      </p:sp>
    </p:spTree>
    <p:extLst>
      <p:ext uri="{BB962C8B-B14F-4D97-AF65-F5344CB8AC3E}">
        <p14:creationId xmlns:p14="http://schemas.microsoft.com/office/powerpoint/2010/main" val="370074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xiety, Fear, Mystic, Mystery, Ghost, Spirituality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8"/>
          <a:stretch/>
        </p:blipFill>
        <p:spPr bwMode="auto">
          <a:xfrm>
            <a:off x="0" y="0"/>
            <a:ext cx="9144000" cy="68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Procjena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295400"/>
            <a:ext cx="8382000" cy="4838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lvl="0" indent="-57150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hr-HR" altLang="en-US" sz="2800" dirty="0">
                <a:solidFill>
                  <a:prstClr val="black"/>
                </a:solidFill>
              </a:rPr>
              <a:t>Kratak opis problema 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prstClr val="black"/>
                </a:solidFill>
              </a:rPr>
              <a:t>nedavna prilika u kojoj se problem javio (tjelesne reakcije, misli, ponašanja)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prstClr val="black"/>
                </a:solidFill>
              </a:rPr>
              <a:t>situacije u kojima je problem najvjerojatniji/najteži</a:t>
            </a:r>
          </a:p>
          <a:p>
            <a:pPr marL="966788" lvl="1" indent="-4953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prstClr val="black"/>
                </a:solidFill>
              </a:rPr>
              <a:t>izbjegavanja i sigurnosna ponašanja</a:t>
            </a:r>
          </a:p>
          <a:p>
            <a:pPr marL="966788" lvl="1" indent="-4953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prstClr val="black"/>
                </a:solidFill>
              </a:rPr>
              <a:t>modulatori</a:t>
            </a:r>
          </a:p>
          <a:p>
            <a:pPr marL="966788" lvl="1" indent="-4953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prstClr val="black"/>
                </a:solidFill>
              </a:rPr>
              <a:t>stavovi i ponašanja drugih</a:t>
            </a:r>
          </a:p>
          <a:p>
            <a:pPr marL="966788" lvl="1" indent="-4953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prstClr val="black"/>
                </a:solidFill>
              </a:rPr>
              <a:t>vjerovanja o uzrocima problema</a:t>
            </a:r>
          </a:p>
          <a:p>
            <a:pPr marL="966788" lvl="1" indent="-4953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hr-HR" altLang="en-US" sz="2400" dirty="0">
                <a:solidFill>
                  <a:prstClr val="black"/>
                </a:solidFill>
              </a:rPr>
              <a:t>početak i tijek</a:t>
            </a:r>
          </a:p>
          <a:p>
            <a:pPr marL="571500" lvl="0" indent="-571500">
              <a:spcBef>
                <a:spcPct val="20000"/>
              </a:spcBef>
              <a:buFont typeface="Arial" pitchFamily="34" charset="0"/>
              <a:buChar char="•"/>
            </a:pPr>
            <a:r>
              <a:rPr lang="hr-HR" altLang="en-US" sz="2800" dirty="0">
                <a:solidFill>
                  <a:prstClr val="black"/>
                </a:solidFill>
              </a:rPr>
              <a:t>prijašnji tretman</a:t>
            </a:r>
          </a:p>
          <a:p>
            <a:pPr marL="571500" lvl="0" indent="-571500">
              <a:spcBef>
                <a:spcPct val="20000"/>
              </a:spcBef>
              <a:buFont typeface="Arial" pitchFamily="34" charset="0"/>
              <a:buChar char="•"/>
            </a:pPr>
            <a:r>
              <a:rPr lang="hr-HR" altLang="en-US" sz="2800" dirty="0">
                <a:solidFill>
                  <a:prstClr val="black"/>
                </a:solidFill>
              </a:rPr>
              <a:t>osobne jake strane i prednosti</a:t>
            </a:r>
          </a:p>
        </p:txBody>
      </p:sp>
    </p:spTree>
    <p:extLst>
      <p:ext uri="{BB962C8B-B14F-4D97-AF65-F5344CB8AC3E}">
        <p14:creationId xmlns:p14="http://schemas.microsoft.com/office/powerpoint/2010/main" val="207719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ovezana slika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6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436" y="533400"/>
            <a:ext cx="8219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Upoznavanje s tretmanom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436" y="2438400"/>
            <a:ext cx="7914564" cy="25083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 smtClean="0"/>
              <a:t>psihoedukacija o paničnom poremećaju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 smtClean="0"/>
              <a:t>edukacija o BKT-u (model, očekivanja od klijenta)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 smtClean="0"/>
              <a:t>definiranje terapijskih ciljeva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 smtClean="0"/>
              <a:t>preporuka korisne literatura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28645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ovezana slik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2361"/>
          <a:stretch/>
        </p:blipFill>
        <p:spPr bwMode="auto">
          <a:xfrm>
            <a:off x="2895600" y="0"/>
            <a:ext cx="6324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436" y="457200"/>
            <a:ext cx="5552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Ponovno učenje disanja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436" y="1859339"/>
            <a:ext cx="4409364" cy="4847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namijenjeno smanjenju </a:t>
            </a:r>
            <a:r>
              <a:rPr lang="hr-HR" sz="2400" dirty="0"/>
              <a:t>rizika od hiperventiliranja, </a:t>
            </a:r>
            <a:r>
              <a:rPr lang="hr-HR" sz="2400" dirty="0" smtClean="0"/>
              <a:t>povećanju </a:t>
            </a:r>
            <a:r>
              <a:rPr lang="hr-HR" sz="2400" dirty="0"/>
              <a:t>praga </a:t>
            </a:r>
            <a:r>
              <a:rPr lang="hr-HR" sz="2400" dirty="0" smtClean="0"/>
              <a:t>za panični napad i promicanju </a:t>
            </a:r>
            <a:r>
              <a:rPr lang="hr-HR" sz="2400" dirty="0"/>
              <a:t>opće opuštenosti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postizanje </a:t>
            </a:r>
            <a:r>
              <a:rPr lang="hr-HR" sz="2400" dirty="0"/>
              <a:t>ravnoteže </a:t>
            </a:r>
            <a:r>
              <a:rPr lang="hr-HR" sz="2400" dirty="0" smtClean="0"/>
              <a:t>kisika </a:t>
            </a:r>
            <a:r>
              <a:rPr lang="hr-HR" sz="2400" dirty="0"/>
              <a:t>i </a:t>
            </a:r>
            <a:r>
              <a:rPr lang="hr-HR" sz="2400" dirty="0" smtClean="0"/>
              <a:t>ugljičnog </a:t>
            </a:r>
            <a:r>
              <a:rPr lang="hr-HR" sz="2400" dirty="0"/>
              <a:t>dioksida </a:t>
            </a:r>
            <a:r>
              <a:rPr lang="hr-HR" sz="2400" dirty="0" smtClean="0"/>
              <a:t>kroz abdominalno disanje</a:t>
            </a:r>
            <a:endParaRPr lang="hr-HR" sz="2400" dirty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vježbati </a:t>
            </a:r>
            <a:r>
              <a:rPr lang="hr-HR" sz="2400" dirty="0"/>
              <a:t>10 </a:t>
            </a:r>
            <a:r>
              <a:rPr lang="hr-HR" sz="2400" dirty="0" smtClean="0"/>
              <a:t>min </a:t>
            </a:r>
            <a:r>
              <a:rPr lang="hr-HR" sz="2400" dirty="0"/>
              <a:t>dnevno u stanju opuštenosti, kasnije tijekom razdoblja većeg </a:t>
            </a:r>
            <a:r>
              <a:rPr lang="hr-HR" sz="2400" dirty="0" smtClean="0"/>
              <a:t>stresa</a:t>
            </a:r>
            <a:endParaRPr lang="hr-HR" sz="2400" dirty="0"/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endParaRPr lang="hr-HR" sz="2400" dirty="0"/>
          </a:p>
        </p:txBody>
      </p:sp>
      <p:sp>
        <p:nvSpPr>
          <p:cNvPr id="7" name="Oval 6"/>
          <p:cNvSpPr/>
          <p:nvPr/>
        </p:nvSpPr>
        <p:spPr>
          <a:xfrm>
            <a:off x="5410200" y="2895600"/>
            <a:ext cx="3276600" cy="31800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Ne koristiti tijekom napada panike, kao ni tijekom izlaganja!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2838869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3 Best Meditation Apps in 2020 | Travel + Leisure | Travel + Leisure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84"/>
          <a:stretch/>
        </p:blipFill>
        <p:spPr bwMode="auto">
          <a:xfrm>
            <a:off x="0" y="0"/>
            <a:ext cx="9144000" cy="687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04800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Trening relaksacije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143000"/>
            <a:ext cx="594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/>
              <a:t>primarno samo kod </a:t>
            </a:r>
            <a:r>
              <a:rPr lang="hr-HR" sz="2400" dirty="0" smtClean="0"/>
              <a:t>klijenata </a:t>
            </a:r>
            <a:r>
              <a:rPr lang="hr-HR" sz="2400" dirty="0"/>
              <a:t>koji doživljavaju kroničnu tjelesnu napetost između epizoda </a:t>
            </a:r>
            <a:r>
              <a:rPr lang="hr-HR" sz="2400" dirty="0" smtClean="0"/>
              <a:t>panike</a:t>
            </a:r>
            <a:endParaRPr lang="hr-HR" sz="2400" dirty="0"/>
          </a:p>
        </p:txBody>
      </p:sp>
      <p:sp>
        <p:nvSpPr>
          <p:cNvPr id="5" name="Oval 4"/>
          <p:cNvSpPr/>
          <p:nvPr/>
        </p:nvSpPr>
        <p:spPr>
          <a:xfrm>
            <a:off x="5410200" y="2895600"/>
            <a:ext cx="3276600" cy="318007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b="1" dirty="0" smtClean="0"/>
              <a:t>Ne koristiti tijekom napada panike, kao ni tijekom izlaganja!</a:t>
            </a:r>
            <a:endParaRPr lang="hr-HR" sz="2800" b="1" dirty="0"/>
          </a:p>
        </p:txBody>
      </p:sp>
    </p:spTree>
    <p:extLst>
      <p:ext uri="{BB962C8B-B14F-4D97-AF65-F5344CB8AC3E}">
        <p14:creationId xmlns:p14="http://schemas.microsoft.com/office/powerpoint/2010/main" val="82520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Woman Holding Her Head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4" t="-166"/>
          <a:stretch/>
        </p:blipFill>
        <p:spPr bwMode="auto">
          <a:xfrm>
            <a:off x="0" y="-76200"/>
            <a:ext cx="9144000" cy="694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52800" y="609600"/>
            <a:ext cx="5357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 smtClean="0">
                <a:solidFill>
                  <a:srgbClr val="FF0000"/>
                </a:solidFill>
              </a:rPr>
              <a:t>Kognitivne intervencije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19600" y="1905000"/>
            <a:ext cx="4291084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prepoznavanje, vrednovanje i odgovaranje na negativne automatske misli</a:t>
            </a:r>
          </a:p>
          <a:p>
            <a:pPr marL="457200" indent="-457200" algn="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ispravljanje kognitivnih distorzija (dekatastrofizacija)</a:t>
            </a:r>
          </a:p>
          <a:p>
            <a:pPr marL="457200" indent="-457200" algn="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identificiranje i modifikacija disfunkcionalnih posredujućih i bazičnih vjerovanja</a:t>
            </a:r>
          </a:p>
          <a:p>
            <a:pPr algn="r">
              <a:spcBef>
                <a:spcPts val="1800"/>
              </a:spcBef>
            </a:pP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2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Title 1"/>
          <p:cNvSpPr>
            <a:spLocks noGrp="1"/>
          </p:cNvSpPr>
          <p:nvPr>
            <p:ph type="title"/>
          </p:nvPr>
        </p:nvSpPr>
        <p:spPr>
          <a:xfrm>
            <a:off x="457200" y="115888"/>
            <a:ext cx="8001000" cy="936848"/>
          </a:xfrm>
        </p:spPr>
        <p:txBody>
          <a:bodyPr>
            <a:normAutofit/>
          </a:bodyPr>
          <a:lstStyle/>
          <a:p>
            <a:pPr eaLnBrk="1" hangingPunct="1"/>
            <a:r>
              <a:rPr lang="hr-HR" altLang="sr-Latn-RS" b="1" dirty="0" smtClean="0">
                <a:solidFill>
                  <a:srgbClr val="FF0000"/>
                </a:solidFill>
                <a:latin typeface="+mn-lt"/>
              </a:rPr>
              <a:t>Negativne automatske misli</a:t>
            </a:r>
            <a:r>
              <a:rPr lang="en-US" altLang="sr-Latn-RS" b="1" dirty="0" smtClean="0">
                <a:solidFill>
                  <a:srgbClr val="FF0000"/>
                </a:solidFill>
                <a:latin typeface="+mn-lt"/>
              </a:rPr>
              <a:t> </a:t>
            </a:r>
            <a:endParaRPr lang="hr-HR" altLang="sr-Latn-RS" sz="320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2455961"/>
              </p:ext>
            </p:extLst>
          </p:nvPr>
        </p:nvGraphicFramePr>
        <p:xfrm>
          <a:off x="457200" y="1052736"/>
          <a:ext cx="8229600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834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7921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rgbClr val="FF0000"/>
                </a:solidFill>
                <a:latin typeface="+mn-lt"/>
              </a:rPr>
              <a:t>Maladaptivna vjerovanja</a:t>
            </a:r>
            <a:endParaRPr lang="hr-HR" sz="4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523458"/>
              </p:ext>
            </p:extLst>
          </p:nvPr>
        </p:nvGraphicFramePr>
        <p:xfrm>
          <a:off x="484991" y="1219200"/>
          <a:ext cx="82296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03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6397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hr-HR" sz="4000" b="1" dirty="0" smtClean="0">
                <a:solidFill>
                  <a:srgbClr val="FF0000"/>
                </a:solidFill>
                <a:latin typeface="+mn-lt"/>
              </a:rPr>
              <a:t>Disfunkcionalne sheme</a:t>
            </a:r>
            <a:endParaRPr lang="hr-HR" sz="40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5035735"/>
              </p:ext>
            </p:extLst>
          </p:nvPr>
        </p:nvGraphicFramePr>
        <p:xfrm>
          <a:off x="457200" y="914400"/>
          <a:ext cx="82296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7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Slikovni rezultat za panic attack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701"/>
          <a:stretch/>
        </p:blipFill>
        <p:spPr bwMode="auto">
          <a:xfrm>
            <a:off x="-228600" y="0"/>
            <a:ext cx="9372600" cy="686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1563990"/>
            <a:ext cx="495982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smtClean="0"/>
              <a:t>Iznenadna, neočekivana pojava intenzivne nelagode i/ili straha praćena nizom tjelesnih i kognitivnih simptoma: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lupanje srca ili ubrzan puls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znojenje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drhtanje ili tresenje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osjećaj nedostatka zraka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osjećaj gušenja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bol ili neugoda u prsima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mučnina ili želučane tegobe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vrtoglavica, nestabilnost, ošamućenost ili nesvjestica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navala topline ili hladnoće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parestezije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derealizacija ili depersonalizacija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 smtClean="0"/>
              <a:t>strah od gubitka kontrole ili ludila</a:t>
            </a:r>
          </a:p>
          <a:p>
            <a:pPr marL="450850" indent="-177800">
              <a:buFont typeface="Arial" pitchFamily="34" charset="0"/>
              <a:buChar char="•"/>
            </a:pPr>
            <a:r>
              <a:rPr lang="hr-HR" dirty="0"/>
              <a:t>strah od </a:t>
            </a:r>
            <a:r>
              <a:rPr lang="hr-HR" dirty="0" smtClean="0"/>
              <a:t>smrti</a:t>
            </a:r>
            <a:endParaRPr lang="hr-HR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448743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Napad panike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120342" y="192390"/>
            <a:ext cx="2895600" cy="2743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Nagli početak i relativno kratko trajanje.</a:t>
            </a:r>
            <a:endParaRPr lang="hr-HR" sz="2400" b="1" dirty="0"/>
          </a:p>
        </p:txBody>
      </p:sp>
      <p:sp>
        <p:nvSpPr>
          <p:cNvPr id="8" name="Oval 7"/>
          <p:cNvSpPr/>
          <p:nvPr/>
        </p:nvSpPr>
        <p:spPr>
          <a:xfrm>
            <a:off x="4775240" y="1703092"/>
            <a:ext cx="2452048" cy="246499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Neočekivani ili situacijski napadi.</a:t>
            </a:r>
            <a:endParaRPr lang="hr-HR" sz="2400" b="1" dirty="0"/>
          </a:p>
        </p:txBody>
      </p:sp>
      <p:sp>
        <p:nvSpPr>
          <p:cNvPr id="7" name="Oval 6"/>
          <p:cNvSpPr/>
          <p:nvPr/>
        </p:nvSpPr>
        <p:spPr>
          <a:xfrm>
            <a:off x="6772532" y="2547728"/>
            <a:ext cx="2286000" cy="2167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Potreba da se što prije potraži pomoć.</a:t>
            </a:r>
            <a:endParaRPr lang="hr-HR" sz="2400" b="1" dirty="0"/>
          </a:p>
        </p:txBody>
      </p:sp>
      <p:sp>
        <p:nvSpPr>
          <p:cNvPr id="6" name="Oval 5"/>
          <p:cNvSpPr/>
          <p:nvPr/>
        </p:nvSpPr>
        <p:spPr>
          <a:xfrm>
            <a:off x="4477264" y="3719465"/>
            <a:ext cx="3048000" cy="2985008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Moguća pojava straha od novih napada, kao i izbjegavajućeg ponašanja.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249926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7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oceptive Exposure for Phobias: Feel Fear and Survive | HealthyPlace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8" r="21833" b="6666"/>
          <a:stretch/>
        </p:blipFill>
        <p:spPr bwMode="auto">
          <a:xfrm>
            <a:off x="0" y="-10758"/>
            <a:ext cx="9144000" cy="687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457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Bihevioralne intervencije </a:t>
            </a:r>
            <a:r>
              <a:rPr lang="hr-HR" sz="2400" b="1" dirty="0" smtClean="0">
                <a:solidFill>
                  <a:srgbClr val="FF0000"/>
                </a:solidFill>
              </a:rPr>
              <a:t>(1)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2654" y="2057400"/>
            <a:ext cx="5105400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r-HR" sz="2600" b="1" dirty="0" smtClean="0">
                <a:solidFill>
                  <a:schemeClr val="bg1"/>
                </a:solidFill>
              </a:rPr>
              <a:t>induciranje panike</a:t>
            </a:r>
          </a:p>
          <a:p>
            <a:pPr marL="623888" lvl="1" indent="-2682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400" dirty="0" smtClean="0"/>
              <a:t>umjetno izazivanje simptoma panike kojih se klijent boji i čekanje da se strah od njih smanji bez korištenja sigurnosnih ponašanja</a:t>
            </a:r>
          </a:p>
          <a:p>
            <a:pPr marL="623888" lvl="1" indent="-2682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400" dirty="0"/>
              <a:t>tijekom i između seansi</a:t>
            </a:r>
          </a:p>
          <a:p>
            <a:pPr marL="623888" lvl="1" indent="-2682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400" dirty="0" smtClean="0"/>
              <a:t>cilj – dugoročno smanjivanje straha od tjelesnih simptoma</a:t>
            </a:r>
          </a:p>
          <a:p>
            <a:pPr marL="623888" lvl="1" indent="-2682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400" dirty="0" smtClean="0"/>
              <a:t>ključna komponenta tretmana</a:t>
            </a:r>
          </a:p>
        </p:txBody>
      </p:sp>
    </p:spTree>
    <p:extLst>
      <p:ext uri="{BB962C8B-B14F-4D97-AF65-F5344CB8AC3E}">
        <p14:creationId xmlns:p14="http://schemas.microsoft.com/office/powerpoint/2010/main" val="13750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oceptive Exposure for Phobias: Feel Fear and Survive | HealthyPlace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8" r="21833" b="6666"/>
          <a:stretch/>
        </p:blipFill>
        <p:spPr bwMode="auto">
          <a:xfrm>
            <a:off x="0" y="0"/>
            <a:ext cx="9144000" cy="68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457200"/>
            <a:ext cx="6019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Bihevioralne intervencije </a:t>
            </a:r>
            <a:r>
              <a:rPr lang="hr-HR" sz="2400" b="1" dirty="0" smtClean="0">
                <a:solidFill>
                  <a:srgbClr val="FF0000"/>
                </a:solidFill>
              </a:rPr>
              <a:t>(2)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1616011"/>
            <a:ext cx="48767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Arial" pitchFamily="34" charset="0"/>
              <a:buChar char="•"/>
            </a:pPr>
            <a:r>
              <a:rPr lang="hr-HR" sz="2600" b="1" dirty="0" smtClean="0">
                <a:solidFill>
                  <a:schemeClr val="bg1"/>
                </a:solidFill>
              </a:rPr>
              <a:t>konstrukcija hijerarhije straha i izlaganje</a:t>
            </a:r>
          </a:p>
          <a:p>
            <a:pPr marL="623888" lvl="1" indent="-2682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400" dirty="0" smtClean="0"/>
              <a:t>popisati situacije kojih se klijent boji i za svaku procijeniti intenzitet straha (npr. 0-10)</a:t>
            </a:r>
          </a:p>
          <a:p>
            <a:pPr marL="623888" lvl="1" indent="-2682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400" dirty="0" smtClean="0"/>
              <a:t>izlaganje započeti s manje i postupno se suočavati sa sve više zastrašujućim situacijama</a:t>
            </a:r>
          </a:p>
          <a:p>
            <a:pPr marL="623888" lvl="1" indent="-2682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400" dirty="0" smtClean="0"/>
              <a:t>izlaganje pojedinoj situaciji ponavljati toliko dugo i često dok ne prestane izazivati strah </a:t>
            </a:r>
          </a:p>
          <a:p>
            <a:pPr marL="623888" lvl="1" indent="-268288"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hr-HR" sz="2400" dirty="0" smtClean="0"/>
              <a:t>ukinuti sigurnosna ponašanja</a:t>
            </a:r>
          </a:p>
        </p:txBody>
      </p:sp>
    </p:spTree>
    <p:extLst>
      <p:ext uri="{BB962C8B-B14F-4D97-AF65-F5344CB8AC3E}">
        <p14:creationId xmlns:p14="http://schemas.microsoft.com/office/powerpoint/2010/main" val="2606503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nteroceptive Exposure for Phobias: Feel Fear and Survive | HealthyPlace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8" r="21833" b="6666"/>
          <a:stretch/>
        </p:blipFill>
        <p:spPr bwMode="auto">
          <a:xfrm>
            <a:off x="0" y="0"/>
            <a:ext cx="9144000" cy="686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85800" y="533400"/>
            <a:ext cx="48767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r-HR" sz="3200" b="1" dirty="0" smtClean="0">
                <a:solidFill>
                  <a:schemeClr val="bg1"/>
                </a:solidFill>
              </a:rPr>
              <a:t>Optimalna učinkovitost izlaganja postiže se kada je izlaganje...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" y="2819400"/>
            <a:ext cx="487679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4800" b="1" dirty="0" smtClean="0">
                <a:solidFill>
                  <a:srgbClr val="FF0000"/>
                </a:solidFill>
              </a:rPr>
              <a:t>POSTUPNO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4800" b="1" dirty="0" smtClean="0">
                <a:solidFill>
                  <a:srgbClr val="FF0000"/>
                </a:solidFill>
              </a:rPr>
              <a:t>PRODULJENO</a:t>
            </a:r>
          </a:p>
          <a:p>
            <a:pPr marL="685800" indent="-6858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hr-HR" sz="4800" b="1" dirty="0" smtClean="0">
                <a:solidFill>
                  <a:srgbClr val="FF0000"/>
                </a:solidFill>
              </a:rPr>
              <a:t>PONAVLJANO</a:t>
            </a:r>
          </a:p>
        </p:txBody>
      </p:sp>
    </p:spTree>
    <p:extLst>
      <p:ext uri="{BB962C8B-B14F-4D97-AF65-F5344CB8AC3E}">
        <p14:creationId xmlns:p14="http://schemas.microsoft.com/office/powerpoint/2010/main" val="3680326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04800"/>
            <a:ext cx="56726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000" b="1" dirty="0" smtClean="0">
                <a:solidFill>
                  <a:srgbClr val="FF0000"/>
                </a:solidFill>
              </a:rPr>
              <a:t>Suočavanje sa životnim </a:t>
            </a:r>
            <a:endParaRPr lang="hr-HR" sz="4000" b="1" dirty="0">
              <a:solidFill>
                <a:srgbClr val="FF0000"/>
              </a:solidFill>
            </a:endParaRPr>
          </a:p>
        </p:txBody>
      </p:sp>
      <p:pic>
        <p:nvPicPr>
          <p:cNvPr id="3" name="Picture 2" descr="http://www.veleprodajaalata.rs/sites/default/files/360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54989" flipV="1">
            <a:off x="1848176" y="-346677"/>
            <a:ext cx="7048140" cy="618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62200" y="914400"/>
            <a:ext cx="2667000" cy="939463"/>
          </a:xfrm>
          <a:prstGeom prst="rect">
            <a:avLst/>
          </a:prstGeom>
          <a:noFill/>
        </p:spPr>
        <p:txBody>
          <a:bodyPr wrap="square" rtlCol="0">
            <a:prstTxWarp prst="textChevron">
              <a:avLst>
                <a:gd name="adj" fmla="val 23889"/>
              </a:avLst>
            </a:prstTxWarp>
            <a:spAutoFit/>
          </a:bodyPr>
          <a:lstStyle/>
          <a:p>
            <a:pPr algn="ctr"/>
            <a:r>
              <a:rPr lang="en-GB" sz="1050" b="1" dirty="0" err="1" smtClean="0">
                <a:solidFill>
                  <a:srgbClr val="FF0000"/>
                </a:solidFill>
              </a:rPr>
              <a:t>stres</a:t>
            </a:r>
            <a:r>
              <a:rPr lang="hr-HR" sz="1050" b="1" dirty="0" smtClean="0">
                <a:solidFill>
                  <a:srgbClr val="FF0000"/>
                </a:solidFill>
              </a:rPr>
              <a:t>om</a:t>
            </a:r>
            <a:endParaRPr lang="hr-HR" sz="105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4724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smtClean="0"/>
              <a:t>smanjivanje opće razine anksioznosti radom na kognitivnim distorzijama o svakodnevnim životnim problemima i stresorima</a:t>
            </a:r>
          </a:p>
        </p:txBody>
      </p:sp>
    </p:spTree>
    <p:extLst>
      <p:ext uri="{BB962C8B-B14F-4D97-AF65-F5344CB8AC3E}">
        <p14:creationId xmlns:p14="http://schemas.microsoft.com/office/powerpoint/2010/main" val="1298659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96455-AD68-415A-9313-5157BB80AA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11429"/>
          <a:stretch/>
        </p:blipFill>
        <p:spPr>
          <a:xfrm>
            <a:off x="1" y="1"/>
            <a:ext cx="9144000" cy="6869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1981200"/>
            <a:ext cx="4032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Prorjeđivanje tretmana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3817568"/>
            <a:ext cx="480060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preporučeno trajanje tretmana: 12 seansi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400" dirty="0" smtClean="0"/>
              <a:t>potkraj tretmana prorjeđivanje na dvotjedne ili mjesečne seanse, uz poticanje klijenta na samostalno zadavanje domaćih zadaća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855164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rayscale Photography of Person Covering Face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37"/>
          <a:stretch/>
        </p:blipFill>
        <p:spPr bwMode="auto">
          <a:xfrm>
            <a:off x="0" y="-1137"/>
            <a:ext cx="9144000" cy="6859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20266" y="381000"/>
            <a:ext cx="46720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 smtClean="0">
                <a:solidFill>
                  <a:srgbClr val="FF0000"/>
                </a:solidFill>
              </a:rPr>
              <a:t>Problemi u terapiji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2438400"/>
            <a:ext cx="4138684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strah od intrapsihičkih procesa</a:t>
            </a:r>
          </a:p>
          <a:p>
            <a:pPr marL="457200" indent="-457200" algn="r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netolerancija anksioznosti</a:t>
            </a:r>
          </a:p>
          <a:p>
            <a:pPr marL="457200" indent="-457200" algn="r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neizvršavanje domaćih zadaća</a:t>
            </a:r>
          </a:p>
          <a:p>
            <a:pPr marL="457200" indent="-457200" algn="r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 smtClean="0">
                <a:solidFill>
                  <a:schemeClr val="bg1"/>
                </a:solidFill>
              </a:rPr>
              <a:t>nerealna očekivanja</a:t>
            </a:r>
          </a:p>
        </p:txBody>
      </p:sp>
    </p:spTree>
    <p:extLst>
      <p:ext uri="{BB962C8B-B14F-4D97-AF65-F5344CB8AC3E}">
        <p14:creationId xmlns:p14="http://schemas.microsoft.com/office/powerpoint/2010/main" val="299799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596455-AD68-415A-9313-5157BB80AA7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4"/>
              </a:ext>
            </a:extLst>
          </a:blip>
          <a:srcRect r="11429"/>
          <a:stretch/>
        </p:blipFill>
        <p:spPr>
          <a:xfrm>
            <a:off x="0" y="29584"/>
            <a:ext cx="9144000" cy="68696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85800"/>
            <a:ext cx="40323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b="1" dirty="0" smtClean="0">
                <a:solidFill>
                  <a:srgbClr val="FF0000"/>
                </a:solidFill>
              </a:rPr>
              <a:t>Literatura</a:t>
            </a:r>
            <a:endParaRPr lang="hr-HR" sz="4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933038"/>
            <a:ext cx="7620000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/>
              <a:t>Hawton K., Salkovskis P.M., Kirk J. &amp; Clark M. (2008). Kognitivno-bihevioralna terapija za psihijatrijske probleme. Naklada Slap. </a:t>
            </a:r>
          </a:p>
          <a:p>
            <a:pPr marL="342900" indent="-342900">
              <a:spcBef>
                <a:spcPts val="1800"/>
              </a:spcBef>
              <a:buFont typeface="Arial" pitchFamily="34" charset="0"/>
              <a:buChar char="•"/>
            </a:pPr>
            <a:r>
              <a:rPr lang="hr-HR" sz="2800" dirty="0"/>
              <a:t>Leahy, R. L., Holland, S. J. i McGinn, L. K. (2014). Planovi tretmana i intervencije za depresiju i anksiozne poremećaje. Naklada Slap.</a:t>
            </a:r>
          </a:p>
        </p:txBody>
      </p:sp>
    </p:spTree>
    <p:extLst>
      <p:ext uri="{BB962C8B-B14F-4D97-AF65-F5344CB8AC3E}">
        <p14:creationId xmlns:p14="http://schemas.microsoft.com/office/powerpoint/2010/main" val="160950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offee Time, Coffee Pot, Mug, Cup, Don'T Panic"/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111"/>
          <a:stretch/>
        </p:blipFill>
        <p:spPr bwMode="auto">
          <a:xfrm>
            <a:off x="3" y="0"/>
            <a:ext cx="9143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4267200"/>
            <a:ext cx="2017988" cy="923330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/>
            <a:r>
              <a:rPr lang="hr-HR" sz="5400" b="1" dirty="0" smtClean="0">
                <a:solidFill>
                  <a:srgbClr val="FF0000"/>
                </a:solidFill>
              </a:rPr>
              <a:t>Hvala!</a:t>
            </a:r>
            <a:endParaRPr lang="hr-HR" sz="5400" b="1" dirty="0">
              <a:solidFill>
                <a:srgbClr val="FF0000"/>
              </a:solidFill>
            </a:endParaRPr>
          </a:p>
        </p:txBody>
      </p:sp>
      <p:pic>
        <p:nvPicPr>
          <p:cNvPr id="5" name="Picture 12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108769" y="1524000"/>
            <a:ext cx="1747330" cy="89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4754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Povezana slika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11"/>
          <a:stretch/>
        </p:blipFill>
        <p:spPr bwMode="auto">
          <a:xfrm>
            <a:off x="0" y="0"/>
            <a:ext cx="9144000" cy="68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47280" y="457200"/>
            <a:ext cx="518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4000" b="1" dirty="0" smtClean="0">
                <a:solidFill>
                  <a:srgbClr val="FF0000"/>
                </a:solidFill>
              </a:rPr>
              <a:t>Panični poremećaj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99880" y="1981200"/>
            <a:ext cx="3429000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0850" indent="-177800" algn="r">
              <a:spcBef>
                <a:spcPts val="1200"/>
              </a:spcBef>
              <a:buFont typeface="Arial" pitchFamily="34" charset="0"/>
              <a:buChar char="•"/>
            </a:pPr>
            <a:r>
              <a:rPr lang="hr-HR" sz="2400" dirty="0" smtClean="0"/>
              <a:t>ponavljajući neočekivani napadi panike</a:t>
            </a:r>
          </a:p>
          <a:p>
            <a:pPr marL="450850" indent="-177800" algn="r">
              <a:spcBef>
                <a:spcPts val="1200"/>
              </a:spcBef>
              <a:buFont typeface="Arial" pitchFamily="34" charset="0"/>
              <a:buChar char="•"/>
            </a:pPr>
            <a:r>
              <a:rPr lang="hr-HR" sz="2400" dirty="0" smtClean="0"/>
              <a:t>zabrinutost zbog mogućeg ponavljanja napada i njihovih posljedica i/ili izbjegavanje situacija u kojima bi se napad mogao ponoviti </a:t>
            </a:r>
          </a:p>
        </p:txBody>
      </p:sp>
      <p:sp>
        <p:nvSpPr>
          <p:cNvPr id="5" name="Oval 4"/>
          <p:cNvSpPr/>
          <p:nvPr/>
        </p:nvSpPr>
        <p:spPr>
          <a:xfrm>
            <a:off x="457200" y="1066800"/>
            <a:ext cx="3649640" cy="3429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Mnoge osobe s paničnim poremećajem zbog napada značajno mijenjaju svoje ponašanje i mogu razviti agorafobiju.</a:t>
            </a:r>
            <a:endParaRPr lang="hr-HR" sz="2400" b="1" dirty="0"/>
          </a:p>
        </p:txBody>
      </p:sp>
      <p:sp>
        <p:nvSpPr>
          <p:cNvPr id="6" name="Oval 5"/>
          <p:cNvSpPr/>
          <p:nvPr/>
        </p:nvSpPr>
        <p:spPr>
          <a:xfrm>
            <a:off x="2624920" y="3950970"/>
            <a:ext cx="2667000" cy="262515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400" b="1" dirty="0" smtClean="0"/>
              <a:t>Razlikovati panični poremećaj od drugih poremećaja!</a:t>
            </a:r>
            <a:endParaRPr lang="hr-HR" sz="2400" b="1" dirty="0"/>
          </a:p>
        </p:txBody>
      </p:sp>
    </p:spTree>
    <p:extLst>
      <p:ext uri="{BB962C8B-B14F-4D97-AF65-F5344CB8AC3E}">
        <p14:creationId xmlns:p14="http://schemas.microsoft.com/office/powerpoint/2010/main" val="96059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esperate, Sad, Depressed, Feet, Hands, Folded"/>
          <p:cNvPicPr>
            <a:picLocks noChangeAspect="1" noChangeArrowheads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3333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" y="5334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Prevalencija i životni tijek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1605509"/>
            <a:ext cx="548640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tijekom života panični poremećaj razvije </a:t>
            </a:r>
            <a:r>
              <a:rPr lang="hr-HR" sz="2400" b="1" dirty="0" smtClean="0">
                <a:solidFill>
                  <a:srgbClr val="FF0000"/>
                </a:solidFill>
              </a:rPr>
              <a:t>2-3% </a:t>
            </a:r>
            <a:r>
              <a:rPr lang="hr-HR" sz="2400" dirty="0" smtClean="0">
                <a:solidFill>
                  <a:schemeClr val="bg1"/>
                </a:solidFill>
              </a:rPr>
              <a:t>opće populacije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češći u žena (</a:t>
            </a:r>
            <a:r>
              <a:rPr lang="hr-HR" sz="2400" b="1" dirty="0" smtClean="0">
                <a:solidFill>
                  <a:srgbClr val="FF0000"/>
                </a:solidFill>
              </a:rPr>
              <a:t>2Ž : 1M</a:t>
            </a:r>
            <a:r>
              <a:rPr lang="hr-HR" sz="2400" dirty="0" smtClean="0">
                <a:solidFill>
                  <a:schemeClr val="bg1"/>
                </a:solidFill>
              </a:rPr>
              <a:t>)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najčešće se javlja u mlađoj životnoj dobi (</a:t>
            </a:r>
            <a:r>
              <a:rPr lang="hr-HR" sz="2400" b="1" dirty="0" smtClean="0">
                <a:solidFill>
                  <a:srgbClr val="FF0000"/>
                </a:solidFill>
              </a:rPr>
              <a:t>20 – 40 godina</a:t>
            </a:r>
            <a:r>
              <a:rPr lang="hr-HR" sz="2400" dirty="0" smtClean="0">
                <a:solidFill>
                  <a:schemeClr val="bg1"/>
                </a:solidFill>
              </a:rPr>
              <a:t>)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ostali rizični čimbenici: genetika, neke osobine ličnosti, okolinski čimbenici</a:t>
            </a:r>
          </a:p>
          <a:p>
            <a:endParaRPr lang="hr-HR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400" dirty="0" smtClean="0">
                <a:solidFill>
                  <a:schemeClr val="bg1"/>
                </a:solidFill>
              </a:rPr>
              <a:t>povezanost s lošijim financijskim, obrazovnim, radnim i bračnim statusom</a:t>
            </a:r>
            <a:endParaRPr lang="hr-HR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80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xiety, Fear, Mystic, Mystery, Ghost, Spirituality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8"/>
          <a:stretch/>
        </p:blipFill>
        <p:spPr bwMode="auto">
          <a:xfrm>
            <a:off x="0" y="0"/>
            <a:ext cx="9144000" cy="68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38100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 smtClean="0">
                <a:solidFill>
                  <a:srgbClr val="FF0000"/>
                </a:solidFill>
              </a:rPr>
              <a:t>Etiologija paničnog poremećaja</a:t>
            </a:r>
            <a:endParaRPr lang="hr-HR" sz="40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822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b="1" dirty="0" smtClean="0"/>
              <a:t>biološki čimbenici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hr-HR" sz="2400" dirty="0" smtClean="0"/>
              <a:t>genetika; teorije hiperventilacije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b="1" dirty="0" smtClean="0"/>
              <a:t>evolucijska objašnjenja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hr-HR" sz="2400" dirty="0" smtClean="0"/>
              <a:t>adaptivna vrijednost straha u primitivnom okružju (stvarni alarmi), ali danas takva reakcija postaje nepotrebno preosjetljiva (lažni alarmi)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b="1" dirty="0" smtClean="0"/>
              <a:t>bihevioralni modeli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hr-HR" sz="2400" dirty="0" smtClean="0"/>
              <a:t>Mowrerova (1939) dvofaktorska teorija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hr-HR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hr-HR" sz="2400" b="1" dirty="0" smtClean="0"/>
              <a:t>kognitivni modeli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hr-HR" sz="2400" dirty="0" smtClean="0"/>
              <a:t>Clarkov (1986, 1989) kognitivni model panike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6568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xiety, Fear, Mystic, Mystery, Ghost, Spirituality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8"/>
          <a:stretch/>
        </p:blipFill>
        <p:spPr bwMode="auto">
          <a:xfrm>
            <a:off x="76200" y="372606"/>
            <a:ext cx="9144000" cy="68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r-HR" dirty="0" smtClean="0">
                <a:solidFill>
                  <a:srgbClr val="FF0000"/>
                </a:solidFill>
              </a:rPr>
              <a:t>Komorbiditet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14950"/>
            <a:ext cx="8229600" cy="4525963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hr-HR" dirty="0" smtClean="0"/>
              <a:t>50% pacijenata s paničnim poremećajem ima barem još jednu dijagnozu: 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dirty="0" smtClean="0"/>
              <a:t>drugi anksiozni poremećaj (16% GAP, 15% socijalna fobija)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dirty="0" smtClean="0"/>
              <a:t>depresija (25%)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dirty="0" smtClean="0"/>
              <a:t>zdravstvena anksioznost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dirty="0" smtClean="0"/>
              <a:t>ovisnost o supstancama</a:t>
            </a:r>
          </a:p>
          <a:p>
            <a:pPr>
              <a:lnSpc>
                <a:spcPct val="110000"/>
              </a:lnSpc>
              <a:spcBef>
                <a:spcPts val="600"/>
              </a:spcBef>
            </a:pPr>
            <a:r>
              <a:rPr lang="hr-HR" dirty="0" smtClean="0"/>
              <a:t>poremećaj ličnosti (najčešće ovisni, izbjegavajući ili histrionički)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63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Anxiety, Fear, Mystic, Mystery, Ghost, Spirituality"/>
          <p:cNvPicPr>
            <a:picLocks noChangeAspect="1" noChangeArrowheads="1"/>
          </p:cNvPicPr>
          <p:nvPr/>
        </p:nvPicPr>
        <p:blipFill rotWithShape="1"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58"/>
          <a:stretch/>
        </p:blipFill>
        <p:spPr bwMode="auto">
          <a:xfrm>
            <a:off x="76200" y="372606"/>
            <a:ext cx="9144000" cy="686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r-HR" dirty="0">
                <a:solidFill>
                  <a:srgbClr val="FF0000"/>
                </a:solidFill>
              </a:rPr>
              <a:t>Prvi napad panike može biti uzrokovan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1414950"/>
            <a:ext cx="8229600" cy="4833450"/>
          </a:xfrm>
        </p:spPr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600" dirty="0"/>
              <a:t>Organskim uzrocima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400" dirty="0"/>
              <a:t>Upotreba amfetamina, kokaina, LSD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400" dirty="0" smtClean="0"/>
              <a:t>Povlačenje </a:t>
            </a:r>
            <a:r>
              <a:rPr lang="hr-HR" altLang="sr-Latn-RS" sz="2400" dirty="0"/>
              <a:t>nekih droga (npr. alkohol, antidepresivi, barbiturati, benzodiazepini)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400" dirty="0"/>
              <a:t>Neka medicinska stanja (hipertireoza, hipoglikemija, epilepsija, respiratorna i kardijalna stanja)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600" dirty="0"/>
              <a:t>Psihološkim uzrocima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400" dirty="0"/>
              <a:t>Separacija i gubici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400" dirty="0"/>
              <a:t>Problemi u partnerskim odnosima</a:t>
            </a:r>
          </a:p>
          <a:p>
            <a:pPr lvl="1"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400" dirty="0"/>
              <a:t>Preuzimanje novih odgovornosti</a:t>
            </a:r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600" dirty="0"/>
              <a:t>Tjelesnom vježbom </a:t>
            </a:r>
            <a:r>
              <a:rPr lang="hr-HR" altLang="sr-Latn-RS" sz="2600" dirty="0" smtClean="0"/>
              <a:t>(</a:t>
            </a:r>
            <a:r>
              <a:rPr lang="hr-HR" altLang="sr-Latn-RS" sz="2200" dirty="0" smtClean="0"/>
              <a:t>palpitacija </a:t>
            </a:r>
            <a:r>
              <a:rPr lang="hr-HR" altLang="sr-Latn-RS" sz="2200" dirty="0"/>
              <a:t>i </a:t>
            </a:r>
            <a:r>
              <a:rPr lang="hr-HR" altLang="sr-Latn-RS" sz="2200" dirty="0" smtClean="0"/>
              <a:t>hiperventilacija)</a:t>
            </a:r>
            <a:endParaRPr lang="hr-HR" altLang="sr-Latn-RS" sz="2200" dirty="0"/>
          </a:p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hr-HR" altLang="sr-Latn-RS" sz="2600" dirty="0"/>
              <a:t>Seksualnom aktivnosti</a:t>
            </a:r>
            <a:endParaRPr lang="en-US" altLang="sr-Latn-RS" sz="2600" dirty="0"/>
          </a:p>
        </p:txBody>
      </p:sp>
    </p:spTree>
    <p:extLst>
      <p:ext uri="{BB962C8B-B14F-4D97-AF65-F5344CB8AC3E}">
        <p14:creationId xmlns:p14="http://schemas.microsoft.com/office/powerpoint/2010/main" val="388416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Anxiety, Fear, Mystic, Mystery, Ghost, Spiritualit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5" r="5356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161975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dirty="0" smtClean="0">
                <a:solidFill>
                  <a:srgbClr val="FF0000"/>
                </a:solidFill>
              </a:rPr>
              <a:t>BKT model paničnog poremećaja i agorafobije</a:t>
            </a:r>
            <a:endParaRPr lang="hr-HR" sz="2400" b="1" dirty="0">
              <a:solidFill>
                <a:srgbClr val="FF0000"/>
              </a:solidFill>
            </a:endParaRPr>
          </a:p>
        </p:txBody>
      </p:sp>
      <p:sp>
        <p:nvSpPr>
          <p:cNvPr id="5" name="Zaobljeni pravokutnik 2"/>
          <p:cNvSpPr/>
          <p:nvPr/>
        </p:nvSpPr>
        <p:spPr>
          <a:xfrm>
            <a:off x="204489" y="859249"/>
            <a:ext cx="3390314" cy="78276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TJELESNO UZBUĐENJE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v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rtoglavica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, teškoće disanja, </a:t>
            </a:r>
            <a:r>
              <a:rPr lang="hr-HR" sz="16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ubrzan puls...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–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Times New Roman" panose="02020603050405020304" pitchFamily="18" charset="0"/>
              </a:rPr>
              <a:t>zbog stresa, bolesti itd.)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Ravni poveznik sa strelicom 5"/>
          <p:cNvCxnSpPr/>
          <p:nvPr/>
        </p:nvCxnSpPr>
        <p:spPr>
          <a:xfrm flipV="1">
            <a:off x="3593054" y="1124064"/>
            <a:ext cx="1351650" cy="5489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aobljeni pravokutnik 13"/>
          <p:cNvSpPr/>
          <p:nvPr/>
        </p:nvSpPr>
        <p:spPr>
          <a:xfrm>
            <a:off x="4944704" y="925651"/>
            <a:ext cx="3953383" cy="64711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KATASTROFIČNE INTERPRETACIJE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(“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Poludjet ću”, “Umirem”, “Gubim kontrolu</a:t>
            </a:r>
            <a:r>
              <a:rPr kumimoji="0" lang="en-US" sz="16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”)</a:t>
            </a:r>
          </a:p>
        </p:txBody>
      </p:sp>
      <p:cxnSp>
        <p:nvCxnSpPr>
          <p:cNvPr id="8" name="Ravni poveznik sa strelicom 14"/>
          <p:cNvCxnSpPr/>
          <p:nvPr/>
        </p:nvCxnSpPr>
        <p:spPr>
          <a:xfrm flipH="1">
            <a:off x="3561974" y="1399456"/>
            <a:ext cx="1382730" cy="77144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aobljeni pravokutnik 16"/>
          <p:cNvSpPr/>
          <p:nvPr/>
        </p:nvSpPr>
        <p:spPr>
          <a:xfrm>
            <a:off x="192279" y="1942576"/>
            <a:ext cx="3390314" cy="76853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PREKOMJERNA BUDNOST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ntenzivna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usmjerenost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hr-HR" sz="16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bilo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kakve unutarnje osjećaje ili senzacije)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Zaobljeni pravokutnik 22"/>
          <p:cNvSpPr/>
          <p:nvPr/>
        </p:nvSpPr>
        <p:spPr>
          <a:xfrm>
            <a:off x="4944704" y="1969784"/>
            <a:ext cx="3953382" cy="647114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UZBUĐENJE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</a:t>
            </a:r>
            <a:r>
              <a:rPr lang="hr-HR" sz="16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ovećane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tjelesne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senzacije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briga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1" name="Ravni poveznik sa strelicom 23"/>
          <p:cNvCxnSpPr/>
          <p:nvPr/>
        </p:nvCxnSpPr>
        <p:spPr>
          <a:xfrm flipV="1">
            <a:off x="3582593" y="2323583"/>
            <a:ext cx="1362111" cy="379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24"/>
          <p:cNvCxnSpPr/>
          <p:nvPr/>
        </p:nvCxnSpPr>
        <p:spPr>
          <a:xfrm flipH="1">
            <a:off x="3593054" y="2484664"/>
            <a:ext cx="1351650" cy="68219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obljeni pravokutnik 25"/>
          <p:cNvSpPr/>
          <p:nvPr/>
        </p:nvSpPr>
        <p:spPr>
          <a:xfrm>
            <a:off x="204489" y="2918645"/>
            <a:ext cx="3390314" cy="769636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LAŽNI ALARMI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(“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Ovo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znači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ludim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gubim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kontrolu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,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umirem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, imam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infarkt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…”)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Ravni poveznik sa strelicom 26"/>
          <p:cNvCxnSpPr/>
          <p:nvPr/>
        </p:nvCxnSpPr>
        <p:spPr>
          <a:xfrm>
            <a:off x="3601244" y="3449740"/>
            <a:ext cx="437356" cy="1005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aobljeni pravokutnik 30"/>
          <p:cNvSpPr/>
          <p:nvPr/>
        </p:nvSpPr>
        <p:spPr>
          <a:xfrm>
            <a:off x="4054418" y="3005114"/>
            <a:ext cx="1862198" cy="909368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PANIKA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“</a:t>
            </a:r>
            <a:r>
              <a:rPr kumimoji="0" lang="en-US" sz="16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Nešto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ozbiljno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nije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u </a:t>
            </a:r>
            <a:r>
              <a:rPr kumimoji="0" lang="en-US" sz="16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redu</a:t>
            </a:r>
            <a:r>
              <a:rPr kumimoji="0" lang="en-US" sz="16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”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16" name="Ravni poveznik sa strelicom 31"/>
          <p:cNvCxnSpPr>
            <a:cxnSpLocks/>
          </p:cNvCxnSpPr>
          <p:nvPr/>
        </p:nvCxnSpPr>
        <p:spPr>
          <a:xfrm>
            <a:off x="5927545" y="3459798"/>
            <a:ext cx="397055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aobljeni pravokutnik 33"/>
          <p:cNvSpPr/>
          <p:nvPr/>
        </p:nvSpPr>
        <p:spPr>
          <a:xfrm>
            <a:off x="6310256" y="2811014"/>
            <a:ext cx="2587830" cy="131144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ANTICIP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ACIJSKA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ANKSIOZNOST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</a:t>
            </a:r>
            <a:r>
              <a:rPr lang="hr-HR" sz="1600" dirty="0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o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jačane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brige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prije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događaja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da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ćete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anksiozni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uzbuđeni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Ravni poveznik sa strelicom 34"/>
          <p:cNvCxnSpPr/>
          <p:nvPr/>
        </p:nvCxnSpPr>
        <p:spPr>
          <a:xfrm flipH="1">
            <a:off x="3601244" y="3910416"/>
            <a:ext cx="2709013" cy="46382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aobljeni pravokutnik 35"/>
          <p:cNvSpPr/>
          <p:nvPr/>
        </p:nvSpPr>
        <p:spPr>
          <a:xfrm>
            <a:off x="210930" y="4085987"/>
            <a:ext cx="3390314" cy="86780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IZBJEGAVANJE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</a:t>
            </a:r>
            <a:r>
              <a:rPr lang="hr-HR" sz="160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i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zbjegavanje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bijeg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iz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situacija koje stvaraju neugodu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Ravni poveznik sa strelicom 69"/>
          <p:cNvCxnSpPr/>
          <p:nvPr/>
        </p:nvCxnSpPr>
        <p:spPr>
          <a:xfrm>
            <a:off x="3617440" y="4570264"/>
            <a:ext cx="3512443" cy="1736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aobljeni pravokutnik 73"/>
          <p:cNvSpPr/>
          <p:nvPr/>
        </p:nvSpPr>
        <p:spPr>
          <a:xfrm>
            <a:off x="7146079" y="4333760"/>
            <a:ext cx="1845521" cy="2316219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AGORAFOBIJA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sz="16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(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izbjegavanje</a:t>
            </a:r>
            <a:r>
              <a:rPr kumimoji="0" lang="en-US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situacija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za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koje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se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bojit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e</a:t>
            </a:r>
            <a:r>
              <a:rPr kumimoji="0" lang="hr-HR" sz="160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da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će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izazvati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anksioznost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ili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paniku</a:t>
            </a:r>
            <a:r>
              <a:rPr kumimoji="0" lang="hr-HR" sz="16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)</a:t>
            </a:r>
            <a:endParaRPr kumimoji="0" lang="en-US" sz="16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Ravni poveznik sa strelicom 38"/>
          <p:cNvCxnSpPr/>
          <p:nvPr/>
        </p:nvCxnSpPr>
        <p:spPr>
          <a:xfrm flipH="1">
            <a:off x="5385908" y="4142328"/>
            <a:ext cx="1157024" cy="62891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aobljeni pravokutnik 40"/>
          <p:cNvSpPr/>
          <p:nvPr/>
        </p:nvSpPr>
        <p:spPr>
          <a:xfrm>
            <a:off x="4065498" y="4794382"/>
            <a:ext cx="2643781" cy="110281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SIGURNOSNA PONAŠANJA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</a:t>
            </a:r>
            <a:r>
              <a:rPr lang="hr-HR" sz="1600" noProof="0" dirty="0" err="1">
                <a:solidFill>
                  <a:prstClr val="black"/>
                </a:solidFill>
                <a:latin typeface="+mj-lt"/>
                <a:cs typeface="Times New Roman" panose="02020603050405020304" pitchFamily="18" charset="0"/>
              </a:rPr>
              <a:t>o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slanjanje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na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druge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ljude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ili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ponašanja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za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koj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a</a:t>
            </a:r>
            <a:r>
              <a:rPr kumimoji="0" lang="hr-HR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vjerujete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da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će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smanjiti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opasnost</a:t>
            </a:r>
            <a:r>
              <a:rPr kumimoji="0" lang="hr-HR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24" name="Ravni poveznik sa strelicom 41"/>
          <p:cNvCxnSpPr/>
          <p:nvPr/>
        </p:nvCxnSpPr>
        <p:spPr>
          <a:xfrm>
            <a:off x="1317505" y="4972912"/>
            <a:ext cx="794" cy="4563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Ravni poveznik sa strelicom 52"/>
          <p:cNvCxnSpPr>
            <a:stCxn id="23" idx="1"/>
          </p:cNvCxnSpPr>
          <p:nvPr/>
        </p:nvCxnSpPr>
        <p:spPr>
          <a:xfrm flipH="1">
            <a:off x="3628698" y="5345787"/>
            <a:ext cx="436800" cy="436037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Zaobljeni pravokutnik 57"/>
          <p:cNvSpPr/>
          <p:nvPr/>
        </p:nvSpPr>
        <p:spPr>
          <a:xfrm>
            <a:off x="227126" y="5448418"/>
            <a:ext cx="3390314" cy="1201561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MAGI</a:t>
            </a:r>
            <a:r>
              <a:rPr kumimoji="0" lang="hr-HR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JSKO MIŠLJENJE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(“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Moja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sigurnosna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ponašanja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sprečavaju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da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stvari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izmaknu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kontroli</a:t>
            </a: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 Ona me </a:t>
            </a:r>
            <a:r>
              <a:rPr kumimoji="0" lang="en-US" sz="16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štite</a:t>
            </a:r>
            <a:r>
              <a:rPr kumimoji="0" lang="hr-HR" sz="1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.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Times New Roman" panose="02020603050405020304" pitchFamily="18" charset="0"/>
              </a:rPr>
              <a:t>”)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Ravni poveznik sa strelicom 61"/>
          <p:cNvCxnSpPr/>
          <p:nvPr/>
        </p:nvCxnSpPr>
        <p:spPr>
          <a:xfrm flipH="1" flipV="1">
            <a:off x="2425669" y="4939801"/>
            <a:ext cx="3488" cy="47994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65"/>
          <p:cNvCxnSpPr>
            <a:cxnSpLocks/>
          </p:cNvCxnSpPr>
          <p:nvPr/>
        </p:nvCxnSpPr>
        <p:spPr>
          <a:xfrm flipV="1">
            <a:off x="3633180" y="5612485"/>
            <a:ext cx="430838" cy="45485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71"/>
          <p:cNvCxnSpPr/>
          <p:nvPr/>
        </p:nvCxnSpPr>
        <p:spPr>
          <a:xfrm flipV="1">
            <a:off x="3628698" y="6358424"/>
            <a:ext cx="3509283" cy="36993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942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ovezana slika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AFBFE"/>
              </a:clrFrom>
              <a:clrTo>
                <a:srgbClr val="FAFBFE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94"/>
          <a:stretch/>
        </p:blipFill>
        <p:spPr bwMode="auto">
          <a:xfrm>
            <a:off x="0" y="3383115"/>
            <a:ext cx="7242567" cy="348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1300" y="228600"/>
            <a:ext cx="8219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dirty="0" smtClean="0">
                <a:solidFill>
                  <a:srgbClr val="FF0000"/>
                </a:solidFill>
              </a:rPr>
              <a:t>Učinkovitost BKT-a za panični poremećaj i agorafobiju</a:t>
            </a:r>
            <a:endParaRPr lang="hr-HR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08263" y="1428929"/>
            <a:ext cx="420713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dirty="0" smtClean="0"/>
              <a:t>50-70% klijenata s blagom agorafobijom nakon BKT-a funkcionira jednako dobro kao i zdrava kontrola</a:t>
            </a:r>
          </a:p>
          <a:p>
            <a:pPr marL="182563" indent="-182563" algn="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dirty="0" smtClean="0"/>
              <a:t>dobra učinkovitost i u slučaju komorbiditeta; poboljšavaju se i komorbidna stanja</a:t>
            </a:r>
          </a:p>
          <a:p>
            <a:pPr marL="182563" indent="-182563" algn="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dirty="0" smtClean="0"/>
              <a:t>pozitivni efekti održavaju se i u razdoblju praćenja od 2 god.</a:t>
            </a:r>
          </a:p>
          <a:p>
            <a:pPr marL="182563" indent="-182563" algn="r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hr-HR" sz="2400" dirty="0" smtClean="0"/>
              <a:t>manje recidiva u odnosu na lijekove</a:t>
            </a:r>
          </a:p>
          <a:p>
            <a:pPr marL="182563" indent="-182563" algn="r">
              <a:spcBef>
                <a:spcPts val="1800"/>
              </a:spcBef>
              <a:buFont typeface="Arial" panose="020B0604020202020204" pitchFamily="34" charset="0"/>
              <a:buChar char="•"/>
            </a:pPr>
            <a:endParaRPr lang="hr-HR" sz="2400" dirty="0" smtClean="0"/>
          </a:p>
        </p:txBody>
      </p:sp>
      <p:sp>
        <p:nvSpPr>
          <p:cNvPr id="6" name="Oval 5"/>
          <p:cNvSpPr/>
          <p:nvPr/>
        </p:nvSpPr>
        <p:spPr>
          <a:xfrm>
            <a:off x="1946667" y="2362200"/>
            <a:ext cx="2667000" cy="245425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600" b="1" dirty="0" smtClean="0"/>
              <a:t>vrlo visoka učinkovitost</a:t>
            </a:r>
          </a:p>
          <a:p>
            <a:pPr algn="ctr"/>
            <a:r>
              <a:rPr lang="hr-HR" sz="2600" b="1" dirty="0" smtClean="0"/>
              <a:t>(75-90%) </a:t>
            </a:r>
          </a:p>
          <a:p>
            <a:pPr algn="ctr"/>
            <a:r>
              <a:rPr lang="hr-HR" sz="2600" b="1" dirty="0" smtClean="0"/>
              <a:t>za panični poremećaj</a:t>
            </a:r>
            <a:endParaRPr lang="hr-HR" sz="2600" b="1" dirty="0"/>
          </a:p>
        </p:txBody>
      </p:sp>
    </p:spTree>
    <p:extLst>
      <p:ext uri="{BB962C8B-B14F-4D97-AF65-F5344CB8AC3E}">
        <p14:creationId xmlns:p14="http://schemas.microsoft.com/office/powerpoint/2010/main" val="83961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2653</TotalTime>
  <Words>1300</Words>
  <Application>Microsoft Office PowerPoint</Application>
  <PresentationFormat>On-screen Show (4:3)</PresentationFormat>
  <Paragraphs>220</Paragraphs>
  <Slides>27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Courier New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Komorbiditet</vt:lpstr>
      <vt:lpstr>Prvi napad panike može biti uzrokovan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Negativne automatske misli </vt:lpstr>
      <vt:lpstr>Maladaptivna vjerovanja</vt:lpstr>
      <vt:lpstr>Disfunkcionalne sheme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Panika? Ne paničarite!</dc:title>
  <dc:creator>Draganin laptop</dc:creator>
  <cp:lastModifiedBy>hubikotvr@outlook.com</cp:lastModifiedBy>
  <cp:revision>246</cp:revision>
  <dcterms:created xsi:type="dcterms:W3CDTF">2006-08-16T00:00:00Z</dcterms:created>
  <dcterms:modified xsi:type="dcterms:W3CDTF">2021-11-04T09:53:54Z</dcterms:modified>
</cp:coreProperties>
</file>