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8" r:id="rId13"/>
    <p:sldId id="267" r:id="rId14"/>
    <p:sldId id="269" r:id="rId15"/>
    <p:sldId id="271" r:id="rId16"/>
    <p:sldId id="270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65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444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95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2197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038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63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846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668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557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992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78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16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76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37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0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613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21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5D656FE-068D-4605-B523-6C8C60441080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AC91407-E997-40DC-91AD-AF5A23E5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291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6F55-4F4A-4A51-B549-E80E6DCB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212174"/>
            <a:ext cx="8689976" cy="2509213"/>
          </a:xfrm>
        </p:spPr>
        <p:txBody>
          <a:bodyPr/>
          <a:lstStyle/>
          <a:p>
            <a:r>
              <a:rPr lang="hr-HR" dirty="0"/>
              <a:t>Bihevioralna aktivacija</a:t>
            </a:r>
            <a:br>
              <a:rPr lang="hr-HR" dirty="0"/>
            </a:b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E7C752-075F-4204-A081-F8556373E912}"/>
              </a:ext>
            </a:extLst>
          </p:cNvPr>
          <p:cNvSpPr txBox="1"/>
          <p:nvPr/>
        </p:nvSpPr>
        <p:spPr>
          <a:xfrm>
            <a:off x="2214200" y="3429000"/>
            <a:ext cx="7763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200" dirty="0"/>
              <a:t>(planiranje potkrepljenja i raspored aktivnosti)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05649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6F55-4F4A-4A51-B549-E80E6DCB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2605" y="172279"/>
            <a:ext cx="8546789" cy="602972"/>
          </a:xfr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hr-HR" sz="3200" dirty="0"/>
              <a:t>PRAVLJENJE POPISA POTKREPLJUJUĆIH AKTIVNOSTI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76E3E5-2A98-45A3-8038-9296163D1F7D}"/>
              </a:ext>
            </a:extLst>
          </p:cNvPr>
          <p:cNvSpPr txBox="1"/>
          <p:nvPr/>
        </p:nvSpPr>
        <p:spPr>
          <a:xfrm>
            <a:off x="205404" y="2090172"/>
            <a:ext cx="1062162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Aktivnosti u kojima klijent trenutno uživa</a:t>
            </a:r>
            <a:br>
              <a:rPr lang="hr-HR" sz="2800" dirty="0"/>
            </a:br>
            <a:endParaRPr lang="hr-H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Aktivnosti u kojima je klijent uživao u prošlosti</a:t>
            </a:r>
            <a:br>
              <a:rPr lang="hr-HR" sz="2800" dirty="0"/>
            </a:br>
            <a:endParaRPr lang="hr-H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Aktivnosti u kojima se klijent želio okušati ali to nikad nije učinio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443557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6F55-4F4A-4A51-B549-E80E6DCB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2605" y="172279"/>
            <a:ext cx="8546789" cy="602972"/>
          </a:xfr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hr-HR" sz="3200" dirty="0"/>
              <a:t>PRAVLJENJE POPISA POTKREPLJUJUĆIH AKTIVNOSTI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76E3E5-2A98-45A3-8038-9296163D1F7D}"/>
              </a:ext>
            </a:extLst>
          </p:cNvPr>
          <p:cNvSpPr txBox="1"/>
          <p:nvPr/>
        </p:nvSpPr>
        <p:spPr>
          <a:xfrm>
            <a:off x="99386" y="1586589"/>
            <a:ext cx="1062162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Novi tjedni raspored aktivnosti može se izraditi zajedno s klijentom (ponovno korištenje tablice tjednog rasporeda)</a:t>
            </a:r>
            <a:br>
              <a:rPr lang="hr-HR" sz="2800" dirty="0"/>
            </a:br>
            <a:endParaRPr lang="hr-H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 Klijent može za svaku aktivnost predvidjeti užitak i postignuće (0-10)</a:t>
            </a:r>
            <a:br>
              <a:rPr lang="hr-HR" sz="2800" dirty="0"/>
            </a:br>
            <a:endParaRPr lang="hr-H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sz="2800" dirty="0"/>
              <a:t>Ako se klijent ne može dosjetiti ni jedne ugodne aktivnosti – unaprijed pripremljene </a:t>
            </a:r>
            <a:r>
              <a:rPr lang="hr-HR" sz="2800"/>
              <a:t>liste </a:t>
            </a:r>
            <a:endParaRPr lang="hr-HR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274872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6F55-4F4A-4A51-B549-E80E6DCB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2605" y="172279"/>
            <a:ext cx="8546789" cy="602972"/>
          </a:xfr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hr-HR" sz="3200" dirty="0"/>
              <a:t>PRAVLJENJE POPISA POTKREPLJUJUĆIH AKTIVNOSTI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6BEA3A-C7FB-44CB-9CE2-F84E1EF42428}"/>
              </a:ext>
            </a:extLst>
          </p:cNvPr>
          <p:cNvSpPr txBox="1"/>
          <p:nvPr/>
        </p:nvSpPr>
        <p:spPr>
          <a:xfrm>
            <a:off x="324674" y="1496325"/>
            <a:ext cx="8846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/>
              <a:t>Ako klijent već ima pun ili pretrpan raspored: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BD1D45-F7F1-4B9B-B0AF-9E345C0B7B46}"/>
              </a:ext>
            </a:extLst>
          </p:cNvPr>
          <p:cNvSpPr txBox="1"/>
          <p:nvPr/>
        </p:nvSpPr>
        <p:spPr>
          <a:xfrm>
            <a:off x="205404" y="2090172"/>
            <a:ext cx="1062162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Planiranje vremena za odmor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Uključivanje aktinosti koje dovode do osjećaja zadovoljstva i postignuća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Smanjivanje broja aktivnosti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Obrada disfunkcionalnih kognicija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28533B-5E23-4F95-A186-7998BAC7E356}"/>
              </a:ext>
            </a:extLst>
          </p:cNvPr>
          <p:cNvSpPr txBox="1"/>
          <p:nvPr/>
        </p:nvSpPr>
        <p:spPr>
          <a:xfrm>
            <a:off x="205404" y="4550951"/>
            <a:ext cx="8846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+ Dati si priznanje za sve pozitivne promjene!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18C093-1967-46D6-872E-D658BBCE79D0}"/>
              </a:ext>
            </a:extLst>
          </p:cNvPr>
          <p:cNvSpPr/>
          <p:nvPr/>
        </p:nvSpPr>
        <p:spPr>
          <a:xfrm>
            <a:off x="106018" y="4407568"/>
            <a:ext cx="7054438" cy="954107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6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6F55-4F4A-4A51-B549-E80E6DCB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2605" y="106018"/>
            <a:ext cx="8546789" cy="602972"/>
          </a:xfr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hr-HR" sz="3200" dirty="0"/>
              <a:t>PROVOĐENJE PLANIRANIH AKTIVNOSTI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76E3E5-2A98-45A3-8038-9296163D1F7D}"/>
              </a:ext>
            </a:extLst>
          </p:cNvPr>
          <p:cNvSpPr txBox="1"/>
          <p:nvPr/>
        </p:nvSpPr>
        <p:spPr>
          <a:xfrm>
            <a:off x="205404" y="2090172"/>
            <a:ext cx="1062162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Bilježenje u novi obrazac tjednog rasporeda aktivnosti</a:t>
            </a:r>
            <a:br>
              <a:rPr lang="hr-HR" sz="2800" dirty="0"/>
            </a:br>
            <a:endParaRPr lang="hr-HR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Procjena zadovoljstva i postignuća (0-10) – USPOREDBA s planom izrađenim u prethodnom koraku</a:t>
            </a:r>
            <a:br>
              <a:rPr lang="hr-HR" sz="2800" dirty="0"/>
            </a:br>
            <a:endParaRPr lang="hr-HR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U pravilu – više zadovoljstva u aktivnostima s višom energijom </a:t>
            </a:r>
          </a:p>
        </p:txBody>
      </p:sp>
    </p:spTree>
    <p:extLst>
      <p:ext uri="{BB962C8B-B14F-4D97-AF65-F5344CB8AC3E}">
        <p14:creationId xmlns:p14="http://schemas.microsoft.com/office/powerpoint/2010/main" val="4172477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6F55-4F4A-4A51-B549-E80E6DCB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2605" y="172279"/>
            <a:ext cx="8546789" cy="602972"/>
          </a:xfr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hr-HR" sz="3200" dirty="0"/>
              <a:t>PROVOĐENJE PLANIRANIH AKTIVNOSTI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6BEA3A-C7FB-44CB-9CE2-F84E1EF42428}"/>
              </a:ext>
            </a:extLst>
          </p:cNvPr>
          <p:cNvSpPr txBox="1"/>
          <p:nvPr/>
        </p:nvSpPr>
        <p:spPr>
          <a:xfrm>
            <a:off x="324673" y="1496325"/>
            <a:ext cx="10502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/>
              <a:t>Ako klijent smatra da aktivacija ne utječe na njegovo raspoloženje: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BD1D45-F7F1-4B9B-B0AF-9E345C0B7B46}"/>
              </a:ext>
            </a:extLst>
          </p:cNvPr>
          <p:cNvSpPr txBox="1"/>
          <p:nvPr/>
        </p:nvSpPr>
        <p:spPr>
          <a:xfrm>
            <a:off x="205404" y="2090172"/>
            <a:ext cx="1062162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Preporučiti mu da promjene raspoloženja bilježi </a:t>
            </a:r>
            <a:r>
              <a:rPr lang="hr-HR" sz="2800" b="1" dirty="0"/>
              <a:t>odmah nakon </a:t>
            </a:r>
            <a:r>
              <a:rPr lang="hr-HR" sz="2800" dirty="0"/>
              <a:t>izvršene aktivnosti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Pomoći mu da nauči uočiti i vrednovati promjene u osjetu ugode i postignuća (određivanje nulte, srednje i maksimalne točke): </a:t>
            </a:r>
          </a:p>
        </p:txBody>
      </p:sp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id="{B647B892-40D0-45CC-A8FF-CAB43EEDA8B2}"/>
              </a:ext>
            </a:extLst>
          </p:cNvPr>
          <p:cNvGraphicFramePr>
            <a:graphicFrameLocks noGrp="1"/>
          </p:cNvGraphicFramePr>
          <p:nvPr/>
        </p:nvGraphicFramePr>
        <p:xfrm>
          <a:off x="1285461" y="3989253"/>
          <a:ext cx="9621078" cy="2744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754">
                  <a:extLst>
                    <a:ext uri="{9D8B030D-6E8A-4147-A177-3AD203B41FA5}">
                      <a16:colId xmlns:a16="http://schemas.microsoft.com/office/drawing/2014/main" val="4000864849"/>
                    </a:ext>
                  </a:extLst>
                </a:gridCol>
                <a:gridCol w="3858890">
                  <a:extLst>
                    <a:ext uri="{9D8B030D-6E8A-4147-A177-3AD203B41FA5}">
                      <a16:colId xmlns:a16="http://schemas.microsoft.com/office/drawing/2014/main" val="138510772"/>
                    </a:ext>
                  </a:extLst>
                </a:gridCol>
                <a:gridCol w="4465434">
                  <a:extLst>
                    <a:ext uri="{9D8B030D-6E8A-4147-A177-3AD203B41FA5}">
                      <a16:colId xmlns:a16="http://schemas.microsoft.com/office/drawing/2014/main" val="1572187781"/>
                    </a:ext>
                  </a:extLst>
                </a:gridCol>
              </a:tblGrid>
              <a:tr h="637953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UGODA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POSTIGNUĆE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7120187"/>
                  </a:ext>
                </a:extLst>
              </a:tr>
              <a:tr h="637953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400" dirty="0"/>
                        <a:t>Gledanje utakmice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2400" dirty="0"/>
                        <a:t>Gradnja nadstrešnice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5773355"/>
                  </a:ext>
                </a:extLst>
              </a:tr>
              <a:tr h="637953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5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400" dirty="0"/>
                        <a:t>Večera s prijateljem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2400" dirty="0"/>
                        <a:t>Košnja dvorišta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4249631"/>
                  </a:ext>
                </a:extLst>
              </a:tr>
              <a:tr h="830984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0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400" dirty="0"/>
                        <a:t>Svađa s partnerom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2400" dirty="0"/>
                        <a:t>Odbijenica na razgovoru za posao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3091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3657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6F55-4F4A-4A51-B549-E80E6DCB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2605" y="172279"/>
            <a:ext cx="8546789" cy="602972"/>
          </a:xfr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hr-HR" sz="3200" dirty="0"/>
              <a:t>PROVOĐENJE PLANIRANIH AKTIVNOSTI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6BEA3A-C7FB-44CB-9CE2-F84E1EF42428}"/>
              </a:ext>
            </a:extLst>
          </p:cNvPr>
          <p:cNvSpPr txBox="1"/>
          <p:nvPr/>
        </p:nvSpPr>
        <p:spPr>
          <a:xfrm>
            <a:off x="844823" y="2736502"/>
            <a:ext cx="105023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/>
              <a:t>Česta pogreška – pretpostavka da se moram osjećati motivirano prije neke aktivnosti – za porast motivacije i osjećaja zadovoljstva potrebno je prvo početi s aktivnošću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87516F-1227-4E16-8E0F-CE48C277C8D4}"/>
              </a:ext>
            </a:extLst>
          </p:cNvPr>
          <p:cNvSpPr/>
          <p:nvPr/>
        </p:nvSpPr>
        <p:spPr>
          <a:xfrm>
            <a:off x="609601" y="2560947"/>
            <a:ext cx="10737573" cy="1736106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27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6F55-4F4A-4A51-B549-E80E6DCB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2605" y="106018"/>
            <a:ext cx="8546789" cy="602972"/>
          </a:xfr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hr-HR" sz="3200" dirty="0"/>
              <a:t>PRILIKA ZA RAD NA KOGNITIVNOJ KOMPONENTI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76E3E5-2A98-45A3-8038-9296163D1F7D}"/>
              </a:ext>
            </a:extLst>
          </p:cNvPr>
          <p:cNvSpPr txBox="1"/>
          <p:nvPr/>
        </p:nvSpPr>
        <p:spPr>
          <a:xfrm>
            <a:off x="205404" y="2090172"/>
            <a:ext cx="798443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Identifikacija i rad na NAM</a:t>
            </a:r>
          </a:p>
          <a:p>
            <a:endParaRPr lang="hr-HR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Prilika za primjenu bihevioralnog eksperimenta </a:t>
            </a:r>
          </a:p>
        </p:txBody>
      </p:sp>
    </p:spTree>
    <p:extLst>
      <p:ext uri="{BB962C8B-B14F-4D97-AF65-F5344CB8AC3E}">
        <p14:creationId xmlns:p14="http://schemas.microsoft.com/office/powerpoint/2010/main" val="3945228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76E3E5-2A98-45A3-8038-9296163D1F7D}"/>
              </a:ext>
            </a:extLst>
          </p:cNvPr>
          <p:cNvSpPr txBox="1"/>
          <p:nvPr/>
        </p:nvSpPr>
        <p:spPr>
          <a:xfrm>
            <a:off x="3380959" y="1566928"/>
            <a:ext cx="54300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5400" dirty="0"/>
              <a:t>HVALA NA PAŽNJI!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571955-A982-4492-877A-DFFC1F09C243}"/>
              </a:ext>
            </a:extLst>
          </p:cNvPr>
          <p:cNvSpPr txBox="1"/>
          <p:nvPr/>
        </p:nvSpPr>
        <p:spPr>
          <a:xfrm>
            <a:off x="366089" y="3429000"/>
            <a:ext cx="54300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/>
              <a:t>Korištena literatura:</a:t>
            </a:r>
          </a:p>
          <a:p>
            <a:endParaRPr lang="hr-HR" sz="2000" dirty="0"/>
          </a:p>
          <a:p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Beck, J. (2011). </a:t>
            </a:r>
            <a:r>
              <a:rPr lang="hr-HR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Cognitive Behavior Therapy: Basics and Beyond, 2nd Ed.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New York: The Guilford Press. </a:t>
            </a:r>
            <a:endParaRPr lang="hr-HR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Leahy, R. L., Holland, S. J. i McGinn, L. K. (2014). </a:t>
            </a:r>
            <a:r>
              <a:rPr lang="hr-HR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Planovi tretmana i intervencije za depresiju i anksiozne poremećaje. </a:t>
            </a:r>
            <a:r>
              <a:rPr lang="hr-H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Jastrebarsko: Naklada Slap. 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910685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6F55-4F4A-4A51-B549-E80E6DCB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8776" y="145775"/>
            <a:ext cx="7154448" cy="602972"/>
          </a:xfr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hr-HR" sz="3200" dirty="0"/>
              <a:t>Primjena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C70852-B5BD-4765-903E-CF8B3909AAB0}"/>
              </a:ext>
            </a:extLst>
          </p:cNvPr>
          <p:cNvSpPr txBox="1"/>
          <p:nvPr/>
        </p:nvSpPr>
        <p:spPr>
          <a:xfrm>
            <a:off x="1702191" y="2194560"/>
            <a:ext cx="439380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3600" dirty="0"/>
              <a:t>Depresija</a:t>
            </a:r>
            <a:br>
              <a:rPr lang="hr-HR" sz="3600" dirty="0"/>
            </a:br>
            <a:endParaRPr lang="hr-HR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3600" dirty="0"/>
              <a:t>GAD</a:t>
            </a:r>
            <a:br>
              <a:rPr lang="hr-HR" sz="3600" dirty="0"/>
            </a:br>
            <a:endParaRPr lang="hr-HR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3600" dirty="0"/>
              <a:t>PTSP</a:t>
            </a:r>
          </a:p>
        </p:txBody>
      </p:sp>
    </p:spTree>
    <p:extLst>
      <p:ext uri="{BB962C8B-B14F-4D97-AF65-F5344CB8AC3E}">
        <p14:creationId xmlns:p14="http://schemas.microsoft.com/office/powerpoint/2010/main" val="3185819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6F55-4F4A-4A51-B549-E80E6DCB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8776" y="145775"/>
            <a:ext cx="7154448" cy="602972"/>
          </a:xfr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r>
              <a:rPr lang="hr-HR" sz="3200" dirty="0"/>
              <a:t>Manjak aktivnosti – uloga misli</a:t>
            </a:r>
            <a:endParaRPr lang="en-US" sz="3200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FCA3F412-6C18-4BFF-80D5-F872AD56A2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408940"/>
              </p:ext>
            </p:extLst>
          </p:nvPr>
        </p:nvGraphicFramePr>
        <p:xfrm>
          <a:off x="1932353" y="1621685"/>
          <a:ext cx="8327294" cy="3614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3647">
                  <a:extLst>
                    <a:ext uri="{9D8B030D-6E8A-4147-A177-3AD203B41FA5}">
                      <a16:colId xmlns:a16="http://schemas.microsoft.com/office/drawing/2014/main" val="563800913"/>
                    </a:ext>
                  </a:extLst>
                </a:gridCol>
                <a:gridCol w="4163647">
                  <a:extLst>
                    <a:ext uri="{9D8B030D-6E8A-4147-A177-3AD203B41FA5}">
                      <a16:colId xmlns:a16="http://schemas.microsoft.com/office/drawing/2014/main" val="2019943606"/>
                    </a:ext>
                  </a:extLst>
                </a:gridCol>
              </a:tblGrid>
              <a:tr h="749235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SITUACIJA: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Planiranje aktivnosti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1187203"/>
                  </a:ext>
                </a:extLst>
              </a:tr>
              <a:tr h="1293200">
                <a:tc>
                  <a:txBody>
                    <a:bodyPr/>
                    <a:lstStyle/>
                    <a:p>
                      <a:pPr algn="l"/>
                      <a:r>
                        <a:rPr lang="hr-HR" sz="2400" dirty="0"/>
                        <a:t>AUTOMATSKE MISLI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i="1" dirty="0"/>
                        <a:t>Umoran sam. Nitko mi se neće priključiti. Neću uživati. Neće mi dobro ići.</a:t>
                      </a:r>
                      <a:endParaRPr lang="en-US" sz="24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8394752"/>
                  </a:ext>
                </a:extLst>
              </a:tr>
              <a:tr h="749235">
                <a:tc>
                  <a:txBody>
                    <a:bodyPr/>
                    <a:lstStyle/>
                    <a:p>
                      <a:pPr algn="l"/>
                      <a:r>
                        <a:rPr lang="hr-HR" sz="2400" dirty="0"/>
                        <a:t>EMOCIJE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Tuga, tjeskoba, beznađe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4829416"/>
                  </a:ext>
                </a:extLst>
              </a:tr>
              <a:tr h="749235">
                <a:tc>
                  <a:txBody>
                    <a:bodyPr/>
                    <a:lstStyle/>
                    <a:p>
                      <a:pPr algn="l"/>
                      <a:r>
                        <a:rPr lang="hr-HR" sz="2400" dirty="0"/>
                        <a:t>PONAŠANJE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Odustajanje od aktivnosti, neaktivnost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55485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4893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6F55-4F4A-4A51-B549-E80E6DCB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8776" y="145775"/>
            <a:ext cx="7154448" cy="602972"/>
          </a:xfr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r>
              <a:rPr lang="hr-HR" sz="3200" dirty="0"/>
              <a:t>Manjak aktivnosti – uloga misli</a:t>
            </a:r>
            <a:endParaRPr lang="en-US" sz="3200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FCA3F412-6C18-4BFF-80D5-F872AD56A2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340895"/>
              </p:ext>
            </p:extLst>
          </p:nvPr>
        </p:nvGraphicFramePr>
        <p:xfrm>
          <a:off x="262579" y="1420008"/>
          <a:ext cx="8327294" cy="4346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3647">
                  <a:extLst>
                    <a:ext uri="{9D8B030D-6E8A-4147-A177-3AD203B41FA5}">
                      <a16:colId xmlns:a16="http://schemas.microsoft.com/office/drawing/2014/main" val="563800913"/>
                    </a:ext>
                  </a:extLst>
                </a:gridCol>
                <a:gridCol w="4163647">
                  <a:extLst>
                    <a:ext uri="{9D8B030D-6E8A-4147-A177-3AD203B41FA5}">
                      <a16:colId xmlns:a16="http://schemas.microsoft.com/office/drawing/2014/main" val="2019943606"/>
                    </a:ext>
                  </a:extLst>
                </a:gridCol>
              </a:tblGrid>
              <a:tr h="749235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SITUACIJA: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Sudjelovanje u aktivnosti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1187203"/>
                  </a:ext>
                </a:extLst>
              </a:tr>
              <a:tr h="1293200">
                <a:tc>
                  <a:txBody>
                    <a:bodyPr/>
                    <a:lstStyle/>
                    <a:p>
                      <a:pPr algn="l"/>
                      <a:r>
                        <a:rPr lang="hr-HR" sz="2400" dirty="0"/>
                        <a:t>AUTOMATSKE MISLI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i="1" dirty="0"/>
                        <a:t>Ovo mi ne ide dobro. Trebala sam ovo već odavno učiniti. Ne zaslužujem ovo raditi.</a:t>
                      </a:r>
                      <a:endParaRPr lang="en-US" sz="24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8394752"/>
                  </a:ext>
                </a:extLst>
              </a:tr>
              <a:tr h="749235">
                <a:tc>
                  <a:txBody>
                    <a:bodyPr/>
                    <a:lstStyle/>
                    <a:p>
                      <a:pPr algn="l"/>
                      <a:r>
                        <a:rPr lang="hr-HR" sz="2400" dirty="0"/>
                        <a:t>EMOCIJE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Tuga, krivnja, ljutnja prema sebi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4829416"/>
                  </a:ext>
                </a:extLst>
              </a:tr>
              <a:tr h="749235">
                <a:tc>
                  <a:txBody>
                    <a:bodyPr/>
                    <a:lstStyle/>
                    <a:p>
                      <a:pPr algn="l"/>
                      <a:r>
                        <a:rPr lang="hr-HR" sz="2400" dirty="0"/>
                        <a:t>PONAŠANJE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Odustajanje od aktivnosti, pretjerivanje u aktivnosti, izbjegavanje ponavljanja aktivnosti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5548596"/>
                  </a:ext>
                </a:extLst>
              </a:tr>
            </a:tbl>
          </a:graphicData>
        </a:graphic>
      </p:graphicFrame>
      <p:sp>
        <p:nvSpPr>
          <p:cNvPr id="4" name="Arrow: Right 3">
            <a:extLst>
              <a:ext uri="{FF2B5EF4-FFF2-40B4-BE49-F238E27FC236}">
                <a16:creationId xmlns:a16="http://schemas.microsoft.com/office/drawing/2014/main" id="{ED9D5B85-6BC7-4F86-85A2-F9C949D2776F}"/>
              </a:ext>
            </a:extLst>
          </p:cNvPr>
          <p:cNvSpPr/>
          <p:nvPr/>
        </p:nvSpPr>
        <p:spPr>
          <a:xfrm>
            <a:off x="8839200" y="3101009"/>
            <a:ext cx="834024" cy="6029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2FD0AF-23ED-4D7B-965D-B19893E507D1}"/>
              </a:ext>
            </a:extLst>
          </p:cNvPr>
          <p:cNvSpPr txBox="1"/>
          <p:nvPr/>
        </p:nvSpPr>
        <p:spPr>
          <a:xfrm>
            <a:off x="9832768" y="2644170"/>
            <a:ext cx="2359232" cy="1569660"/>
          </a:xfrm>
          <a:prstGeom prst="rect">
            <a:avLst/>
          </a:prstGeo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hr-HR" sz="2400" dirty="0"/>
              <a:t>NEDOSTATAK OSJEĆAJA POSTIGNUĆA I ZADOVOLJSTVA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0011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6F55-4F4A-4A51-B549-E80E6DCB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8776" y="145775"/>
            <a:ext cx="7154448" cy="602972"/>
          </a:xfr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hr-HR" sz="3200" dirty="0"/>
              <a:t>CILJEVI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C70852-B5BD-4765-903E-CF8B3909AAB0}"/>
              </a:ext>
            </a:extLst>
          </p:cNvPr>
          <p:cNvSpPr txBox="1"/>
          <p:nvPr/>
        </p:nvSpPr>
        <p:spPr>
          <a:xfrm>
            <a:off x="1672730" y="1372925"/>
            <a:ext cx="8846539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sz="2800" dirty="0"/>
              <a:t>Povećati ponašanja koja će dovesti do određenog potkrepljenja (vanjskog ili unutarnjeg)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sz="2800" dirty="0"/>
              <a:t>Smanjiti ruminiranje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sz="2800" dirty="0"/>
              <a:t>Povećati osjećaj autoefikasnosti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sz="2800" dirty="0"/>
              <a:t>Pružiti osjećaj kontrole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sz="2800" dirty="0"/>
              <a:t>Popraviti raspoložnje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sz="2800" dirty="0"/>
              <a:t>Suočiti se s NAM</a:t>
            </a:r>
          </a:p>
        </p:txBody>
      </p:sp>
    </p:spTree>
    <p:extLst>
      <p:ext uri="{BB962C8B-B14F-4D97-AF65-F5344CB8AC3E}">
        <p14:creationId xmlns:p14="http://schemas.microsoft.com/office/powerpoint/2010/main" val="3611132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6F55-4F4A-4A51-B549-E80E6DCB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8776" y="145775"/>
            <a:ext cx="7154448" cy="602972"/>
          </a:xfr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hr-HR" sz="3200" dirty="0"/>
              <a:t>koraci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C70852-B5BD-4765-903E-CF8B3909AAB0}"/>
              </a:ext>
            </a:extLst>
          </p:cNvPr>
          <p:cNvSpPr txBox="1"/>
          <p:nvPr/>
        </p:nvSpPr>
        <p:spPr>
          <a:xfrm>
            <a:off x="1672730" y="1874728"/>
            <a:ext cx="884653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sz="2800" dirty="0"/>
              <a:t>Opažanje</a:t>
            </a:r>
            <a:br>
              <a:rPr lang="hr-HR" sz="2800" dirty="0"/>
            </a:br>
            <a:endParaRPr lang="hr-HR" sz="2800" dirty="0"/>
          </a:p>
          <a:p>
            <a:pPr marL="514350" indent="-514350">
              <a:buFont typeface="+mj-lt"/>
              <a:buAutoNum type="arabicPeriod"/>
            </a:pPr>
            <a:r>
              <a:rPr lang="hr-HR" sz="2800" dirty="0"/>
              <a:t>Pravljenje popisa potkrepljujućih aktivnosti</a:t>
            </a:r>
            <a:br>
              <a:rPr lang="hr-HR" sz="2800" dirty="0"/>
            </a:br>
            <a:endParaRPr lang="hr-HR" sz="2800" dirty="0"/>
          </a:p>
          <a:p>
            <a:pPr marL="514350" indent="-514350">
              <a:buFont typeface="+mj-lt"/>
              <a:buAutoNum type="arabicPeriod"/>
            </a:pPr>
            <a:r>
              <a:rPr lang="hr-HR" sz="2800" dirty="0"/>
              <a:t>Planiranje potkrepljujućih aktivnosti</a:t>
            </a:r>
            <a:br>
              <a:rPr lang="hr-HR" sz="2800" dirty="0"/>
            </a:br>
            <a:endParaRPr lang="hr-HR" sz="2800" dirty="0"/>
          </a:p>
          <a:p>
            <a:pPr marL="514350" indent="-514350">
              <a:buFont typeface="+mj-lt"/>
              <a:buAutoNum type="arabicPeriod"/>
            </a:pPr>
            <a:r>
              <a:rPr lang="hr-HR" sz="2800" dirty="0"/>
              <a:t>Provođenje planiranih aktivnosti</a:t>
            </a:r>
          </a:p>
        </p:txBody>
      </p:sp>
    </p:spTree>
    <p:extLst>
      <p:ext uri="{BB962C8B-B14F-4D97-AF65-F5344CB8AC3E}">
        <p14:creationId xmlns:p14="http://schemas.microsoft.com/office/powerpoint/2010/main" val="1630083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6F55-4F4A-4A51-B549-E80E6DCB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8776" y="145775"/>
            <a:ext cx="7154448" cy="602972"/>
          </a:xfr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hr-HR" sz="3200" dirty="0"/>
              <a:t>OPAŽANJE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C70852-B5BD-4765-903E-CF8B3909AAB0}"/>
              </a:ext>
            </a:extLst>
          </p:cNvPr>
          <p:cNvSpPr txBox="1"/>
          <p:nvPr/>
        </p:nvSpPr>
        <p:spPr>
          <a:xfrm>
            <a:off x="324675" y="1403560"/>
            <a:ext cx="8846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Možemo koristiti TJEDNI RASPORED AKTIVNOSTI: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87E08A2-6C94-401B-8DC6-AD7E5701C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777436"/>
              </p:ext>
            </p:extLst>
          </p:nvPr>
        </p:nvGraphicFramePr>
        <p:xfrm>
          <a:off x="198781" y="2078011"/>
          <a:ext cx="8501272" cy="3686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2659">
                  <a:extLst>
                    <a:ext uri="{9D8B030D-6E8A-4147-A177-3AD203B41FA5}">
                      <a16:colId xmlns:a16="http://schemas.microsoft.com/office/drawing/2014/main" val="1486805208"/>
                    </a:ext>
                  </a:extLst>
                </a:gridCol>
                <a:gridCol w="1062659">
                  <a:extLst>
                    <a:ext uri="{9D8B030D-6E8A-4147-A177-3AD203B41FA5}">
                      <a16:colId xmlns:a16="http://schemas.microsoft.com/office/drawing/2014/main" val="1035057606"/>
                    </a:ext>
                  </a:extLst>
                </a:gridCol>
                <a:gridCol w="1062659">
                  <a:extLst>
                    <a:ext uri="{9D8B030D-6E8A-4147-A177-3AD203B41FA5}">
                      <a16:colId xmlns:a16="http://schemas.microsoft.com/office/drawing/2014/main" val="2284068936"/>
                    </a:ext>
                  </a:extLst>
                </a:gridCol>
                <a:gridCol w="1062659">
                  <a:extLst>
                    <a:ext uri="{9D8B030D-6E8A-4147-A177-3AD203B41FA5}">
                      <a16:colId xmlns:a16="http://schemas.microsoft.com/office/drawing/2014/main" val="1437392530"/>
                    </a:ext>
                  </a:extLst>
                </a:gridCol>
                <a:gridCol w="1062659">
                  <a:extLst>
                    <a:ext uri="{9D8B030D-6E8A-4147-A177-3AD203B41FA5}">
                      <a16:colId xmlns:a16="http://schemas.microsoft.com/office/drawing/2014/main" val="2452498185"/>
                    </a:ext>
                  </a:extLst>
                </a:gridCol>
                <a:gridCol w="1062659">
                  <a:extLst>
                    <a:ext uri="{9D8B030D-6E8A-4147-A177-3AD203B41FA5}">
                      <a16:colId xmlns:a16="http://schemas.microsoft.com/office/drawing/2014/main" val="1361520987"/>
                    </a:ext>
                  </a:extLst>
                </a:gridCol>
                <a:gridCol w="1062659">
                  <a:extLst>
                    <a:ext uri="{9D8B030D-6E8A-4147-A177-3AD203B41FA5}">
                      <a16:colId xmlns:a16="http://schemas.microsoft.com/office/drawing/2014/main" val="2018408587"/>
                    </a:ext>
                  </a:extLst>
                </a:gridCol>
                <a:gridCol w="1062659">
                  <a:extLst>
                    <a:ext uri="{9D8B030D-6E8A-4147-A177-3AD203B41FA5}">
                      <a16:colId xmlns:a16="http://schemas.microsoft.com/office/drawing/2014/main" val="1740433909"/>
                    </a:ext>
                  </a:extLst>
                </a:gridCol>
              </a:tblGrid>
              <a:tr h="6791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PON.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UTO.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SRI.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ČET.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PET.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SUB.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NED.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404115"/>
                  </a:ext>
                </a:extLst>
              </a:tr>
              <a:tr h="429643">
                <a:tc>
                  <a:txBody>
                    <a:bodyPr/>
                    <a:lstStyle/>
                    <a:p>
                      <a:r>
                        <a:rPr lang="hr-HR" sz="1600" dirty="0"/>
                        <a:t>6-7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26280"/>
                  </a:ext>
                </a:extLst>
              </a:tr>
              <a:tr h="429643">
                <a:tc>
                  <a:txBody>
                    <a:bodyPr/>
                    <a:lstStyle/>
                    <a:p>
                      <a:r>
                        <a:rPr lang="hr-HR" sz="1600" dirty="0"/>
                        <a:t>7-8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703456"/>
                  </a:ext>
                </a:extLst>
              </a:tr>
              <a:tr h="429643">
                <a:tc>
                  <a:txBody>
                    <a:bodyPr/>
                    <a:lstStyle/>
                    <a:p>
                      <a:r>
                        <a:rPr lang="hr-HR" sz="1600" dirty="0"/>
                        <a:t>8-9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2494"/>
                  </a:ext>
                </a:extLst>
              </a:tr>
              <a:tr h="429643">
                <a:tc>
                  <a:txBody>
                    <a:bodyPr/>
                    <a:lstStyle/>
                    <a:p>
                      <a:r>
                        <a:rPr lang="hr-HR" sz="1600" dirty="0"/>
                        <a:t>9-10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644974"/>
                  </a:ext>
                </a:extLst>
              </a:tr>
              <a:tr h="429643">
                <a:tc>
                  <a:txBody>
                    <a:bodyPr/>
                    <a:lstStyle/>
                    <a:p>
                      <a:r>
                        <a:rPr lang="hr-HR" sz="1600" dirty="0"/>
                        <a:t>10-11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844519"/>
                  </a:ext>
                </a:extLst>
              </a:tr>
              <a:tr h="429643">
                <a:tc>
                  <a:txBody>
                    <a:bodyPr/>
                    <a:lstStyle/>
                    <a:p>
                      <a:r>
                        <a:rPr lang="hr-HR" sz="1600" dirty="0"/>
                        <a:t>11-12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284582"/>
                  </a:ext>
                </a:extLst>
              </a:tr>
              <a:tr h="429643">
                <a:tc>
                  <a:txBody>
                    <a:bodyPr/>
                    <a:lstStyle/>
                    <a:p>
                      <a:r>
                        <a:rPr lang="hr-HR" sz="1600" dirty="0"/>
                        <a:t>12-13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391702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A76E3E5-2A98-45A3-8038-9296163D1F7D}"/>
              </a:ext>
            </a:extLst>
          </p:cNvPr>
          <p:cNvSpPr txBox="1"/>
          <p:nvPr/>
        </p:nvSpPr>
        <p:spPr>
          <a:xfrm>
            <a:off x="9011479" y="1926780"/>
            <a:ext cx="29817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dirty="0"/>
              <a:t>Procjena:</a:t>
            </a:r>
          </a:p>
          <a:p>
            <a:endParaRPr lang="hr-HR" sz="2000" b="1" dirty="0"/>
          </a:p>
          <a:p>
            <a:r>
              <a:rPr lang="hr-HR" sz="2000" b="1" dirty="0"/>
              <a:t>ZADOVOLJSTVA 0-10</a:t>
            </a:r>
          </a:p>
          <a:p>
            <a:endParaRPr lang="hr-HR" sz="2000" b="1" dirty="0"/>
          </a:p>
          <a:p>
            <a:r>
              <a:rPr lang="hr-HR" sz="2000" b="1" dirty="0"/>
              <a:t>POSTIGNUĆA 0-10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50664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6F55-4F4A-4A51-B549-E80E6DCB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8776" y="145775"/>
            <a:ext cx="7154448" cy="602972"/>
          </a:xfr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hr-HR" sz="3200" dirty="0"/>
              <a:t>OPAŽANJE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C70852-B5BD-4765-903E-CF8B3909AAB0}"/>
              </a:ext>
            </a:extLst>
          </p:cNvPr>
          <p:cNvSpPr txBox="1"/>
          <p:nvPr/>
        </p:nvSpPr>
        <p:spPr>
          <a:xfrm>
            <a:off x="324674" y="1496325"/>
            <a:ext cx="8846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Korisna pitanja za procjenu klijentovih aktivnosti: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76E3E5-2A98-45A3-8038-9296163D1F7D}"/>
              </a:ext>
            </a:extLst>
          </p:cNvPr>
          <p:cNvSpPr txBox="1"/>
          <p:nvPr/>
        </p:nvSpPr>
        <p:spPr>
          <a:xfrm>
            <a:off x="324674" y="2403858"/>
            <a:ext cx="10621621" cy="4401205"/>
          </a:xfrm>
          <a:prstGeom prst="rect">
            <a:avLst/>
          </a:prstGeom>
          <a:gradFill>
            <a:gsLst>
              <a:gs pos="0">
                <a:schemeClr val="bg1">
                  <a:tint val="90000"/>
                  <a:lumMod val="110000"/>
                  <a:alpha val="4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Kojih aktivnosti ima premalo? (</a:t>
            </a:r>
            <a:r>
              <a:rPr lang="hr-HR" sz="2800" b="1" dirty="0"/>
              <a:t>Rezultat – manjak pozitivnog potkrepljenja</a:t>
            </a:r>
            <a:r>
              <a:rPr lang="hr-HR" sz="2800" dirty="0"/>
              <a:t>)</a:t>
            </a:r>
            <a:br>
              <a:rPr lang="hr-HR" sz="2800" dirty="0"/>
            </a:br>
            <a:endParaRPr lang="hr-HR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Postoji li ravnoteža iskustava koje dovode do osjećaja zadovoljstva i postignuća? Pretjeruje li klijent ili izbjegava neke aktivnosti zbog straha od neuspjeha?</a:t>
            </a:r>
            <a:br>
              <a:rPr lang="hr-HR" sz="2800" dirty="0"/>
            </a:br>
            <a:endParaRPr lang="hr-HR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Kod kojih aktivnosti ima najmanje zadovoljstva/postignuća? Jesu li te aktivnosti same po sebi disforične ili je manjak uzrokovan depresijom?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460180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46F55-4F4A-4A51-B549-E80E6DCB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8776" y="145775"/>
            <a:ext cx="7154448" cy="602972"/>
          </a:xfrm>
          <a:gradFill>
            <a:gsLst>
              <a:gs pos="0">
                <a:schemeClr val="bg1">
                  <a:tint val="90000"/>
                  <a:lumMod val="110000"/>
                </a:schemeClr>
              </a:gs>
              <a:gs pos="100000">
                <a:schemeClr val="bg1">
                  <a:shade val="64000"/>
                  <a:lumMod val="88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hr-HR" sz="3200" dirty="0"/>
              <a:t>OPAŽANJE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C70852-B5BD-4765-903E-CF8B3909AAB0}"/>
              </a:ext>
            </a:extLst>
          </p:cNvPr>
          <p:cNvSpPr txBox="1"/>
          <p:nvPr/>
        </p:nvSpPr>
        <p:spPr>
          <a:xfrm>
            <a:off x="324674" y="1496325"/>
            <a:ext cx="8846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Prilikom analize dnevnika aktivnosti s klijentom: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76E3E5-2A98-45A3-8038-9296163D1F7D}"/>
              </a:ext>
            </a:extLst>
          </p:cNvPr>
          <p:cNvSpPr txBox="1"/>
          <p:nvPr/>
        </p:nvSpPr>
        <p:spPr>
          <a:xfrm>
            <a:off x="324674" y="2403858"/>
            <a:ext cx="1062162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Potkrijepiti zaključke klijenta o tome kako može bolje planirati vrijeme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Ohrabriti ga se obveže na određene promjene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Provjeriti ima li misli koje bi mogle spriječiti pozitivne promjene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Tretirati te misli kao predviđanja koja se mogu provjeriti (bihevioralni eksperiment)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800" dirty="0"/>
              <a:t>Učiti klijenta kako da si da priznanje za uspjeh</a:t>
            </a:r>
          </a:p>
        </p:txBody>
      </p:sp>
    </p:spTree>
    <p:extLst>
      <p:ext uri="{BB962C8B-B14F-4D97-AF65-F5344CB8AC3E}">
        <p14:creationId xmlns:p14="http://schemas.microsoft.com/office/powerpoint/2010/main" val="842676781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248</TotalTime>
  <Words>510</Words>
  <Application>Microsoft Office PowerPoint</Application>
  <PresentationFormat>Widescreen</PresentationFormat>
  <Paragraphs>116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Tw Cen MT</vt:lpstr>
      <vt:lpstr>Droplet</vt:lpstr>
      <vt:lpstr>Bihevioralna aktivacija </vt:lpstr>
      <vt:lpstr>Primjena</vt:lpstr>
      <vt:lpstr>Manjak aktivnosti – uloga misli</vt:lpstr>
      <vt:lpstr>Manjak aktivnosti – uloga misli</vt:lpstr>
      <vt:lpstr>CILJEVI</vt:lpstr>
      <vt:lpstr>koraci</vt:lpstr>
      <vt:lpstr>OPAŽANJE</vt:lpstr>
      <vt:lpstr>OPAŽANJE</vt:lpstr>
      <vt:lpstr>OPAŽANJE</vt:lpstr>
      <vt:lpstr>PRAVLJENJE POPISA POTKREPLJUJUĆIH AKTIVNOSTI</vt:lpstr>
      <vt:lpstr>PRAVLJENJE POPISA POTKREPLJUJUĆIH AKTIVNOSTI</vt:lpstr>
      <vt:lpstr>PRAVLJENJE POPISA POTKREPLJUJUĆIH AKTIVNOSTI</vt:lpstr>
      <vt:lpstr>PROVOĐENJE PLANIRANIH AKTIVNOSTI</vt:lpstr>
      <vt:lpstr>PROVOĐENJE PLANIRANIH AKTIVNOSTI</vt:lpstr>
      <vt:lpstr>PROVOĐENJE PLANIRANIH AKTIVNOSTI</vt:lpstr>
      <vt:lpstr>PRILIKA ZA RAD NA KOGNITIVNOJ KOMPONENTI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Bihevioralna aktivacija</dc:title>
  <dc:creator>John</dc:creator>
  <cp:lastModifiedBy>hubikotvr@outlook.com</cp:lastModifiedBy>
  <cp:revision>30</cp:revision>
  <dcterms:created xsi:type="dcterms:W3CDTF">2021-09-26T17:53:06Z</dcterms:created>
  <dcterms:modified xsi:type="dcterms:W3CDTF">2021-10-21T09:03:28Z</dcterms:modified>
</cp:coreProperties>
</file>