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F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4918120D-541C-46C9-9942-27CE2514F960}" type="datetimeFigureOut">
              <a:rPr lang="hr-HR" smtClean="0"/>
              <a:t>13.10.2021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4E70126-0741-4246-830F-2984E20176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54210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120D-541C-46C9-9942-27CE2514F960}" type="datetimeFigureOut">
              <a:rPr lang="hr-HR" smtClean="0"/>
              <a:t>13.10.2021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0126-0741-4246-830F-2984E20176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44646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120D-541C-46C9-9942-27CE2514F960}" type="datetimeFigureOut">
              <a:rPr lang="hr-HR" smtClean="0"/>
              <a:t>13.10.2021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0126-0741-4246-830F-2984E20176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1869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120D-541C-46C9-9942-27CE2514F960}" type="datetimeFigureOut">
              <a:rPr lang="hr-HR" smtClean="0"/>
              <a:t>13.10.2021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0126-0741-4246-830F-2984E20176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90715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918120D-541C-46C9-9942-27CE2514F960}" type="datetimeFigureOut">
              <a:rPr lang="hr-HR" smtClean="0"/>
              <a:t>13.10.2021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F4E70126-0741-4246-830F-2984E20176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471407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120D-541C-46C9-9942-27CE2514F960}" type="datetimeFigureOut">
              <a:rPr lang="hr-HR" smtClean="0"/>
              <a:t>13.10.2021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0126-0741-4246-830F-2984E20176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4588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120D-541C-46C9-9942-27CE2514F960}" type="datetimeFigureOut">
              <a:rPr lang="hr-HR" smtClean="0"/>
              <a:t>13.10.2021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0126-0741-4246-830F-2984E20176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19253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120D-541C-46C9-9942-27CE2514F960}" type="datetimeFigureOut">
              <a:rPr lang="hr-HR" smtClean="0"/>
              <a:t>13.10.2021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0126-0741-4246-830F-2984E20176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096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120D-541C-46C9-9942-27CE2514F960}" type="datetimeFigureOut">
              <a:rPr lang="hr-HR" smtClean="0"/>
              <a:t>13.10.2021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0126-0741-4246-830F-2984E20176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29614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120D-541C-46C9-9942-27CE2514F960}" type="datetimeFigureOut">
              <a:rPr lang="hr-HR" smtClean="0"/>
              <a:t>13.10.2021</a:t>
            </a:fld>
            <a:endParaRPr lang="hr-H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hr-H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E70126-0741-4246-830F-2984E20176E4}" type="slidenum">
              <a:rPr lang="hr-HR" smtClean="0"/>
              <a:t>‹#›</a:t>
            </a:fld>
            <a:endParaRPr lang="hr-H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7775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4918120D-541C-46C9-9942-27CE2514F960}" type="datetimeFigureOut">
              <a:rPr lang="hr-HR" smtClean="0"/>
              <a:t>13.10.2021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E70126-0741-4246-830F-2984E20176E4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7685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918120D-541C-46C9-9942-27CE2514F960}" type="datetimeFigureOut">
              <a:rPr lang="hr-HR" smtClean="0"/>
              <a:t>13.10.2021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4E70126-0741-4246-830F-2984E20176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171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AF31B9C-7B97-4C2D-9927-CF125A5058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z="4000" dirty="0"/>
              <a:t>Dodatne kognitivne i bihevioralne tehnike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90F2698-7D76-494F-BC07-E56758C6C5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Adriana Blanuša-</a:t>
            </a:r>
            <a:r>
              <a:rPr lang="hr-HR" dirty="0" err="1"/>
              <a:t>Lošić</a:t>
            </a:r>
            <a:r>
              <a:rPr lang="hr-HR" dirty="0"/>
              <a:t>, </a:t>
            </a:r>
            <a:r>
              <a:rPr lang="hr-HR" dirty="0" err="1"/>
              <a:t>mag.psih</a:t>
            </a:r>
            <a:r>
              <a:rPr lang="hr-H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17343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54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4A061C4-3A9C-42B9-8E37-F7C10FCF6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317" y="389409"/>
            <a:ext cx="10058400" cy="1371600"/>
          </a:xfrm>
        </p:spPr>
        <p:txBody>
          <a:bodyPr/>
          <a:lstStyle/>
          <a:p>
            <a:r>
              <a:rPr lang="hr-HR" dirty="0"/>
              <a:t>Planiranje aktivnosti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AF3EF8B-2C92-47F0-B770-31E5FEE46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3489" y="1850870"/>
            <a:ext cx="9159765" cy="4739115"/>
          </a:xfrm>
        </p:spPr>
        <p:txBody>
          <a:bodyPr>
            <a:normAutofit/>
          </a:bodyPr>
          <a:lstStyle/>
          <a:p>
            <a:r>
              <a:rPr lang="hr-HR" sz="2000" dirty="0"/>
              <a:t>Koristi se ista tablica aktivnosti – umjesto motrenja aktivnosti, K planira i zapisuje aktivnosti za nadolazeći tjedan poput: ugodnih aktivnosti, zadataka koje treba obaviti, druženja, terapijskih DZ, vježbe ili prethodno izbjegavanih aktivnosti</a:t>
            </a:r>
          </a:p>
          <a:p>
            <a:pPr marL="0" indent="0">
              <a:buNone/>
            </a:pPr>
            <a:endParaRPr lang="hr-HR" sz="2000" dirty="0"/>
          </a:p>
          <a:p>
            <a:r>
              <a:rPr lang="hr-HR" sz="2000" dirty="0"/>
              <a:t>T može tražiti od K predviđanje razine z/p ili raspoloženja za planirane aktivnosti (u jednoj tablici), zatim bilježenje stvarnih razina z/p ili raspoloženja u drugoj – na seansi ih uspoređuju (jesu li predviđanja sukladna stvarnosti)</a:t>
            </a:r>
          </a:p>
        </p:txBody>
      </p:sp>
    </p:spTree>
    <p:extLst>
      <p:ext uri="{BB962C8B-B14F-4D97-AF65-F5344CB8AC3E}">
        <p14:creationId xmlns:p14="http://schemas.microsoft.com/office/powerpoint/2010/main" val="1488258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6B49AB0-975F-415E-A2C2-81D7E341E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Distrakcija i preusmjeravanje pažnje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A399C6F-461F-4159-BE2E-0DD0A7FBF8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777299"/>
            <a:ext cx="10058400" cy="1060210"/>
          </a:xfrm>
        </p:spPr>
        <p:txBody>
          <a:bodyPr/>
          <a:lstStyle/>
          <a:p>
            <a:r>
              <a:rPr lang="hr-HR" dirty="0"/>
              <a:t>Kada K doživi neugodne emocije, najbolje je odmah vrednovati AM i mijenjati mišljenje</a:t>
            </a:r>
          </a:p>
          <a:p>
            <a:r>
              <a:rPr lang="hr-HR" dirty="0"/>
              <a:t>ALI, ponekad to nije moguće pa je korisno koristiti preusmjeravanje pažnje, distrakciju ili kartice za suočavanje</a:t>
            </a:r>
          </a:p>
        </p:txBody>
      </p:sp>
      <p:sp>
        <p:nvSpPr>
          <p:cNvPr id="4" name="Rezervirano mjesto sadržaja 2">
            <a:extLst>
              <a:ext uri="{FF2B5EF4-FFF2-40B4-BE49-F238E27FC236}">
                <a16:creationId xmlns:a16="http://schemas.microsoft.com/office/drawing/2014/main" id="{74C28D61-5A2E-4F38-8BCA-9BC471A19F17}"/>
              </a:ext>
            </a:extLst>
          </p:cNvPr>
          <p:cNvSpPr txBox="1">
            <a:spLocks/>
          </p:cNvSpPr>
          <p:nvPr/>
        </p:nvSpPr>
        <p:spPr>
          <a:xfrm>
            <a:off x="861848" y="3014154"/>
            <a:ext cx="4789023" cy="336501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r-HR" b="1" dirty="0"/>
              <a:t>Preusmjeravanje pažnje (</a:t>
            </a:r>
            <a:r>
              <a:rPr lang="hr-HR" b="1" dirty="0" err="1"/>
              <a:t>refokusiranje</a:t>
            </a:r>
            <a:r>
              <a:rPr lang="hr-HR" b="1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Posebno korisno u situacijama kad je potrebna potpuna koncentracija npr. kod završavanja zadataka, u vožnji,…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T podučava K da preusmjeri pažnju sa svojih misli na aktivnost ispred sebe (zadatak, drugu osobu, profesora, cestu,…)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T uvježbava strategiju s K ispitujući koje je načine ranije koristio(npr. student preusmjerava pažnju na predavanje tako što počne zapisivati bilješke)</a:t>
            </a:r>
          </a:p>
        </p:txBody>
      </p:sp>
      <p:sp>
        <p:nvSpPr>
          <p:cNvPr id="5" name="Rezervirano mjesto sadržaja 2">
            <a:extLst>
              <a:ext uri="{FF2B5EF4-FFF2-40B4-BE49-F238E27FC236}">
                <a16:creationId xmlns:a16="http://schemas.microsoft.com/office/drawing/2014/main" id="{94F20F07-552A-479F-864A-98246E8412A5}"/>
              </a:ext>
            </a:extLst>
          </p:cNvPr>
          <p:cNvSpPr txBox="1">
            <a:spLocks/>
          </p:cNvSpPr>
          <p:nvPr/>
        </p:nvSpPr>
        <p:spPr>
          <a:xfrm>
            <a:off x="6237889" y="3014154"/>
            <a:ext cx="4789023" cy="336501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r-HR" b="1" dirty="0"/>
              <a:t>Distrakcija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Kad je K preplavljen osjećajima, a ne postoji nikakva trenutna aktivnost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T ponovo ispituje što je K ranije pomagalo, ako je potrebno nudi prijedloge (npr. šetnja, trčanje, čišćenje ormara, odlazak u dućan,…)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Privremeno korisna strategija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81663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1000"/>
            <a:lum/>
          </a:blip>
          <a:srcRect/>
          <a:stretch>
            <a:fillRect t="-46000" b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FB303A1-23CB-4C03-827E-79BEC9BEC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54977"/>
            <a:ext cx="10058400" cy="1371600"/>
          </a:xfrm>
          <a:noFill/>
        </p:spPr>
        <p:txBody>
          <a:bodyPr/>
          <a:lstStyle/>
          <a:p>
            <a:pPr algn="ctr"/>
            <a:r>
              <a:rPr lang="hr-HR" dirty="0"/>
              <a:t>Kartice za suočavanje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CF64091-7050-4CCE-9351-DAE3ED3132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296211"/>
            <a:ext cx="10058400" cy="1143526"/>
          </a:xfrm>
        </p:spPr>
        <p:txBody>
          <a:bodyPr/>
          <a:lstStyle/>
          <a:p>
            <a:r>
              <a:rPr lang="hr-HR" dirty="0"/>
              <a:t>Kartice obično veličine 3 x 5 cm, K ih drži u blizini (ladici, džepu, na hladnjaku,…)</a:t>
            </a:r>
          </a:p>
          <a:p>
            <a:r>
              <a:rPr lang="hr-HR" dirty="0"/>
              <a:t>Čita ih po dogovoru (npr. tri puta dnevno) i po potrebi</a:t>
            </a:r>
          </a:p>
          <a:p>
            <a:r>
              <a:rPr lang="hr-HR" dirty="0"/>
              <a:t>Ima ih u nekoliko oblika, primjeri: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2BF50AB0-4465-4112-8CAE-221CC20FC4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51323">
            <a:off x="880241" y="2795045"/>
            <a:ext cx="3342290" cy="3614080"/>
          </a:xfrm>
          <a:prstGeom prst="rect">
            <a:avLst/>
          </a:prstGeom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id="{B4F60B29-EF50-4C26-81FE-6D57BDD10349}"/>
              </a:ext>
            </a:extLst>
          </p:cNvPr>
          <p:cNvSpPr txBox="1"/>
          <p:nvPr/>
        </p:nvSpPr>
        <p:spPr>
          <a:xfrm rot="20679372">
            <a:off x="1064404" y="3961338"/>
            <a:ext cx="3226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AUTOMATSKA MISAO</a:t>
            </a: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55FEE719-A6EC-46D4-A5A4-03C6917E602B}"/>
              </a:ext>
            </a:extLst>
          </p:cNvPr>
          <p:cNvSpPr txBox="1"/>
          <p:nvPr/>
        </p:nvSpPr>
        <p:spPr>
          <a:xfrm rot="20418611">
            <a:off x="1326004" y="4920359"/>
            <a:ext cx="3226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ADAPTIVNI ODGOVOR</a:t>
            </a:r>
          </a:p>
        </p:txBody>
      </p:sp>
      <p:cxnSp>
        <p:nvCxnSpPr>
          <p:cNvPr id="11" name="Ravni poveznik 10">
            <a:extLst>
              <a:ext uri="{FF2B5EF4-FFF2-40B4-BE49-F238E27FC236}">
                <a16:creationId xmlns:a16="http://schemas.microsoft.com/office/drawing/2014/main" id="{A0AE0A00-87B6-4778-A93E-077D8292DCEA}"/>
              </a:ext>
            </a:extLst>
          </p:cNvPr>
          <p:cNvCxnSpPr>
            <a:cxnSpLocks/>
          </p:cNvCxnSpPr>
          <p:nvPr/>
        </p:nvCxnSpPr>
        <p:spPr>
          <a:xfrm flipV="1">
            <a:off x="693683" y="4127180"/>
            <a:ext cx="3770198" cy="115152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Slika 16">
            <a:extLst>
              <a:ext uri="{FF2B5EF4-FFF2-40B4-BE49-F238E27FC236}">
                <a16:creationId xmlns:a16="http://schemas.microsoft.com/office/drawing/2014/main" id="{BA74AB71-621C-45DF-B1F6-67A3D3EEE1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71215">
            <a:off x="4658711" y="2531527"/>
            <a:ext cx="3490812" cy="3774679"/>
          </a:xfrm>
          <a:prstGeom prst="rect">
            <a:avLst/>
          </a:prstGeom>
        </p:spPr>
      </p:pic>
      <p:pic>
        <p:nvPicPr>
          <p:cNvPr id="18" name="Slika 17">
            <a:extLst>
              <a:ext uri="{FF2B5EF4-FFF2-40B4-BE49-F238E27FC236}">
                <a16:creationId xmlns:a16="http://schemas.microsoft.com/office/drawing/2014/main" id="{07760D3C-80BD-4198-8046-B5BB907C8A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22871">
            <a:off x="8381104" y="2690851"/>
            <a:ext cx="3342290" cy="3614080"/>
          </a:xfrm>
          <a:prstGeom prst="rect">
            <a:avLst/>
          </a:prstGeom>
        </p:spPr>
      </p:pic>
      <p:sp>
        <p:nvSpPr>
          <p:cNvPr id="21" name="TekstniOkvir 20">
            <a:extLst>
              <a:ext uri="{FF2B5EF4-FFF2-40B4-BE49-F238E27FC236}">
                <a16:creationId xmlns:a16="http://schemas.microsoft.com/office/drawing/2014/main" id="{4E5C6B17-E185-4437-9694-19458BB8B18A}"/>
              </a:ext>
            </a:extLst>
          </p:cNvPr>
          <p:cNvSpPr txBox="1"/>
          <p:nvPr/>
        </p:nvSpPr>
        <p:spPr>
          <a:xfrm>
            <a:off x="5165673" y="3182250"/>
            <a:ext cx="24710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/>
              <a:t>STRATEGIJE SUOČAVANJA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dirty="0"/>
              <a:t>Tehnike koje će K pokušati izvesti kad se nađe u teškoj situaciji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dirty="0"/>
              <a:t>Npr. „Kada sam anksiozan/na”</a:t>
            </a:r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F99E6FD9-7B14-422D-934B-CF087975DAB7}"/>
              </a:ext>
            </a:extLst>
          </p:cNvPr>
          <p:cNvSpPr txBox="1"/>
          <p:nvPr/>
        </p:nvSpPr>
        <p:spPr>
          <a:xfrm rot="1447514">
            <a:off x="8786193" y="3306962"/>
            <a:ext cx="269334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UPUTE ZA AKTIVIRANJE KLIJENTA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dirty="0"/>
              <a:t>Kada je K nemotiviran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dirty="0"/>
              <a:t>Primjer: „Kad želim od profesora tražiti pomoć onda trebam napraviti:”</a:t>
            </a:r>
          </a:p>
        </p:txBody>
      </p:sp>
    </p:spTree>
    <p:extLst>
      <p:ext uri="{BB962C8B-B14F-4D97-AF65-F5344CB8AC3E}">
        <p14:creationId xmlns:p14="http://schemas.microsoft.com/office/powerpoint/2010/main" val="442996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21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B3B3BB-FC34-4B0A-8AAD-2F9C64C03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739462" y="165010"/>
            <a:ext cx="10058400" cy="1371600"/>
          </a:xfrm>
        </p:spPr>
        <p:txBody>
          <a:bodyPr/>
          <a:lstStyle/>
          <a:p>
            <a:pPr algn="ctr"/>
            <a:r>
              <a:rPr lang="hr-HR" dirty="0"/>
              <a:t>Postupno izlaganje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89A8891-D0A3-4939-B0C3-2D5C66464C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758" y="1202385"/>
            <a:ext cx="10058400" cy="3931920"/>
          </a:xfrm>
        </p:spPr>
        <p:txBody>
          <a:bodyPr/>
          <a:lstStyle/>
          <a:p>
            <a:r>
              <a:rPr lang="hr-HR" dirty="0"/>
              <a:t>K su skloni obeshrabriti se kad vide koliko su daleko od cilja</a:t>
            </a:r>
          </a:p>
          <a:p>
            <a:r>
              <a:rPr lang="hr-HR" dirty="0"/>
              <a:t>Rastavljanje cilja na manje korake </a:t>
            </a:r>
          </a:p>
          <a:p>
            <a:r>
              <a:rPr lang="hr-HR" dirty="0"/>
              <a:t>Koraci poput stepenica – usmjeravanje samo na trenutni korak, </a:t>
            </a:r>
            <a:br>
              <a:rPr lang="hr-HR" dirty="0"/>
            </a:br>
            <a:r>
              <a:rPr lang="hr-HR" dirty="0"/>
              <a:t>prelazak na sljedeći kada nam tadašnja stepenica </a:t>
            </a:r>
            <a:br>
              <a:rPr lang="hr-HR" dirty="0"/>
            </a:br>
            <a:r>
              <a:rPr lang="hr-HR" dirty="0"/>
              <a:t>ne predstavlja značajnu razinu nelagode</a:t>
            </a:r>
          </a:p>
          <a:p>
            <a:endParaRPr lang="hr-HR" dirty="0"/>
          </a:p>
        </p:txBody>
      </p:sp>
      <p:cxnSp>
        <p:nvCxnSpPr>
          <p:cNvPr id="5" name="Ravni poveznik 4">
            <a:extLst>
              <a:ext uri="{FF2B5EF4-FFF2-40B4-BE49-F238E27FC236}">
                <a16:creationId xmlns:a16="http://schemas.microsoft.com/office/drawing/2014/main" id="{4B5F0EC1-0504-4328-9C55-4087E37739E9}"/>
              </a:ext>
            </a:extLst>
          </p:cNvPr>
          <p:cNvCxnSpPr>
            <a:cxnSpLocks/>
          </p:cNvCxnSpPr>
          <p:nvPr/>
        </p:nvCxnSpPr>
        <p:spPr>
          <a:xfrm flipV="1">
            <a:off x="6616264" y="5870029"/>
            <a:ext cx="0" cy="73572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ni poveznik 6">
            <a:extLst>
              <a:ext uri="{FF2B5EF4-FFF2-40B4-BE49-F238E27FC236}">
                <a16:creationId xmlns:a16="http://schemas.microsoft.com/office/drawing/2014/main" id="{C284BC24-ACA8-431D-A5F5-E8657FA19343}"/>
              </a:ext>
            </a:extLst>
          </p:cNvPr>
          <p:cNvCxnSpPr>
            <a:cxnSpLocks/>
          </p:cNvCxnSpPr>
          <p:nvPr/>
        </p:nvCxnSpPr>
        <p:spPr>
          <a:xfrm flipH="1">
            <a:off x="6616264" y="5870029"/>
            <a:ext cx="106154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ni poveznik 9">
            <a:extLst>
              <a:ext uri="{FF2B5EF4-FFF2-40B4-BE49-F238E27FC236}">
                <a16:creationId xmlns:a16="http://schemas.microsoft.com/office/drawing/2014/main" id="{E3281593-F59B-4FE4-B400-CFF5BF1220C0}"/>
              </a:ext>
            </a:extLst>
          </p:cNvPr>
          <p:cNvCxnSpPr>
            <a:cxnSpLocks/>
          </p:cNvCxnSpPr>
          <p:nvPr/>
        </p:nvCxnSpPr>
        <p:spPr>
          <a:xfrm flipH="1">
            <a:off x="7677809" y="5144814"/>
            <a:ext cx="106154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ni poveznik 10">
            <a:extLst>
              <a:ext uri="{FF2B5EF4-FFF2-40B4-BE49-F238E27FC236}">
                <a16:creationId xmlns:a16="http://schemas.microsoft.com/office/drawing/2014/main" id="{53E6C74E-3982-41EB-A1D2-4655BF9BB5CE}"/>
              </a:ext>
            </a:extLst>
          </p:cNvPr>
          <p:cNvCxnSpPr>
            <a:cxnSpLocks/>
          </p:cNvCxnSpPr>
          <p:nvPr/>
        </p:nvCxnSpPr>
        <p:spPr>
          <a:xfrm flipV="1">
            <a:off x="7677809" y="5144814"/>
            <a:ext cx="0" cy="73572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11">
            <a:extLst>
              <a:ext uri="{FF2B5EF4-FFF2-40B4-BE49-F238E27FC236}">
                <a16:creationId xmlns:a16="http://schemas.microsoft.com/office/drawing/2014/main" id="{A1B74509-DD2D-42B3-B211-385C73163DC1}"/>
              </a:ext>
            </a:extLst>
          </p:cNvPr>
          <p:cNvCxnSpPr>
            <a:cxnSpLocks/>
          </p:cNvCxnSpPr>
          <p:nvPr/>
        </p:nvCxnSpPr>
        <p:spPr>
          <a:xfrm flipV="1">
            <a:off x="8744610" y="4409089"/>
            <a:ext cx="0" cy="73572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12">
            <a:extLst>
              <a:ext uri="{FF2B5EF4-FFF2-40B4-BE49-F238E27FC236}">
                <a16:creationId xmlns:a16="http://schemas.microsoft.com/office/drawing/2014/main" id="{B5B255C9-833E-4BC0-B871-4B9958BB95E7}"/>
              </a:ext>
            </a:extLst>
          </p:cNvPr>
          <p:cNvCxnSpPr>
            <a:cxnSpLocks/>
          </p:cNvCxnSpPr>
          <p:nvPr/>
        </p:nvCxnSpPr>
        <p:spPr>
          <a:xfrm flipH="1">
            <a:off x="8739354" y="4403831"/>
            <a:ext cx="106154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ni poveznik 13">
            <a:extLst>
              <a:ext uri="{FF2B5EF4-FFF2-40B4-BE49-F238E27FC236}">
                <a16:creationId xmlns:a16="http://schemas.microsoft.com/office/drawing/2014/main" id="{DDA21857-0406-4A9D-B594-50D1141BF425}"/>
              </a:ext>
            </a:extLst>
          </p:cNvPr>
          <p:cNvCxnSpPr>
            <a:cxnSpLocks/>
          </p:cNvCxnSpPr>
          <p:nvPr/>
        </p:nvCxnSpPr>
        <p:spPr>
          <a:xfrm flipV="1">
            <a:off x="9800899" y="3668106"/>
            <a:ext cx="0" cy="73572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ni poveznik 14">
            <a:extLst>
              <a:ext uri="{FF2B5EF4-FFF2-40B4-BE49-F238E27FC236}">
                <a16:creationId xmlns:a16="http://schemas.microsoft.com/office/drawing/2014/main" id="{A02DFF1D-266C-40DE-9669-518D9D6A1DD6}"/>
              </a:ext>
            </a:extLst>
          </p:cNvPr>
          <p:cNvCxnSpPr>
            <a:cxnSpLocks/>
          </p:cNvCxnSpPr>
          <p:nvPr/>
        </p:nvCxnSpPr>
        <p:spPr>
          <a:xfrm flipH="1">
            <a:off x="9806152" y="3673360"/>
            <a:ext cx="106154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ni poveznik 15">
            <a:extLst>
              <a:ext uri="{FF2B5EF4-FFF2-40B4-BE49-F238E27FC236}">
                <a16:creationId xmlns:a16="http://schemas.microsoft.com/office/drawing/2014/main" id="{4961B00E-3A32-4A56-B613-301C45CC7BB7}"/>
              </a:ext>
            </a:extLst>
          </p:cNvPr>
          <p:cNvCxnSpPr>
            <a:cxnSpLocks/>
          </p:cNvCxnSpPr>
          <p:nvPr/>
        </p:nvCxnSpPr>
        <p:spPr>
          <a:xfrm flipH="1">
            <a:off x="10867697" y="2932381"/>
            <a:ext cx="106154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ni poveznik 16">
            <a:extLst>
              <a:ext uri="{FF2B5EF4-FFF2-40B4-BE49-F238E27FC236}">
                <a16:creationId xmlns:a16="http://schemas.microsoft.com/office/drawing/2014/main" id="{0AEEBB41-2773-4A77-826C-DAC26DE8CA50}"/>
              </a:ext>
            </a:extLst>
          </p:cNvPr>
          <p:cNvCxnSpPr>
            <a:cxnSpLocks/>
          </p:cNvCxnSpPr>
          <p:nvPr/>
        </p:nvCxnSpPr>
        <p:spPr>
          <a:xfrm flipV="1">
            <a:off x="10867697" y="2932381"/>
            <a:ext cx="0" cy="73572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kstniOkvir 3">
            <a:extLst>
              <a:ext uri="{FF2B5EF4-FFF2-40B4-BE49-F238E27FC236}">
                <a16:creationId xmlns:a16="http://schemas.microsoft.com/office/drawing/2014/main" id="{B41434A8-CF8C-4C37-8E17-B1661F98920A}"/>
              </a:ext>
            </a:extLst>
          </p:cNvPr>
          <p:cNvSpPr txBox="1"/>
          <p:nvPr/>
        </p:nvSpPr>
        <p:spPr>
          <a:xfrm>
            <a:off x="4597167" y="5664004"/>
            <a:ext cx="18398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/>
              <a:t>Postaviti pitanje studentu nakon predavanja.</a:t>
            </a:r>
          </a:p>
        </p:txBody>
      </p:sp>
      <p:sp>
        <p:nvSpPr>
          <p:cNvPr id="18" name="TekstniOkvir 17">
            <a:extLst>
              <a:ext uri="{FF2B5EF4-FFF2-40B4-BE49-F238E27FC236}">
                <a16:creationId xmlns:a16="http://schemas.microsoft.com/office/drawing/2014/main" id="{EF7D2322-5387-4727-AD96-100731BD2535}"/>
              </a:ext>
            </a:extLst>
          </p:cNvPr>
          <p:cNvSpPr txBox="1"/>
          <p:nvPr/>
        </p:nvSpPr>
        <p:spPr>
          <a:xfrm>
            <a:off x="5903669" y="4914831"/>
            <a:ext cx="18398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/>
              <a:t>Postaviti pitanje profesoru nakon predavanja.</a:t>
            </a:r>
          </a:p>
        </p:txBody>
      </p:sp>
      <p:sp>
        <p:nvSpPr>
          <p:cNvPr id="19" name="TekstniOkvir 18">
            <a:extLst>
              <a:ext uri="{FF2B5EF4-FFF2-40B4-BE49-F238E27FC236}">
                <a16:creationId xmlns:a16="http://schemas.microsoft.com/office/drawing/2014/main" id="{96134E7E-453C-4B4D-87E0-03EB97FB3D2E}"/>
              </a:ext>
            </a:extLst>
          </p:cNvPr>
          <p:cNvSpPr txBox="1"/>
          <p:nvPr/>
        </p:nvSpPr>
        <p:spPr>
          <a:xfrm>
            <a:off x="6959958" y="4244018"/>
            <a:ext cx="1839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/>
              <a:t>Postaviti pitanje na predavanju.</a:t>
            </a:r>
          </a:p>
        </p:txBody>
      </p:sp>
      <p:sp>
        <p:nvSpPr>
          <p:cNvPr id="20" name="TekstniOkvir 19">
            <a:extLst>
              <a:ext uri="{FF2B5EF4-FFF2-40B4-BE49-F238E27FC236}">
                <a16:creationId xmlns:a16="http://schemas.microsoft.com/office/drawing/2014/main" id="{4F172AD0-229C-40C3-91C6-AF64E308ACBD}"/>
              </a:ext>
            </a:extLst>
          </p:cNvPr>
          <p:cNvSpPr txBox="1"/>
          <p:nvPr/>
        </p:nvSpPr>
        <p:spPr>
          <a:xfrm>
            <a:off x="8092184" y="3366006"/>
            <a:ext cx="18398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/>
              <a:t>Odgovoriti na pitanje za vrijeme predavanja.</a:t>
            </a:r>
          </a:p>
        </p:txBody>
      </p:sp>
      <p:sp>
        <p:nvSpPr>
          <p:cNvPr id="21" name="TekstniOkvir 20">
            <a:extLst>
              <a:ext uri="{FF2B5EF4-FFF2-40B4-BE49-F238E27FC236}">
                <a16:creationId xmlns:a16="http://schemas.microsoft.com/office/drawing/2014/main" id="{6DA50C9E-CB53-4D50-BCA3-3E16DC5873BC}"/>
              </a:ext>
            </a:extLst>
          </p:cNvPr>
          <p:cNvSpPr txBox="1"/>
          <p:nvPr/>
        </p:nvSpPr>
        <p:spPr>
          <a:xfrm>
            <a:off x="9270126" y="2532398"/>
            <a:ext cx="1839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/>
              <a:t>Izraziti mišljenje na predavanju.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2A63B7BB-EE80-471B-869A-A91A720E4A5B}"/>
              </a:ext>
            </a:extLst>
          </p:cNvPr>
          <p:cNvSpPr txBox="1"/>
          <p:nvPr/>
        </p:nvSpPr>
        <p:spPr>
          <a:xfrm>
            <a:off x="469783" y="3055618"/>
            <a:ext cx="3857339" cy="3139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dirty="0"/>
              <a:t>Različite tehnike suočavanja prije, za vrijeme i nakon svakog zadatka („stepenice”):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ZDM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Kartice za suočavanje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Vježbe relaksacije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  <a:p>
            <a:r>
              <a:rPr lang="hr-HR" dirty="0"/>
              <a:t>+ Veća vjerojatnost ispunjavanja zadataka ako ispunjava tablicu aktivnosti.</a:t>
            </a:r>
          </a:p>
        </p:txBody>
      </p:sp>
    </p:spTree>
    <p:extLst>
      <p:ext uri="{BB962C8B-B14F-4D97-AF65-F5344CB8AC3E}">
        <p14:creationId xmlns:p14="http://schemas.microsoft.com/office/powerpoint/2010/main" val="288871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8" grpId="0"/>
      <p:bldP spid="19" grpId="0"/>
      <p:bldP spid="20" grpId="0"/>
      <p:bldP spid="21" grpId="0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CF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Naslov 1">
            <a:extLst>
              <a:ext uri="{FF2B5EF4-FFF2-40B4-BE49-F238E27FC236}">
                <a16:creationId xmlns:a16="http://schemas.microsoft.com/office/drawing/2014/main" id="{2ACCA9B7-1A4F-41F4-851D-867B403BD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0698" y="386151"/>
            <a:ext cx="9401503" cy="1281737"/>
          </a:xfrm>
        </p:spPr>
        <p:txBody>
          <a:bodyPr/>
          <a:lstStyle/>
          <a:p>
            <a:pPr algn="ctr"/>
            <a:r>
              <a:rPr lang="hr-HR" dirty="0"/>
              <a:t>Igranje uloga</a:t>
            </a: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31447770-AEBF-4D5A-8506-6C1CB45EA0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1492" y="1686746"/>
            <a:ext cx="6969016" cy="3484508"/>
          </a:xfrm>
          <a:prstGeom prst="rect">
            <a:avLst/>
          </a:prstGeom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id="{9961C47C-8F09-4863-9222-78A5E2FC5460}"/>
              </a:ext>
            </a:extLst>
          </p:cNvPr>
          <p:cNvSpPr txBox="1"/>
          <p:nvPr/>
        </p:nvSpPr>
        <p:spPr>
          <a:xfrm>
            <a:off x="1710393" y="1760638"/>
            <a:ext cx="180219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hr-HR" dirty="0"/>
              <a:t>Otkrivanje AM</a:t>
            </a: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A3C566A2-E6A6-4CB6-83B0-B0572E2605AD}"/>
              </a:ext>
            </a:extLst>
          </p:cNvPr>
          <p:cNvSpPr txBox="1"/>
          <p:nvPr/>
        </p:nvSpPr>
        <p:spPr>
          <a:xfrm>
            <a:off x="115614" y="2972578"/>
            <a:ext cx="279016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dirty="0"/>
              <a:t>Razvijanje racionalnog odgovora</a:t>
            </a: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957D0FFB-AC4F-4AB0-B930-30EE7D10C33C}"/>
              </a:ext>
            </a:extLst>
          </p:cNvPr>
          <p:cNvSpPr txBox="1"/>
          <p:nvPr/>
        </p:nvSpPr>
        <p:spPr>
          <a:xfrm>
            <a:off x="196904" y="4456027"/>
            <a:ext cx="279016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dirty="0"/>
              <a:t>Mijenjanje posredujućih i bazičnih vjerovanja</a:t>
            </a:r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2846DBBF-5EB1-40FE-AF24-94CC8C254F9B}"/>
              </a:ext>
            </a:extLst>
          </p:cNvPr>
          <p:cNvSpPr txBox="1"/>
          <p:nvPr/>
        </p:nvSpPr>
        <p:spPr>
          <a:xfrm>
            <a:off x="1510698" y="5972608"/>
            <a:ext cx="269064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dirty="0"/>
              <a:t>Učenje i uvježbavanje socijalnih vještina</a:t>
            </a:r>
          </a:p>
        </p:txBody>
      </p:sp>
      <p:cxnSp>
        <p:nvCxnSpPr>
          <p:cNvPr id="13" name="Ravni poveznik sa strelicom 12">
            <a:extLst>
              <a:ext uri="{FF2B5EF4-FFF2-40B4-BE49-F238E27FC236}">
                <a16:creationId xmlns:a16="http://schemas.microsoft.com/office/drawing/2014/main" id="{653C0C11-0F4A-4764-902F-7F211A141E1E}"/>
              </a:ext>
            </a:extLst>
          </p:cNvPr>
          <p:cNvCxnSpPr>
            <a:cxnSpLocks/>
          </p:cNvCxnSpPr>
          <p:nvPr/>
        </p:nvCxnSpPr>
        <p:spPr>
          <a:xfrm>
            <a:off x="4572000" y="6295773"/>
            <a:ext cx="1765738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EAC86F36-16CE-478E-B035-26429C459DCA}"/>
              </a:ext>
            </a:extLst>
          </p:cNvPr>
          <p:cNvSpPr txBox="1"/>
          <p:nvPr/>
        </p:nvSpPr>
        <p:spPr>
          <a:xfrm>
            <a:off x="6508696" y="5379357"/>
            <a:ext cx="54864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dirty="0"/>
              <a:t>Procijeniti razinu vještina koje K posjeduje </a:t>
            </a:r>
            <a:r>
              <a:rPr lang="hr-HR" dirty="0">
                <a:sym typeface="Wingdings" panose="05000000000000000000" pitchFamily="2" charset="2"/>
              </a:rPr>
              <a:t> mnogi K imaju razvijene vještine, ali teško primjenjuju to znanje radi svojih disfunkcionalnih pretpostavki npr. „Ako izrazim svoje mišljenje, prekinut će me”. </a:t>
            </a:r>
            <a:endParaRPr lang="hr-HR" dirty="0"/>
          </a:p>
        </p:txBody>
      </p:sp>
      <p:cxnSp>
        <p:nvCxnSpPr>
          <p:cNvPr id="17" name="Ravni poveznik sa strelicom 16">
            <a:extLst>
              <a:ext uri="{FF2B5EF4-FFF2-40B4-BE49-F238E27FC236}">
                <a16:creationId xmlns:a16="http://schemas.microsoft.com/office/drawing/2014/main" id="{2F2BD127-267C-4EB6-94BE-0C5884AE29B1}"/>
              </a:ext>
            </a:extLst>
          </p:cNvPr>
          <p:cNvCxnSpPr>
            <a:cxnSpLocks/>
          </p:cNvCxnSpPr>
          <p:nvPr/>
        </p:nvCxnSpPr>
        <p:spPr>
          <a:xfrm flipV="1">
            <a:off x="10468303" y="3429000"/>
            <a:ext cx="0" cy="166152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kstniOkvir 17">
            <a:extLst>
              <a:ext uri="{FF2B5EF4-FFF2-40B4-BE49-F238E27FC236}">
                <a16:creationId xmlns:a16="http://schemas.microsoft.com/office/drawing/2014/main" id="{83B9E0D9-1B4E-4818-B0A1-2F3896C487D1}"/>
              </a:ext>
            </a:extLst>
          </p:cNvPr>
          <p:cNvSpPr txBox="1"/>
          <p:nvPr/>
        </p:nvSpPr>
        <p:spPr>
          <a:xfrm>
            <a:off x="8860221" y="791142"/>
            <a:ext cx="3216165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dirty="0"/>
              <a:t>Kako?</a:t>
            </a:r>
          </a:p>
          <a:p>
            <a:pPr algn="ctr"/>
            <a:r>
              <a:rPr lang="hr-HR" dirty="0"/>
              <a:t>Upitati K npr.: „Da ste sa sigurnošću znali kako će asistent s vama rado razgovarati, što biste rekli?”</a:t>
            </a:r>
          </a:p>
          <a:p>
            <a:pPr algn="ctr"/>
            <a:r>
              <a:rPr lang="hr-HR" dirty="0"/>
              <a:t>Ili</a:t>
            </a:r>
          </a:p>
          <a:p>
            <a:pPr algn="ctr"/>
            <a:r>
              <a:rPr lang="hr-HR" dirty="0"/>
              <a:t>Ispitati korištenje vještina u drugom kontekstu. </a:t>
            </a:r>
          </a:p>
        </p:txBody>
      </p:sp>
    </p:spTree>
    <p:extLst>
      <p:ext uri="{BB962C8B-B14F-4D97-AF65-F5344CB8AC3E}">
        <p14:creationId xmlns:p14="http://schemas.microsoft.com/office/powerpoint/2010/main" val="1416681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4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F53390B-010F-4BC8-80FF-6F748A776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37160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hr-HR" dirty="0"/>
              <a:t>Korištenje „pita” tehnike</a:t>
            </a:r>
          </a:p>
        </p:txBody>
      </p:sp>
      <p:sp>
        <p:nvSpPr>
          <p:cNvPr id="5" name="Rezervirano mjesto sadržaja 4">
            <a:extLst>
              <a:ext uri="{FF2B5EF4-FFF2-40B4-BE49-F238E27FC236}">
                <a16:creationId xmlns:a16="http://schemas.microsoft.com/office/drawing/2014/main" id="{11E2384C-8696-4FF5-BD77-13AC96EC6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4962" y="2104697"/>
            <a:ext cx="4522076" cy="3069020"/>
          </a:xfrm>
        </p:spPr>
        <p:txBody>
          <a:bodyPr>
            <a:normAutofit/>
          </a:bodyPr>
          <a:lstStyle/>
          <a:p>
            <a:pPr algn="ctr"/>
            <a:r>
              <a:rPr lang="hr-HR" sz="2000" dirty="0"/>
              <a:t>Korisno za K kada svoje ideje može vidjeti u grafičkom obliku</a:t>
            </a:r>
          </a:p>
          <a:p>
            <a:pPr algn="ctr"/>
            <a:r>
              <a:rPr lang="hr-HR" sz="2000" dirty="0"/>
              <a:t>Koristi se na mnogo načina npr. prilikom određivanja ciljeva, u određivanju odgovornosti za posljedice,…</a:t>
            </a:r>
          </a:p>
        </p:txBody>
      </p:sp>
    </p:spTree>
    <p:extLst>
      <p:ext uri="{BB962C8B-B14F-4D97-AF65-F5344CB8AC3E}">
        <p14:creationId xmlns:p14="http://schemas.microsoft.com/office/powerpoint/2010/main" val="570426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C08E109F-2654-4015-857C-8A2EB069B6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19" r="10768"/>
          <a:stretch/>
        </p:blipFill>
        <p:spPr>
          <a:xfrm>
            <a:off x="756743" y="2177008"/>
            <a:ext cx="5180967" cy="3932237"/>
          </a:xfrm>
        </p:spPr>
      </p:pic>
      <p:pic>
        <p:nvPicPr>
          <p:cNvPr id="7" name="Rezervirano mjesto sadržaja 4">
            <a:extLst>
              <a:ext uri="{FF2B5EF4-FFF2-40B4-BE49-F238E27FC236}">
                <a16:creationId xmlns:a16="http://schemas.microsoft.com/office/drawing/2014/main" id="{B67CD099-0BE1-402B-8D7B-967549EFCF0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19" r="10768"/>
          <a:stretch/>
        </p:blipFill>
        <p:spPr>
          <a:xfrm>
            <a:off x="6254290" y="2177009"/>
            <a:ext cx="5180967" cy="3932237"/>
          </a:xfrm>
          <a:prstGeom prst="rect">
            <a:avLst/>
          </a:prstGeom>
        </p:spPr>
      </p:pic>
      <p:sp>
        <p:nvSpPr>
          <p:cNvPr id="8" name="Rezervirano mjesto sadržaja 4">
            <a:extLst>
              <a:ext uri="{FF2B5EF4-FFF2-40B4-BE49-F238E27FC236}">
                <a16:creationId xmlns:a16="http://schemas.microsoft.com/office/drawing/2014/main" id="{5F08DE1E-83F3-4FA2-A954-32165191AE7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66800" y="275077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0000"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r-HR" sz="2400" dirty="0"/>
              <a:t>KORIŠTENJE PITA DIJAGRAMA U ODREĐIVANJU CILJEVA: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hr-HR" dirty="0"/>
              <a:t>Kada K ima poteškoća u određivanju svojih problema i onoga što želi promijeniti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hr-HR" dirty="0"/>
              <a:t>Ili kada ne vidi koliko je neuravnotežen njegov život</a:t>
            </a:r>
          </a:p>
          <a:p>
            <a:pPr marL="0" indent="0" algn="ctr">
              <a:buNone/>
            </a:pPr>
            <a:r>
              <a:rPr lang="hr-HR" dirty="0">
                <a:sym typeface="Wingdings" panose="05000000000000000000" pitchFamily="2" charset="2"/>
              </a:rPr>
              <a:t> grafički opis idealne i stvarne potrošnje vremena</a:t>
            </a:r>
            <a:endParaRPr lang="hr-HR" dirty="0"/>
          </a:p>
        </p:txBody>
      </p:sp>
      <p:sp>
        <p:nvSpPr>
          <p:cNvPr id="9" name="Naslov 1">
            <a:extLst>
              <a:ext uri="{FF2B5EF4-FFF2-40B4-BE49-F238E27FC236}">
                <a16:creationId xmlns:a16="http://schemas.microsoft.com/office/drawing/2014/main" id="{8E3A80BB-02A1-49AE-8FEC-E0629C973027}"/>
              </a:ext>
            </a:extLst>
          </p:cNvPr>
          <p:cNvSpPr txBox="1">
            <a:spLocks/>
          </p:cNvSpPr>
          <p:nvPr/>
        </p:nvSpPr>
        <p:spPr>
          <a:xfrm>
            <a:off x="8184931" y="6109244"/>
            <a:ext cx="1053664" cy="608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 sz="1400" dirty="0"/>
              <a:t>IDEALNA</a:t>
            </a:r>
          </a:p>
        </p:txBody>
      </p:sp>
      <p:sp>
        <p:nvSpPr>
          <p:cNvPr id="10" name="Naslov 1">
            <a:extLst>
              <a:ext uri="{FF2B5EF4-FFF2-40B4-BE49-F238E27FC236}">
                <a16:creationId xmlns:a16="http://schemas.microsoft.com/office/drawing/2014/main" id="{E1D755DA-30E3-4FAF-B43C-72BABC483548}"/>
              </a:ext>
            </a:extLst>
          </p:cNvPr>
          <p:cNvSpPr txBox="1">
            <a:spLocks/>
          </p:cNvSpPr>
          <p:nvPr/>
        </p:nvSpPr>
        <p:spPr>
          <a:xfrm>
            <a:off x="2690647" y="6109244"/>
            <a:ext cx="1053664" cy="608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 sz="1400" dirty="0"/>
              <a:t>STVARNA</a:t>
            </a:r>
          </a:p>
        </p:txBody>
      </p:sp>
      <p:cxnSp>
        <p:nvCxnSpPr>
          <p:cNvPr id="12" name="Ravni poveznik 11">
            <a:extLst>
              <a:ext uri="{FF2B5EF4-FFF2-40B4-BE49-F238E27FC236}">
                <a16:creationId xmlns:a16="http://schemas.microsoft.com/office/drawing/2014/main" id="{76DC7EFD-DA9E-44CD-9B6A-5A4BB34C55C0}"/>
              </a:ext>
            </a:extLst>
          </p:cNvPr>
          <p:cNvCxnSpPr/>
          <p:nvPr/>
        </p:nvCxnSpPr>
        <p:spPr>
          <a:xfrm flipH="1">
            <a:off x="3215640" y="2865120"/>
            <a:ext cx="472440" cy="131826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12">
            <a:extLst>
              <a:ext uri="{FF2B5EF4-FFF2-40B4-BE49-F238E27FC236}">
                <a16:creationId xmlns:a16="http://schemas.microsoft.com/office/drawing/2014/main" id="{5A66333B-18F8-4414-AC0C-1A5AF5BFEB60}"/>
              </a:ext>
            </a:extLst>
          </p:cNvPr>
          <p:cNvCxnSpPr>
            <a:cxnSpLocks/>
          </p:cNvCxnSpPr>
          <p:nvPr/>
        </p:nvCxnSpPr>
        <p:spPr>
          <a:xfrm>
            <a:off x="3215640" y="2674620"/>
            <a:ext cx="0" cy="150876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ni poveznik 15">
            <a:extLst>
              <a:ext uri="{FF2B5EF4-FFF2-40B4-BE49-F238E27FC236}">
                <a16:creationId xmlns:a16="http://schemas.microsoft.com/office/drawing/2014/main" id="{52708283-99F7-4E55-BCD5-2B37860F063B}"/>
              </a:ext>
            </a:extLst>
          </p:cNvPr>
          <p:cNvCxnSpPr>
            <a:cxnSpLocks/>
          </p:cNvCxnSpPr>
          <p:nvPr/>
        </p:nvCxnSpPr>
        <p:spPr>
          <a:xfrm>
            <a:off x="2575560" y="2948940"/>
            <a:ext cx="640080" cy="123444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ni poveznik 18">
            <a:extLst>
              <a:ext uri="{FF2B5EF4-FFF2-40B4-BE49-F238E27FC236}">
                <a16:creationId xmlns:a16="http://schemas.microsoft.com/office/drawing/2014/main" id="{08223CF9-9BCC-4B7D-944F-BAA2A61816CC}"/>
              </a:ext>
            </a:extLst>
          </p:cNvPr>
          <p:cNvCxnSpPr>
            <a:cxnSpLocks/>
          </p:cNvCxnSpPr>
          <p:nvPr/>
        </p:nvCxnSpPr>
        <p:spPr>
          <a:xfrm>
            <a:off x="2263140" y="3185160"/>
            <a:ext cx="952500" cy="99822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vni poveznik 21">
            <a:extLst>
              <a:ext uri="{FF2B5EF4-FFF2-40B4-BE49-F238E27FC236}">
                <a16:creationId xmlns:a16="http://schemas.microsoft.com/office/drawing/2014/main" id="{C3F0BDE6-D749-4E41-9CAD-2999B6849047}"/>
              </a:ext>
            </a:extLst>
          </p:cNvPr>
          <p:cNvCxnSpPr>
            <a:cxnSpLocks/>
          </p:cNvCxnSpPr>
          <p:nvPr/>
        </p:nvCxnSpPr>
        <p:spPr>
          <a:xfrm>
            <a:off x="2103120" y="3429000"/>
            <a:ext cx="1112520" cy="75438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ni poveznik 24">
            <a:extLst>
              <a:ext uri="{FF2B5EF4-FFF2-40B4-BE49-F238E27FC236}">
                <a16:creationId xmlns:a16="http://schemas.microsoft.com/office/drawing/2014/main" id="{E31CAC8B-41FF-4B6F-BB3C-24F1BEEC4701}"/>
              </a:ext>
            </a:extLst>
          </p:cNvPr>
          <p:cNvCxnSpPr>
            <a:cxnSpLocks/>
          </p:cNvCxnSpPr>
          <p:nvPr/>
        </p:nvCxnSpPr>
        <p:spPr>
          <a:xfrm>
            <a:off x="1996440" y="3672840"/>
            <a:ext cx="1219200" cy="51054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vni poveznik 27">
            <a:extLst>
              <a:ext uri="{FF2B5EF4-FFF2-40B4-BE49-F238E27FC236}">
                <a16:creationId xmlns:a16="http://schemas.microsoft.com/office/drawing/2014/main" id="{3BB282BC-4AE1-42A2-8411-2B127FEF006D}"/>
              </a:ext>
            </a:extLst>
          </p:cNvPr>
          <p:cNvCxnSpPr>
            <a:cxnSpLocks/>
          </p:cNvCxnSpPr>
          <p:nvPr/>
        </p:nvCxnSpPr>
        <p:spPr>
          <a:xfrm>
            <a:off x="1996440" y="3970020"/>
            <a:ext cx="1219200" cy="21336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kstniOkvir 30">
            <a:extLst>
              <a:ext uri="{FF2B5EF4-FFF2-40B4-BE49-F238E27FC236}">
                <a16:creationId xmlns:a16="http://schemas.microsoft.com/office/drawing/2014/main" id="{8A7B0104-EA72-4B56-A035-27208D5701DC}"/>
              </a:ext>
            </a:extLst>
          </p:cNvPr>
          <p:cNvSpPr txBox="1"/>
          <p:nvPr/>
        </p:nvSpPr>
        <p:spPr>
          <a:xfrm>
            <a:off x="2103120" y="4373880"/>
            <a:ext cx="232409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/>
              <a:t>Posao/škola, intelektualna strana</a:t>
            </a:r>
          </a:p>
        </p:txBody>
      </p:sp>
      <p:sp>
        <p:nvSpPr>
          <p:cNvPr id="32" name="TekstniOkvir 31">
            <a:extLst>
              <a:ext uri="{FF2B5EF4-FFF2-40B4-BE49-F238E27FC236}">
                <a16:creationId xmlns:a16="http://schemas.microsoft.com/office/drawing/2014/main" id="{7740A8FB-DF34-47DE-B430-F64B57E2EBE8}"/>
              </a:ext>
            </a:extLst>
          </p:cNvPr>
          <p:cNvSpPr txBox="1"/>
          <p:nvPr/>
        </p:nvSpPr>
        <p:spPr>
          <a:xfrm rot="6017168">
            <a:off x="3075460" y="3081709"/>
            <a:ext cx="6400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/>
              <a:t>Prijatelji</a:t>
            </a:r>
          </a:p>
        </p:txBody>
      </p:sp>
      <p:sp>
        <p:nvSpPr>
          <p:cNvPr id="33" name="TekstniOkvir 32">
            <a:extLst>
              <a:ext uri="{FF2B5EF4-FFF2-40B4-BE49-F238E27FC236}">
                <a16:creationId xmlns:a16="http://schemas.microsoft.com/office/drawing/2014/main" id="{B1EF28F6-452E-4467-B0ED-89D141BBB672}"/>
              </a:ext>
            </a:extLst>
          </p:cNvPr>
          <p:cNvSpPr txBox="1"/>
          <p:nvPr/>
        </p:nvSpPr>
        <p:spPr>
          <a:xfrm rot="4460923">
            <a:off x="2641824" y="3183896"/>
            <a:ext cx="7145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/>
              <a:t>Zabava</a:t>
            </a:r>
          </a:p>
        </p:txBody>
      </p:sp>
      <p:sp>
        <p:nvSpPr>
          <p:cNvPr id="34" name="TekstniOkvir 33">
            <a:extLst>
              <a:ext uri="{FF2B5EF4-FFF2-40B4-BE49-F238E27FC236}">
                <a16:creationId xmlns:a16="http://schemas.microsoft.com/office/drawing/2014/main" id="{2DC0D78B-F45A-4252-961D-D14289718701}"/>
              </a:ext>
            </a:extLst>
          </p:cNvPr>
          <p:cNvSpPr txBox="1"/>
          <p:nvPr/>
        </p:nvSpPr>
        <p:spPr>
          <a:xfrm rot="3178090">
            <a:off x="2196572" y="3442940"/>
            <a:ext cx="1145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/>
              <a:t>Ostali interesi</a:t>
            </a:r>
          </a:p>
        </p:txBody>
      </p:sp>
      <p:sp>
        <p:nvSpPr>
          <p:cNvPr id="35" name="TekstniOkvir 34">
            <a:extLst>
              <a:ext uri="{FF2B5EF4-FFF2-40B4-BE49-F238E27FC236}">
                <a16:creationId xmlns:a16="http://schemas.microsoft.com/office/drawing/2014/main" id="{A0866C49-0FB7-4CD4-8F01-7B71A79BB707}"/>
              </a:ext>
            </a:extLst>
          </p:cNvPr>
          <p:cNvSpPr txBox="1"/>
          <p:nvPr/>
        </p:nvSpPr>
        <p:spPr>
          <a:xfrm rot="2101050">
            <a:off x="1776793" y="3445796"/>
            <a:ext cx="13172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/>
              <a:t>Kulturne aktivnosti</a:t>
            </a:r>
          </a:p>
        </p:txBody>
      </p:sp>
      <p:sp>
        <p:nvSpPr>
          <p:cNvPr id="36" name="TekstniOkvir 35">
            <a:extLst>
              <a:ext uri="{FF2B5EF4-FFF2-40B4-BE49-F238E27FC236}">
                <a16:creationId xmlns:a16="http://schemas.microsoft.com/office/drawing/2014/main" id="{B1E4BD53-FD1D-49F4-AE9A-03887F968C24}"/>
              </a:ext>
            </a:extLst>
          </p:cNvPr>
          <p:cNvSpPr txBox="1"/>
          <p:nvPr/>
        </p:nvSpPr>
        <p:spPr>
          <a:xfrm rot="1461779">
            <a:off x="1783972" y="3608499"/>
            <a:ext cx="1145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/>
              <a:t>Kućanstvo</a:t>
            </a:r>
          </a:p>
        </p:txBody>
      </p:sp>
      <p:sp>
        <p:nvSpPr>
          <p:cNvPr id="37" name="TekstniOkvir 36">
            <a:extLst>
              <a:ext uri="{FF2B5EF4-FFF2-40B4-BE49-F238E27FC236}">
                <a16:creationId xmlns:a16="http://schemas.microsoft.com/office/drawing/2014/main" id="{F38A7D68-1F1D-4107-8C58-7DB014658C9E}"/>
              </a:ext>
            </a:extLst>
          </p:cNvPr>
          <p:cNvSpPr txBox="1"/>
          <p:nvPr/>
        </p:nvSpPr>
        <p:spPr>
          <a:xfrm rot="781209">
            <a:off x="1622434" y="3804999"/>
            <a:ext cx="127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/>
              <a:t>Tjelesne aktivnosti</a:t>
            </a:r>
          </a:p>
        </p:txBody>
      </p:sp>
      <p:cxnSp>
        <p:nvCxnSpPr>
          <p:cNvPr id="39" name="Ravni poveznik 38">
            <a:extLst>
              <a:ext uri="{FF2B5EF4-FFF2-40B4-BE49-F238E27FC236}">
                <a16:creationId xmlns:a16="http://schemas.microsoft.com/office/drawing/2014/main" id="{8A00806E-269C-4EDA-8878-996363EDFB3C}"/>
              </a:ext>
            </a:extLst>
          </p:cNvPr>
          <p:cNvCxnSpPr>
            <a:cxnSpLocks/>
          </p:cNvCxnSpPr>
          <p:nvPr/>
        </p:nvCxnSpPr>
        <p:spPr>
          <a:xfrm>
            <a:off x="8711763" y="2773680"/>
            <a:ext cx="0" cy="271272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avni poveznik 40">
            <a:extLst>
              <a:ext uri="{FF2B5EF4-FFF2-40B4-BE49-F238E27FC236}">
                <a16:creationId xmlns:a16="http://schemas.microsoft.com/office/drawing/2014/main" id="{4586F84A-3049-4972-9C77-A0463C2B34E7}"/>
              </a:ext>
            </a:extLst>
          </p:cNvPr>
          <p:cNvCxnSpPr>
            <a:cxnSpLocks/>
          </p:cNvCxnSpPr>
          <p:nvPr/>
        </p:nvCxnSpPr>
        <p:spPr>
          <a:xfrm flipH="1">
            <a:off x="8023860" y="4049119"/>
            <a:ext cx="687904" cy="112176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avni poveznik 42">
            <a:extLst>
              <a:ext uri="{FF2B5EF4-FFF2-40B4-BE49-F238E27FC236}">
                <a16:creationId xmlns:a16="http://schemas.microsoft.com/office/drawing/2014/main" id="{2A35BB95-BBA3-4CE7-AF68-F7EF33A76572}"/>
              </a:ext>
            </a:extLst>
          </p:cNvPr>
          <p:cNvCxnSpPr>
            <a:cxnSpLocks/>
          </p:cNvCxnSpPr>
          <p:nvPr/>
        </p:nvCxnSpPr>
        <p:spPr>
          <a:xfrm flipH="1">
            <a:off x="7507047" y="4047655"/>
            <a:ext cx="120471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avni poveznik 45">
            <a:extLst>
              <a:ext uri="{FF2B5EF4-FFF2-40B4-BE49-F238E27FC236}">
                <a16:creationId xmlns:a16="http://schemas.microsoft.com/office/drawing/2014/main" id="{F9836536-87C5-4EF2-814B-0BBFD113F663}"/>
              </a:ext>
            </a:extLst>
          </p:cNvPr>
          <p:cNvCxnSpPr>
            <a:cxnSpLocks/>
          </p:cNvCxnSpPr>
          <p:nvPr/>
        </p:nvCxnSpPr>
        <p:spPr>
          <a:xfrm flipH="1">
            <a:off x="7507046" y="4047655"/>
            <a:ext cx="1204717" cy="33428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avni poveznik 48">
            <a:extLst>
              <a:ext uri="{FF2B5EF4-FFF2-40B4-BE49-F238E27FC236}">
                <a16:creationId xmlns:a16="http://schemas.microsoft.com/office/drawing/2014/main" id="{F0C3CFBC-9B3C-48E9-AC48-7913BAA240C3}"/>
              </a:ext>
            </a:extLst>
          </p:cNvPr>
          <p:cNvCxnSpPr>
            <a:cxnSpLocks/>
          </p:cNvCxnSpPr>
          <p:nvPr/>
        </p:nvCxnSpPr>
        <p:spPr>
          <a:xfrm flipH="1">
            <a:off x="7581900" y="4047655"/>
            <a:ext cx="1129863" cy="71125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Ravni poveznik 51">
            <a:extLst>
              <a:ext uri="{FF2B5EF4-FFF2-40B4-BE49-F238E27FC236}">
                <a16:creationId xmlns:a16="http://schemas.microsoft.com/office/drawing/2014/main" id="{6A6E615B-91BC-4B50-9B2D-27596468A1FA}"/>
              </a:ext>
            </a:extLst>
          </p:cNvPr>
          <p:cNvCxnSpPr>
            <a:cxnSpLocks/>
          </p:cNvCxnSpPr>
          <p:nvPr/>
        </p:nvCxnSpPr>
        <p:spPr>
          <a:xfrm flipH="1">
            <a:off x="7756527" y="4046192"/>
            <a:ext cx="955236" cy="94923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kstniOkvir 57">
            <a:extLst>
              <a:ext uri="{FF2B5EF4-FFF2-40B4-BE49-F238E27FC236}">
                <a16:creationId xmlns:a16="http://schemas.microsoft.com/office/drawing/2014/main" id="{7CB22CAB-DAA1-4FE4-B629-B73A37BBCC04}"/>
              </a:ext>
            </a:extLst>
          </p:cNvPr>
          <p:cNvSpPr txBox="1"/>
          <p:nvPr/>
        </p:nvSpPr>
        <p:spPr>
          <a:xfrm>
            <a:off x="7826790" y="3381415"/>
            <a:ext cx="6400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/>
              <a:t>Prijatelji</a:t>
            </a:r>
          </a:p>
        </p:txBody>
      </p:sp>
      <p:sp>
        <p:nvSpPr>
          <p:cNvPr id="59" name="TekstniOkvir 58">
            <a:extLst>
              <a:ext uri="{FF2B5EF4-FFF2-40B4-BE49-F238E27FC236}">
                <a16:creationId xmlns:a16="http://schemas.microsoft.com/office/drawing/2014/main" id="{33A6E2EC-055B-429F-88C3-A04658569BE2}"/>
              </a:ext>
            </a:extLst>
          </p:cNvPr>
          <p:cNvSpPr txBox="1"/>
          <p:nvPr/>
        </p:nvSpPr>
        <p:spPr>
          <a:xfrm>
            <a:off x="8812256" y="3799701"/>
            <a:ext cx="10536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/>
              <a:t>Posao/škola, intelektualna strana</a:t>
            </a:r>
          </a:p>
        </p:txBody>
      </p:sp>
      <p:sp>
        <p:nvSpPr>
          <p:cNvPr id="60" name="TekstniOkvir 59">
            <a:extLst>
              <a:ext uri="{FF2B5EF4-FFF2-40B4-BE49-F238E27FC236}">
                <a16:creationId xmlns:a16="http://schemas.microsoft.com/office/drawing/2014/main" id="{731DFE75-87A3-4FF2-AD0C-4840CC73FA45}"/>
              </a:ext>
            </a:extLst>
          </p:cNvPr>
          <p:cNvSpPr txBox="1"/>
          <p:nvPr/>
        </p:nvSpPr>
        <p:spPr>
          <a:xfrm rot="20938160">
            <a:off x="7302134" y="4060270"/>
            <a:ext cx="127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/>
              <a:t>Tjelesne aktivnosti</a:t>
            </a:r>
          </a:p>
        </p:txBody>
      </p:sp>
      <p:sp>
        <p:nvSpPr>
          <p:cNvPr id="61" name="TekstniOkvir 60">
            <a:extLst>
              <a:ext uri="{FF2B5EF4-FFF2-40B4-BE49-F238E27FC236}">
                <a16:creationId xmlns:a16="http://schemas.microsoft.com/office/drawing/2014/main" id="{C4AE6474-A446-44EF-A5F2-0FDEC08BC64F}"/>
              </a:ext>
            </a:extLst>
          </p:cNvPr>
          <p:cNvSpPr txBox="1"/>
          <p:nvPr/>
        </p:nvSpPr>
        <p:spPr>
          <a:xfrm rot="20363169">
            <a:off x="7442487" y="4226032"/>
            <a:ext cx="1145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/>
              <a:t>Kućanstvo</a:t>
            </a:r>
          </a:p>
        </p:txBody>
      </p:sp>
      <p:sp>
        <p:nvSpPr>
          <p:cNvPr id="62" name="TekstniOkvir 61">
            <a:extLst>
              <a:ext uri="{FF2B5EF4-FFF2-40B4-BE49-F238E27FC236}">
                <a16:creationId xmlns:a16="http://schemas.microsoft.com/office/drawing/2014/main" id="{5C58FC39-FF7A-4CE0-98CE-6C43C060CD37}"/>
              </a:ext>
            </a:extLst>
          </p:cNvPr>
          <p:cNvSpPr txBox="1"/>
          <p:nvPr/>
        </p:nvSpPr>
        <p:spPr>
          <a:xfrm rot="19506898">
            <a:off x="7342006" y="4458964"/>
            <a:ext cx="13172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/>
              <a:t>Kulturne aktivnosti</a:t>
            </a:r>
          </a:p>
        </p:txBody>
      </p:sp>
      <p:sp>
        <p:nvSpPr>
          <p:cNvPr id="63" name="TekstniOkvir 62">
            <a:extLst>
              <a:ext uri="{FF2B5EF4-FFF2-40B4-BE49-F238E27FC236}">
                <a16:creationId xmlns:a16="http://schemas.microsoft.com/office/drawing/2014/main" id="{E19E5FDC-C7A0-488B-A342-307CD0AD4AD4}"/>
              </a:ext>
            </a:extLst>
          </p:cNvPr>
          <p:cNvSpPr txBox="1"/>
          <p:nvPr/>
        </p:nvSpPr>
        <p:spPr>
          <a:xfrm rot="18489880">
            <a:off x="7569294" y="4639380"/>
            <a:ext cx="1145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/>
              <a:t>Ostali interesi</a:t>
            </a:r>
          </a:p>
        </p:txBody>
      </p:sp>
      <p:sp>
        <p:nvSpPr>
          <p:cNvPr id="64" name="TekstniOkvir 63">
            <a:extLst>
              <a:ext uri="{FF2B5EF4-FFF2-40B4-BE49-F238E27FC236}">
                <a16:creationId xmlns:a16="http://schemas.microsoft.com/office/drawing/2014/main" id="{0D2252F7-3362-41BF-A814-C91661E366A8}"/>
              </a:ext>
            </a:extLst>
          </p:cNvPr>
          <p:cNvSpPr txBox="1"/>
          <p:nvPr/>
        </p:nvSpPr>
        <p:spPr>
          <a:xfrm rot="16721339">
            <a:off x="8129860" y="4750353"/>
            <a:ext cx="7145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/>
              <a:t>Zabava</a:t>
            </a:r>
          </a:p>
        </p:txBody>
      </p:sp>
    </p:spTree>
    <p:extLst>
      <p:ext uri="{BB962C8B-B14F-4D97-AF65-F5344CB8AC3E}">
        <p14:creationId xmlns:p14="http://schemas.microsoft.com/office/powerpoint/2010/main" val="41383984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F29ECA3-B233-4720-A478-9F10F4DF5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1620" y="6249863"/>
            <a:ext cx="2548759" cy="608137"/>
          </a:xfrm>
        </p:spPr>
        <p:txBody>
          <a:bodyPr>
            <a:normAutofit/>
          </a:bodyPr>
          <a:lstStyle/>
          <a:p>
            <a:r>
              <a:rPr lang="hr-HR" sz="1400" dirty="0"/>
              <a:t>Pita dijagram za uzročnost</a:t>
            </a:r>
          </a:p>
        </p:txBody>
      </p:sp>
      <p:cxnSp>
        <p:nvCxnSpPr>
          <p:cNvPr id="6" name="Ravni poveznik 5">
            <a:extLst>
              <a:ext uri="{FF2B5EF4-FFF2-40B4-BE49-F238E27FC236}">
                <a16:creationId xmlns:a16="http://schemas.microsoft.com/office/drawing/2014/main" id="{1C90171B-EF6F-4197-A1A3-A746C0E77153}"/>
              </a:ext>
            </a:extLst>
          </p:cNvPr>
          <p:cNvCxnSpPr/>
          <p:nvPr/>
        </p:nvCxnSpPr>
        <p:spPr>
          <a:xfrm>
            <a:off x="5938343" y="1158765"/>
            <a:ext cx="294290" cy="454046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ni poveznik 6">
            <a:extLst>
              <a:ext uri="{FF2B5EF4-FFF2-40B4-BE49-F238E27FC236}">
                <a16:creationId xmlns:a16="http://schemas.microsoft.com/office/drawing/2014/main" id="{A6417A50-6F54-4BFF-BB28-27D15C4E8CCF}"/>
              </a:ext>
            </a:extLst>
          </p:cNvPr>
          <p:cNvCxnSpPr>
            <a:cxnSpLocks/>
          </p:cNvCxnSpPr>
          <p:nvPr/>
        </p:nvCxnSpPr>
        <p:spPr>
          <a:xfrm flipV="1">
            <a:off x="6095999" y="2133600"/>
            <a:ext cx="1891863" cy="12954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ni poveznik 9">
            <a:extLst>
              <a:ext uri="{FF2B5EF4-FFF2-40B4-BE49-F238E27FC236}">
                <a16:creationId xmlns:a16="http://schemas.microsoft.com/office/drawing/2014/main" id="{CE2028E9-1AF8-4487-BE0C-87A165186D6A}"/>
              </a:ext>
            </a:extLst>
          </p:cNvPr>
          <p:cNvCxnSpPr>
            <a:cxnSpLocks/>
          </p:cNvCxnSpPr>
          <p:nvPr/>
        </p:nvCxnSpPr>
        <p:spPr>
          <a:xfrm>
            <a:off x="6095999" y="3429000"/>
            <a:ext cx="2196663" cy="32319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12">
            <a:extLst>
              <a:ext uri="{FF2B5EF4-FFF2-40B4-BE49-F238E27FC236}">
                <a16:creationId xmlns:a16="http://schemas.microsoft.com/office/drawing/2014/main" id="{8AA7BC68-1E88-4847-8E9A-8FEFE732156F}"/>
              </a:ext>
            </a:extLst>
          </p:cNvPr>
          <p:cNvCxnSpPr>
            <a:cxnSpLocks/>
          </p:cNvCxnSpPr>
          <p:nvPr/>
        </p:nvCxnSpPr>
        <p:spPr>
          <a:xfrm>
            <a:off x="6095999" y="3405351"/>
            <a:ext cx="1513491" cy="167114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ni poveznik 15">
            <a:extLst>
              <a:ext uri="{FF2B5EF4-FFF2-40B4-BE49-F238E27FC236}">
                <a16:creationId xmlns:a16="http://schemas.microsoft.com/office/drawing/2014/main" id="{EEC9A0A6-8A8B-48B9-BBC8-B4125B1D33B5}"/>
              </a:ext>
            </a:extLst>
          </p:cNvPr>
          <p:cNvCxnSpPr>
            <a:cxnSpLocks/>
          </p:cNvCxnSpPr>
          <p:nvPr/>
        </p:nvCxnSpPr>
        <p:spPr>
          <a:xfrm flipV="1">
            <a:off x="4035972" y="3429000"/>
            <a:ext cx="2060027" cy="99848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ni poveznik 19">
            <a:extLst>
              <a:ext uri="{FF2B5EF4-FFF2-40B4-BE49-F238E27FC236}">
                <a16:creationId xmlns:a16="http://schemas.microsoft.com/office/drawing/2014/main" id="{347AC0DB-DE02-4C20-9D56-3D535556E980}"/>
              </a:ext>
            </a:extLst>
          </p:cNvPr>
          <p:cNvCxnSpPr>
            <a:cxnSpLocks/>
          </p:cNvCxnSpPr>
          <p:nvPr/>
        </p:nvCxnSpPr>
        <p:spPr>
          <a:xfrm>
            <a:off x="4035972" y="2781300"/>
            <a:ext cx="2060027" cy="6477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548AB7FD-6895-402D-8EFC-29BE7566B2A2}"/>
              </a:ext>
            </a:extLst>
          </p:cNvPr>
          <p:cNvSpPr txBox="1"/>
          <p:nvPr/>
        </p:nvSpPr>
        <p:spPr>
          <a:xfrm>
            <a:off x="6095999" y="1439917"/>
            <a:ext cx="14083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/>
              <a:t>Profesor nije dobro objasnio</a:t>
            </a:r>
          </a:p>
        </p:txBody>
      </p:sp>
      <p:sp>
        <p:nvSpPr>
          <p:cNvPr id="24" name="TekstniOkvir 23">
            <a:extLst>
              <a:ext uri="{FF2B5EF4-FFF2-40B4-BE49-F238E27FC236}">
                <a16:creationId xmlns:a16="http://schemas.microsoft.com/office/drawing/2014/main" id="{77583C22-3536-4BAD-93D3-E13C24791507}"/>
              </a:ext>
            </a:extLst>
          </p:cNvPr>
          <p:cNvSpPr txBox="1"/>
          <p:nvPr/>
        </p:nvSpPr>
        <p:spPr>
          <a:xfrm>
            <a:off x="6663557" y="2806262"/>
            <a:ext cx="17342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/>
              <a:t>Test je bio težak</a:t>
            </a:r>
          </a:p>
        </p:txBody>
      </p:sp>
      <p:sp>
        <p:nvSpPr>
          <p:cNvPr id="25" name="TekstniOkvir 24">
            <a:extLst>
              <a:ext uri="{FF2B5EF4-FFF2-40B4-BE49-F238E27FC236}">
                <a16:creationId xmlns:a16="http://schemas.microsoft.com/office/drawing/2014/main" id="{0BE1B1B5-5BA2-4389-A1AE-6C178FB1BF8F}"/>
              </a:ext>
            </a:extLst>
          </p:cNvPr>
          <p:cNvSpPr txBox="1"/>
          <p:nvPr/>
        </p:nvSpPr>
        <p:spPr>
          <a:xfrm>
            <a:off x="6201103" y="4807311"/>
            <a:ext cx="140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Loša sreća</a:t>
            </a:r>
          </a:p>
        </p:txBody>
      </p:sp>
      <p:sp>
        <p:nvSpPr>
          <p:cNvPr id="26" name="TekstniOkvir 25">
            <a:extLst>
              <a:ext uri="{FF2B5EF4-FFF2-40B4-BE49-F238E27FC236}">
                <a16:creationId xmlns:a16="http://schemas.microsoft.com/office/drawing/2014/main" id="{9AF8E022-1B19-4757-8445-C6226816CF81}"/>
              </a:ext>
            </a:extLst>
          </p:cNvPr>
          <p:cNvSpPr txBox="1"/>
          <p:nvPr/>
        </p:nvSpPr>
        <p:spPr>
          <a:xfrm>
            <a:off x="6900042" y="3679036"/>
            <a:ext cx="17342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Posuđene bilješke neadekvatne</a:t>
            </a:r>
          </a:p>
        </p:txBody>
      </p:sp>
      <p:sp>
        <p:nvSpPr>
          <p:cNvPr id="27" name="TekstniOkvir 26">
            <a:extLst>
              <a:ext uri="{FF2B5EF4-FFF2-40B4-BE49-F238E27FC236}">
                <a16:creationId xmlns:a16="http://schemas.microsoft.com/office/drawing/2014/main" id="{77FB6321-EF6F-422F-A198-1CD801B71EF5}"/>
              </a:ext>
            </a:extLst>
          </p:cNvPr>
          <p:cNvSpPr txBox="1"/>
          <p:nvPr/>
        </p:nvSpPr>
        <p:spPr>
          <a:xfrm>
            <a:off x="4456386" y="3870939"/>
            <a:ext cx="18393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/>
              <a:t>Neka područja nisu obuhvaćena predavanjima</a:t>
            </a:r>
          </a:p>
        </p:txBody>
      </p:sp>
      <p:sp>
        <p:nvSpPr>
          <p:cNvPr id="28" name="TekstniOkvir 27">
            <a:extLst>
              <a:ext uri="{FF2B5EF4-FFF2-40B4-BE49-F238E27FC236}">
                <a16:creationId xmlns:a16="http://schemas.microsoft.com/office/drawing/2014/main" id="{3B7283E2-7913-4E9F-BA39-B87518BE45FE}"/>
              </a:ext>
            </a:extLst>
          </p:cNvPr>
          <p:cNvSpPr txBox="1"/>
          <p:nvPr/>
        </p:nvSpPr>
        <p:spPr>
          <a:xfrm>
            <a:off x="3319952" y="3004911"/>
            <a:ext cx="26289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/>
              <a:t>Depresija i anksioznost smanjuju koncentraciju</a:t>
            </a:r>
          </a:p>
        </p:txBody>
      </p:sp>
      <p:sp>
        <p:nvSpPr>
          <p:cNvPr id="29" name="TekstniOkvir 28">
            <a:extLst>
              <a:ext uri="{FF2B5EF4-FFF2-40B4-BE49-F238E27FC236}">
                <a16:creationId xmlns:a16="http://schemas.microsoft.com/office/drawing/2014/main" id="{F2E52755-70F8-46E5-A8A1-E33EF6A9ACAB}"/>
              </a:ext>
            </a:extLst>
          </p:cNvPr>
          <p:cNvSpPr txBox="1"/>
          <p:nvPr/>
        </p:nvSpPr>
        <p:spPr>
          <a:xfrm>
            <a:off x="4096405" y="2142525"/>
            <a:ext cx="192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Neadekvatnost</a:t>
            </a:r>
          </a:p>
        </p:txBody>
      </p:sp>
      <p:sp>
        <p:nvSpPr>
          <p:cNvPr id="17" name="Rezervirano mjesto sadržaja 4">
            <a:extLst>
              <a:ext uri="{FF2B5EF4-FFF2-40B4-BE49-F238E27FC236}">
                <a16:creationId xmlns:a16="http://schemas.microsoft.com/office/drawing/2014/main" id="{0343B255-6E4F-4B6D-9009-B0D82FDA31F8}"/>
              </a:ext>
            </a:extLst>
          </p:cNvPr>
          <p:cNvSpPr txBox="1">
            <a:spLocks/>
          </p:cNvSpPr>
          <p:nvPr/>
        </p:nvSpPr>
        <p:spPr>
          <a:xfrm>
            <a:off x="752908" y="51394"/>
            <a:ext cx="11821297" cy="3069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r-HR" dirty="0"/>
              <a:t>ISTRAŽIVANJE DOPRINOSA RAZLIČITIH ČIMBENIKA KOJI MOGU UZROKOVATI TRENUTNE TEŠKOĆE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hr-HR" dirty="0"/>
              <a:t>Pomaže K uvidjeti alternativna objašnjenja trenutnih teškoća</a:t>
            </a:r>
          </a:p>
        </p:txBody>
      </p:sp>
      <p:sp>
        <p:nvSpPr>
          <p:cNvPr id="18" name="Rezervirano mjesto sadržaja 4">
            <a:extLst>
              <a:ext uri="{FF2B5EF4-FFF2-40B4-BE49-F238E27FC236}">
                <a16:creationId xmlns:a16="http://schemas.microsoft.com/office/drawing/2014/main" id="{4031C297-E86F-46CF-971D-FA2391E2BD40}"/>
              </a:ext>
            </a:extLst>
          </p:cNvPr>
          <p:cNvSpPr txBox="1">
            <a:spLocks/>
          </p:cNvSpPr>
          <p:nvPr/>
        </p:nvSpPr>
        <p:spPr>
          <a:xfrm>
            <a:off x="8852336" y="4983726"/>
            <a:ext cx="3264964" cy="17666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Istraživanje alternativnih objašnjena i njihovog doprinosa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Posljednje procjenjuje disfunkcionalnu osobinu („Ja sam neadekvatna”) </a:t>
            </a:r>
          </a:p>
        </p:txBody>
      </p:sp>
    </p:spTree>
    <p:extLst>
      <p:ext uri="{BB962C8B-B14F-4D97-AF65-F5344CB8AC3E}">
        <p14:creationId xmlns:p14="http://schemas.microsoft.com/office/powerpoint/2010/main" val="3766286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83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F021C1D-9F43-44F6-AD5F-F4FDB8FFF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/>
              <a:t>Funkcionalne usporedbe zabilješki o sebi i pozitivnih izjava o sebi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69FFBED-267E-42D2-8E8A-DF8AF6265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397035"/>
            <a:ext cx="10058400" cy="3931920"/>
          </a:xfrm>
        </p:spPr>
        <p:txBody>
          <a:bodyPr/>
          <a:lstStyle/>
          <a:p>
            <a:r>
              <a:rPr lang="hr-HR" dirty="0"/>
              <a:t>K s psihijatrijskim poremećajima imaju </a:t>
            </a:r>
            <a:r>
              <a:rPr lang="hr-HR" i="1" dirty="0"/>
              <a:t>negativnu sklonost procesiranju informacija </a:t>
            </a:r>
            <a:r>
              <a:rPr lang="hr-HR" i="1" dirty="0">
                <a:sym typeface="Wingdings" panose="05000000000000000000" pitchFamily="2" charset="2"/>
              </a:rPr>
              <a:t> </a:t>
            </a:r>
            <a:r>
              <a:rPr lang="hr-HR" dirty="0"/>
              <a:t>posebno izraženo kada </a:t>
            </a:r>
            <a:r>
              <a:rPr lang="hr-HR" i="1" dirty="0"/>
              <a:t>evaluiraju sebe</a:t>
            </a:r>
          </a:p>
          <a:p>
            <a:r>
              <a:rPr lang="hr-HR" dirty="0"/>
              <a:t>Zamjećuju podatke koji su </a:t>
            </a:r>
            <a:r>
              <a:rPr lang="hr-HR" i="1" dirty="0"/>
              <a:t>negativni</a:t>
            </a:r>
            <a:r>
              <a:rPr lang="hr-HR" dirty="0"/>
              <a:t>; ignoriraju ili čak zaboravljaju informacije koje su </a:t>
            </a:r>
            <a:r>
              <a:rPr lang="hr-HR" i="1" dirty="0"/>
              <a:t>pozitivne</a:t>
            </a:r>
          </a:p>
          <a:p>
            <a:r>
              <a:rPr lang="hr-HR" dirty="0"/>
              <a:t>Rade </a:t>
            </a:r>
            <a:r>
              <a:rPr lang="hr-HR" i="1" dirty="0"/>
              <a:t>disfunkcionalne usporedbe</a:t>
            </a:r>
            <a:r>
              <a:rPr lang="hr-HR" dirty="0"/>
              <a:t>: uspoređuju sebe sa stanjem u kakvom su bili prije nastanka poremećaja ili s drugima koji nemaju psihijatrijskih poremećaja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    pomaže u održavanju ili pogoršanju teškoća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19925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83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C6369AE-2907-47D4-B065-4111B062D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571" y="518160"/>
            <a:ext cx="10058400" cy="1371600"/>
          </a:xfrm>
        </p:spPr>
        <p:txBody>
          <a:bodyPr>
            <a:normAutofit/>
          </a:bodyPr>
          <a:lstStyle/>
          <a:p>
            <a:r>
              <a:rPr lang="hr-HR" sz="2400" dirty="0"/>
              <a:t>Mijenjanje </a:t>
            </a:r>
            <a:r>
              <a:rPr lang="hr-HR" sz="2400" dirty="0" err="1"/>
              <a:t>samousporedbe</a:t>
            </a:r>
            <a:r>
              <a:rPr lang="hr-HR" sz="2400" dirty="0"/>
              <a:t> (1)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D6E4ED2-8EDF-4389-B94B-AD69FF6E3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1722120"/>
            <a:ext cx="11713029" cy="3931920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T pomaže K da uvidi svoju selektivnu negativnu pažnju i disfunkcionalne usporedbe</a:t>
            </a:r>
            <a:br>
              <a:rPr lang="hr-HR" dirty="0"/>
            </a:br>
            <a:endParaRPr lang="hr-HR" dirty="0"/>
          </a:p>
          <a:p>
            <a:pPr marL="0" indent="0">
              <a:buNone/>
            </a:pPr>
            <a:r>
              <a:rPr lang="hr-HR" dirty="0"/>
              <a:t>T: „Postoji li nešto što ste ovaj tjedan dobro napravili?” </a:t>
            </a:r>
          </a:p>
          <a:p>
            <a:pPr marL="0" indent="0">
              <a:buNone/>
            </a:pPr>
            <a:r>
              <a:rPr lang="hr-HR" dirty="0"/>
              <a:t>K: „Pa, završila sam seminarski rad iz književnosti.”</a:t>
            </a:r>
          </a:p>
          <a:p>
            <a:pPr marL="0" indent="0">
              <a:buNone/>
            </a:pPr>
            <a:r>
              <a:rPr lang="hr-HR" dirty="0"/>
              <a:t>T: „Još nešto?”</a:t>
            </a:r>
          </a:p>
          <a:p>
            <a:pPr marL="0" indent="0">
              <a:buNone/>
            </a:pPr>
            <a:r>
              <a:rPr lang="hr-HR" dirty="0"/>
              <a:t>K: „Ne mogu se sjetiti ničeg više.” – SELEKTIVNA NEGATIVNA PAŽNJA</a:t>
            </a:r>
          </a:p>
          <a:p>
            <a:pPr marL="0" indent="0">
              <a:buNone/>
            </a:pPr>
            <a:r>
              <a:rPr lang="hr-HR" dirty="0"/>
              <a:t>T: „Možda niste primijetili neke stvari, npr. na koliko ste predavanja otišli?” …</a:t>
            </a:r>
          </a:p>
          <a:p>
            <a:pPr marL="0" indent="0">
              <a:buNone/>
            </a:pPr>
            <a:r>
              <a:rPr lang="hr-HR" dirty="0"/>
              <a:t>…</a:t>
            </a:r>
          </a:p>
          <a:p>
            <a:pPr marL="0" indent="0">
              <a:buNone/>
            </a:pPr>
            <a:r>
              <a:rPr lang="hr-HR" dirty="0"/>
              <a:t>K: „Bilo je teško, a trebalo je biti lako. Nitko drugi se vjerojatno ne treba siliti.” – DISFUNKCIONALNA USPOREDBA</a:t>
            </a:r>
            <a:br>
              <a:rPr lang="hr-HR" dirty="0"/>
            </a:br>
            <a:endParaRPr lang="hr-HR" dirty="0"/>
          </a:p>
          <a:p>
            <a:pPr marL="0" indent="0" algn="ctr">
              <a:buNone/>
            </a:pPr>
            <a:r>
              <a:rPr lang="hr-HR" sz="2200" dirty="0">
                <a:sym typeface="Wingdings" panose="05000000000000000000" pitchFamily="2" charset="2"/>
              </a:rPr>
              <a:t> T uči K da radi pravilnije usporedbe  da uspoređuje sebe sada sa svojim najgorim izdanjem (npr. kada je po cijeli dan ležao/la u krevetu) </a:t>
            </a:r>
            <a:endParaRPr lang="hr-HR" sz="2200" dirty="0"/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56B2E94C-8382-484B-98EA-FD7D6D844446}"/>
              </a:ext>
            </a:extLst>
          </p:cNvPr>
          <p:cNvSpPr txBox="1"/>
          <p:nvPr/>
        </p:nvSpPr>
        <p:spPr>
          <a:xfrm>
            <a:off x="381480" y="5771243"/>
            <a:ext cx="11429039" cy="646331"/>
          </a:xfrm>
          <a:prstGeom prst="rect">
            <a:avLst/>
          </a:prstGeom>
          <a:blipFill>
            <a:blip r:embed="rId2">
              <a:alphaModFix amt="83000"/>
            </a:blip>
            <a:tile tx="0" ty="0" sx="100000" sy="100000" flip="none" algn="tl"/>
          </a:blip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dirty="0"/>
              <a:t>Primjer DZ: Uhvatiti sebe u uspoređivanju s drugim </a:t>
            </a:r>
            <a:r>
              <a:rPr lang="hr-HR" dirty="0" err="1"/>
              <a:t>nedepresivnim</a:t>
            </a:r>
            <a:r>
              <a:rPr lang="hr-HR" dirty="0"/>
              <a:t> ljudima. Zatim se podsjetiti da to nije razumna usporedba i umjesto toga usporediti sebe sa svojim najgorim razdobljem.</a:t>
            </a:r>
          </a:p>
        </p:txBody>
      </p:sp>
    </p:spTree>
    <p:extLst>
      <p:ext uri="{BB962C8B-B14F-4D97-AF65-F5344CB8AC3E}">
        <p14:creationId xmlns:p14="http://schemas.microsoft.com/office/powerpoint/2010/main" val="1404403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A87E229-7E01-47AA-B513-E3124D5A1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Rješavanje problema</a:t>
            </a:r>
          </a:p>
          <a:p>
            <a:r>
              <a:rPr lang="hr-HR" dirty="0"/>
              <a:t>Donošenje odluke</a:t>
            </a:r>
          </a:p>
          <a:p>
            <a:r>
              <a:rPr lang="hr-HR" dirty="0"/>
              <a:t>Bihevioralni eksperiment</a:t>
            </a:r>
          </a:p>
          <a:p>
            <a:r>
              <a:rPr lang="hr-HR" dirty="0"/>
              <a:t>Opažanje i planiranje aktivnosti</a:t>
            </a:r>
          </a:p>
          <a:p>
            <a:r>
              <a:rPr lang="hr-HR" dirty="0"/>
              <a:t>Distrakcije i preusmjeravanje pažnje</a:t>
            </a:r>
          </a:p>
          <a:p>
            <a:r>
              <a:rPr lang="hr-HR" dirty="0"/>
              <a:t>Kartice za suočavanje</a:t>
            </a:r>
          </a:p>
          <a:p>
            <a:r>
              <a:rPr lang="hr-HR" dirty="0"/>
              <a:t>Postupno izlaganje</a:t>
            </a:r>
          </a:p>
          <a:p>
            <a:r>
              <a:rPr lang="hr-HR" dirty="0"/>
              <a:t>Igranje uloga</a:t>
            </a:r>
          </a:p>
          <a:p>
            <a:r>
              <a:rPr lang="hr-HR" dirty="0"/>
              <a:t>Korištenje „pita” tehnike</a:t>
            </a:r>
          </a:p>
          <a:p>
            <a:r>
              <a:rPr lang="hr-HR" dirty="0"/>
              <a:t>Funkcionalne usporedbe zabilješki o sebi i pozitivnih izjava o sebi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BF557695-CA21-44B6-A0B1-20060422B5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22260" y="609600"/>
            <a:ext cx="2430780" cy="3505200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endParaRPr lang="hr-HR" sz="1600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hr-HR" sz="1600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r-HR" sz="1600" dirty="0">
                <a:sym typeface="Wingdings" panose="05000000000000000000" pitchFamily="2" charset="2"/>
              </a:rPr>
              <a:t>Mnoge po svojoj prirodi i kognitivne i bihevioralne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r-HR" sz="1600" dirty="0">
                <a:sym typeface="Wingdings" panose="05000000000000000000" pitchFamily="2" charset="2"/>
              </a:rPr>
              <a:t>Cilj: utjecati na K mišljenje, ponašanje i raspoloženje</a:t>
            </a:r>
            <a:endParaRPr lang="hr-HR" sz="1600" dirty="0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6DEB86BD-7E82-4385-9AEA-584646D238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0951" y="4563249"/>
            <a:ext cx="2705199" cy="1932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26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83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C6369AE-2907-47D4-B065-4111B062D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571" y="518160"/>
            <a:ext cx="10058400" cy="1371600"/>
          </a:xfrm>
        </p:spPr>
        <p:txBody>
          <a:bodyPr>
            <a:normAutofit/>
          </a:bodyPr>
          <a:lstStyle/>
          <a:p>
            <a:r>
              <a:rPr lang="hr-HR" sz="2400" dirty="0"/>
              <a:t>Mijenjanje </a:t>
            </a:r>
            <a:r>
              <a:rPr lang="hr-HR" sz="2400" dirty="0" err="1"/>
              <a:t>samousporedbe</a:t>
            </a:r>
            <a:r>
              <a:rPr lang="hr-HR" sz="2400" dirty="0"/>
              <a:t> (2)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D6E4ED2-8EDF-4389-B94B-AD69FF6E3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1722120"/>
            <a:ext cx="11713029" cy="3931920"/>
          </a:xfrm>
        </p:spPr>
        <p:txBody>
          <a:bodyPr>
            <a:normAutofit/>
          </a:bodyPr>
          <a:lstStyle/>
          <a:p>
            <a:r>
              <a:rPr lang="hr-HR" dirty="0"/>
              <a:t>K također može imati AM u kojima uspoređuje sebe s onim što bi trebao biti („Trebala bih vrlo lako pročitati ovo poglavlje”) ili sa sobom kad nije imao psihičkih teškoća („To mi je nekad bilo lako”)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 T nastoji usmjeriti K pažnju na to koliko je napredovao u odnosu na svoje najgore razdoblje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>
                <a:sym typeface="Wingdings" panose="05000000000000000000" pitchFamily="2" charset="2"/>
              </a:rPr>
              <a:t>Ukoliko K naglašava kako mu je najgore razdoblje upravo SAD, T modificira pristup: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 „Čini mi se kako se osjećate prilično loše dok se uspoređujete s drugima ili s onim kakvi ste nekad bili. Mislim da bi bilo od pomoći kad biste tada podsjetili sebe kako imate listu ciljeva i da smo zajedno stvorili plan kako napraviti neke promjene. Ako podsjetite sebe da smo vi i ja tim koji radi na tome da postanete ono što ste bili, što se može dogoditi s vašim raspoloženjem?”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  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93219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41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8BCD475-9EA3-44AD-B7E6-E2FF12BB1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285" y="337794"/>
            <a:ext cx="10058400" cy="1371600"/>
          </a:xfrm>
        </p:spPr>
        <p:txBody>
          <a:bodyPr>
            <a:normAutofit/>
          </a:bodyPr>
          <a:lstStyle/>
          <a:p>
            <a:r>
              <a:rPr lang="hr-HR" sz="2400" dirty="0"/>
              <a:t>Pozitivne izjave o sebi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34AD21D-A702-410A-9759-B54CAB0BE8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314" y="1547949"/>
            <a:ext cx="10058400" cy="3931920"/>
          </a:xfrm>
        </p:spPr>
        <p:txBody>
          <a:bodyPr/>
          <a:lstStyle/>
          <a:p>
            <a:r>
              <a:rPr lang="hr-HR" dirty="0"/>
              <a:t>Dnevne liste pozitivnih stvari koje K radi ili pojedinosti koje zaslužuju pohvalu</a:t>
            </a:r>
          </a:p>
          <a:p>
            <a:r>
              <a:rPr lang="hr-HR" dirty="0"/>
              <a:t>T najprije daje objašnjenje zadatka, potom započinju listu na seansi (što je K taj dan napravio, a da zaslužuje pohvalu)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199336C0-4679-4166-AB24-CA4B21AC08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58735">
            <a:off x="5235654" y="2671173"/>
            <a:ext cx="3490812" cy="3774679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1756A5FE-48E8-4BFC-A7ED-480BACCB6CA1}"/>
              </a:ext>
            </a:extLst>
          </p:cNvPr>
          <p:cNvSpPr txBox="1"/>
          <p:nvPr/>
        </p:nvSpPr>
        <p:spPr>
          <a:xfrm>
            <a:off x="5758543" y="3306613"/>
            <a:ext cx="265611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LISTA ZA POHVALU</a:t>
            </a:r>
          </a:p>
          <a:p>
            <a:r>
              <a:rPr lang="hr-HR" dirty="0"/>
              <a:t>(Pozitivne stvari koje sam napravio/la ili one koje su bile makar malo teške, ali sam ih ipak napravila):</a:t>
            </a:r>
          </a:p>
          <a:p>
            <a:r>
              <a:rPr lang="hr-HR" dirty="0"/>
              <a:t>1.</a:t>
            </a:r>
          </a:p>
          <a:p>
            <a:r>
              <a:rPr lang="hr-HR" dirty="0"/>
              <a:t>2.</a:t>
            </a:r>
          </a:p>
          <a:p>
            <a:r>
              <a:rPr lang="hr-HR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544787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96E9780-21D6-45A2-BD34-587D2877D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Literatura: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0730FC4-331E-481B-92F2-71710BA9E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57529" y="3920062"/>
            <a:ext cx="9070848" cy="457200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Beck, J.S. (2007). Osnove kognitivne terapije. Zagreb: Naklada Slap.</a:t>
            </a:r>
          </a:p>
        </p:txBody>
      </p:sp>
    </p:spTree>
    <p:extLst>
      <p:ext uri="{BB962C8B-B14F-4D97-AF65-F5344CB8AC3E}">
        <p14:creationId xmlns:p14="http://schemas.microsoft.com/office/powerpoint/2010/main" val="2090292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>
            <a:extLst>
              <a:ext uri="{FF2B5EF4-FFF2-40B4-BE49-F238E27FC236}">
                <a16:creationId xmlns:a16="http://schemas.microsoft.com/office/drawing/2014/main" id="{830B8A47-D0B6-48C6-B767-611EF9B39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/>
              <a:t>Rješavanje problema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9B4C0CE4-5B3A-4D95-A42B-B854F20F4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697" y="1874150"/>
            <a:ext cx="10581503" cy="4341255"/>
          </a:xfrm>
        </p:spPr>
        <p:txBody>
          <a:bodyPr>
            <a:normAutofit/>
          </a:bodyPr>
          <a:lstStyle/>
          <a:p>
            <a:r>
              <a:rPr lang="hr-HR" dirty="0"/>
              <a:t>Na prvoj seansi terapeut ispituje K svakodnevnim, životnim problemima: </a:t>
            </a:r>
            <a:br>
              <a:rPr lang="hr-HR" dirty="0"/>
            </a:br>
            <a:r>
              <a:rPr lang="hr-HR" dirty="0"/>
              <a:t>rade „listu problema” ili ih pretvaraju u pozitivne ciljeve</a:t>
            </a:r>
          </a:p>
          <a:p>
            <a:endParaRPr lang="hr-HR" dirty="0"/>
          </a:p>
          <a:p>
            <a:r>
              <a:rPr lang="hr-HR" dirty="0"/>
              <a:t>Neke K je potrebno učiti vještinu rješavanja problema – OBRAZAC ZA RJEŠAVANJE PROBLEMA</a:t>
            </a:r>
          </a:p>
          <a:p>
            <a:r>
              <a:rPr lang="hr-HR" dirty="0"/>
              <a:t>Neki K već posjeduju takve vještine </a:t>
            </a:r>
            <a:r>
              <a:rPr lang="hr-HR" dirty="0">
                <a:sym typeface="Wingdings" panose="05000000000000000000" pitchFamily="2" charset="2"/>
              </a:rPr>
              <a:t> potrebno testirati disfunkcionalna vjerovanja koja usporavaju rješavanje problema</a:t>
            </a:r>
            <a:r>
              <a:rPr lang="hr-HR" dirty="0"/>
              <a:t> – SOKRATOVSKI DIJALOG </a:t>
            </a:r>
          </a:p>
          <a:p>
            <a:endParaRPr lang="hr-HR" dirty="0"/>
          </a:p>
          <a:p>
            <a:r>
              <a:rPr lang="hr-HR" dirty="0"/>
              <a:t>Rješavanje problema može uključiti i značajne životne promjene: </a:t>
            </a:r>
          </a:p>
          <a:p>
            <a:pPr lvl="1"/>
            <a:r>
              <a:rPr lang="hr-HR" dirty="0"/>
              <a:t>Nezadovoljstvo poslom - analiza prednosti i nedostataka dosadašnjeg posla; ukoliko su nedostaci jači/brojniji, mogu razgovarati o pronalasku novog posla ili educiranju za neki drugi</a:t>
            </a:r>
          </a:p>
          <a:p>
            <a:pPr lvl="1"/>
            <a:r>
              <a:rPr lang="hr-HR" dirty="0"/>
              <a:t>Nezadovoljavajuća veza ili životna situacija – istraživanje mogućnosti za poboljšanje situacije ili promjena situacije(npr. prekid veze)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22ABB8E3-55AE-44E7-94E0-2C7288C55F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7654" y="734069"/>
            <a:ext cx="2257425" cy="202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113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48000"/>
                    </a14:imgEffect>
                    <a14:imgEffect>
                      <a14:brightnessContrast bright="11000"/>
                    </a14:imgEffect>
                  </a14:imgLayer>
                </a14:imgProps>
              </a:ext>
            </a:extLst>
          </a:blip>
          <a:srcRect/>
          <a:stretch>
            <a:fillRect t="-7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65BEF8-F89D-4BDF-9E96-86A3482FC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207030" y="77985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hr-HR" dirty="0"/>
              <a:t>Donošenje odluke</a:t>
            </a:r>
            <a:br>
              <a:rPr lang="hr-HR" dirty="0"/>
            </a:br>
            <a:r>
              <a:rPr lang="hr-HR" sz="2200" dirty="0"/>
              <a:t>Analiza prednosti i nedostataka</a:t>
            </a:r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877EF41F-1AA4-4F63-9EF1-CC99C68514B9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85841038"/>
              </p:ext>
            </p:extLst>
          </p:nvPr>
        </p:nvGraphicFramePr>
        <p:xfrm>
          <a:off x="4593021" y="1326723"/>
          <a:ext cx="5864772" cy="463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783">
                  <a:extLst>
                    <a:ext uri="{9D8B030D-6E8A-4147-A177-3AD203B41FA5}">
                      <a16:colId xmlns:a16="http://schemas.microsoft.com/office/drawing/2014/main" val="900654756"/>
                    </a:ext>
                  </a:extLst>
                </a:gridCol>
                <a:gridCol w="2983989">
                  <a:extLst>
                    <a:ext uri="{9D8B030D-6E8A-4147-A177-3AD203B41FA5}">
                      <a16:colId xmlns:a16="http://schemas.microsoft.com/office/drawing/2014/main" val="1925855440"/>
                    </a:ext>
                  </a:extLst>
                </a:gridCol>
              </a:tblGrid>
              <a:tr h="219359">
                <a:tc>
                  <a:txBody>
                    <a:bodyPr/>
                    <a:lstStyle/>
                    <a:p>
                      <a:r>
                        <a:rPr lang="hr-HR" sz="1400" dirty="0"/>
                        <a:t>Prednosti posla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/>
                        <a:t>Nedostaci posla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247657"/>
                  </a:ext>
                </a:extLst>
              </a:tr>
              <a:tr h="1495628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hr-HR" sz="1400" dirty="0"/>
                        <a:t>Zarada.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hr-HR" sz="1400" dirty="0"/>
                        <a:t>Učenje novih vještina.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hr-HR" sz="1400" dirty="0"/>
                        <a:t>Odmor od onog što sam radila.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hr-HR" sz="1400" dirty="0"/>
                        <a:t>Sretanje različitih ljudi.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hr-HR" sz="1400" dirty="0"/>
                        <a:t>Osjećaj veće produktivnosti.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hr-HR" sz="1400" dirty="0"/>
                        <a:t>Dobro za ponovni početak.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hr-HR" sz="1400" dirty="0"/>
                        <a:t>Teško je pronaći posao.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hr-HR" sz="1400" dirty="0"/>
                        <a:t>Manje slobodnog vremena.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hr-HR" sz="1400" dirty="0"/>
                        <a:t>Možda mi se ne svidi.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285544"/>
                  </a:ext>
                </a:extLst>
              </a:tr>
              <a:tr h="219359">
                <a:tc>
                  <a:txBody>
                    <a:bodyPr/>
                    <a:lstStyle/>
                    <a:p>
                      <a:r>
                        <a:rPr lang="hr-HR" sz="1400" b="1" dirty="0">
                          <a:solidFill>
                            <a:schemeClr val="bg1"/>
                          </a:solidFill>
                        </a:rPr>
                        <a:t>Prednosti ljetne škole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dirty="0">
                          <a:solidFill>
                            <a:schemeClr val="bg1"/>
                          </a:solidFill>
                        </a:rPr>
                        <a:t>Nedostaci ljetne škole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373046"/>
                  </a:ext>
                </a:extLst>
              </a:tr>
              <a:tr h="1814695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hr-HR" sz="1400" dirty="0"/>
                        <a:t>Idu dva prijatelja.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hr-HR" sz="1400" dirty="0"/>
                        <a:t>Mogu uzeti jedan predmet manje na jesen.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hr-HR" sz="1400" dirty="0"/>
                        <a:t>Dosta slobodnog vremena.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hr-HR" sz="1400" dirty="0"/>
                        <a:t>Određen broj ljudi.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hr-HR" sz="1400" dirty="0"/>
                        <a:t>Mogućnost sretanja novih ljudi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hr-HR" sz="1400" dirty="0"/>
                        <a:t>Lakše je upisati školu nego naći posao.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hr-HR" sz="1400" dirty="0"/>
                        <a:t>Ne donosi zaradu, a košta.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hr-HR" sz="1400" dirty="0"/>
                        <a:t>Ne poboljšava moje vještine.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hr-HR" sz="1400" dirty="0"/>
                        <a:t>Dosta toga sam već radila.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hr-HR" sz="1400" dirty="0"/>
                        <a:t>Ne osjećam se produktivno.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hr-HR" sz="1400" dirty="0"/>
                        <a:t>Ne pomaže mom novom početku.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9749243"/>
                  </a:ext>
                </a:extLst>
              </a:tr>
            </a:tbl>
          </a:graphicData>
        </a:graphic>
      </p:graphicFrame>
      <p:sp>
        <p:nvSpPr>
          <p:cNvPr id="5" name="Rezervirano mjesto sadržaja 4">
            <a:extLst>
              <a:ext uri="{FF2B5EF4-FFF2-40B4-BE49-F238E27FC236}">
                <a16:creationId xmlns:a16="http://schemas.microsoft.com/office/drawing/2014/main" id="{BEE996BB-D0B0-48BE-8EC5-1AA9A46C05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14325" y="1860331"/>
            <a:ext cx="3327661" cy="4233884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T vodi K kroz pisanje prednosti/nedostataka</a:t>
            </a:r>
          </a:p>
          <a:p>
            <a:r>
              <a:rPr lang="hr-HR" dirty="0"/>
              <a:t>T pomaže K vrednovati tvrdnje</a:t>
            </a:r>
          </a:p>
          <a:p>
            <a:pPr lvl="1"/>
            <a:r>
              <a:rPr lang="hr-HR" dirty="0">
                <a:sym typeface="Wingdings" panose="05000000000000000000" pitchFamily="2" charset="2"/>
              </a:rPr>
              <a:t>Rangiranje tvrdnji 0-10</a:t>
            </a:r>
            <a:br>
              <a:rPr lang="hr-HR" dirty="0">
                <a:sym typeface="Wingdings" panose="05000000000000000000" pitchFamily="2" charset="2"/>
              </a:rPr>
            </a:br>
            <a:r>
              <a:rPr lang="hr-HR" dirty="0">
                <a:sym typeface="Wingdings" panose="05000000000000000000" pitchFamily="2" charset="2"/>
              </a:rPr>
              <a:t>	        ili</a:t>
            </a:r>
          </a:p>
          <a:p>
            <a:pPr lvl="1"/>
            <a:r>
              <a:rPr lang="hr-HR" dirty="0">
                <a:sym typeface="Wingdings" panose="05000000000000000000" pitchFamily="2" charset="2"/>
              </a:rPr>
              <a:t>Zaokružiti najvažnije</a:t>
            </a:r>
            <a:endParaRPr lang="hr-HR" dirty="0"/>
          </a:p>
          <a:p>
            <a:r>
              <a:rPr lang="hr-HR" dirty="0"/>
              <a:t>Na kraju T pokušava povećati vjerojatnost ponovnog korištenja tehnike </a:t>
            </a:r>
          </a:p>
          <a:p>
            <a:pPr lvl="1"/>
            <a:r>
              <a:rPr lang="hr-HR" dirty="0"/>
              <a:t>Ispituje smatra li K ovaj proces korisnim</a:t>
            </a:r>
          </a:p>
          <a:p>
            <a:pPr lvl="1"/>
            <a:r>
              <a:rPr lang="hr-HR" dirty="0"/>
              <a:t>Traži K da se sjeti još neke situacije u kojoj može koristiti ovu tehniku</a:t>
            </a:r>
          </a:p>
        </p:txBody>
      </p:sp>
    </p:spTree>
    <p:extLst>
      <p:ext uri="{BB962C8B-B14F-4D97-AF65-F5344CB8AC3E}">
        <p14:creationId xmlns:p14="http://schemas.microsoft.com/office/powerpoint/2010/main" val="630421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D8D84AF-EDA3-4157-9401-B86C6254B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32691"/>
            <a:ext cx="10058400" cy="1371600"/>
          </a:xfrm>
        </p:spPr>
        <p:txBody>
          <a:bodyPr/>
          <a:lstStyle/>
          <a:p>
            <a:pPr algn="ctr"/>
            <a:r>
              <a:rPr lang="hr-HR" dirty="0"/>
              <a:t>Bihevioralni eksperiment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FBF1CFD-05BF-4658-8F75-5EAB8A9EF9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5310" y="1694793"/>
            <a:ext cx="5065987" cy="4611414"/>
          </a:xfrm>
        </p:spPr>
        <p:txBody>
          <a:bodyPr>
            <a:normAutofit fontScale="92500"/>
          </a:bodyPr>
          <a:lstStyle/>
          <a:p>
            <a:r>
              <a:rPr lang="hr-HR" dirty="0"/>
              <a:t>Direktno testira valjanost K misli i/ili pretpostavki</a:t>
            </a:r>
          </a:p>
          <a:p>
            <a:r>
              <a:rPr lang="hr-HR" dirty="0"/>
              <a:t>Vrlo važna evaluacijska tehnika koja se koristi samostalno ili sa </a:t>
            </a:r>
            <a:r>
              <a:rPr lang="hr-HR" dirty="0" err="1"/>
              <a:t>sokratovskim</a:t>
            </a:r>
            <a:r>
              <a:rPr lang="hr-HR" dirty="0"/>
              <a:t> dijalogom</a:t>
            </a:r>
          </a:p>
          <a:p>
            <a:r>
              <a:rPr lang="hr-HR" dirty="0"/>
              <a:t>Mogu se koristiti za vrijeme seanse ili kao DZ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Primjer BE u uredu: K vjeruje (95%) kako se ne može dovoljno dobro koncentrirati na čitanje – T mu da novine i izabere kratki članak za pročitati, potom raspravljaju o pročitanom.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BE kao DZ: T ih pažljivo planira + unaprijed pripreme K odgovor ukoliko BE potvrdi K strah (npr. kartice suočavanja)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0D8B66F6-6D6C-45E6-8780-255821D711F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endParaRPr lang="hr-HR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A251782A-8B52-4110-AA30-1282BEA76D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3626" y="1694793"/>
            <a:ext cx="6758152" cy="50686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0304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50000"/>
            <a:lum/>
          </a:blip>
          <a:srcRect/>
          <a:stretch>
            <a:fillRect l="35000" t="-13000" r="-20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2CE01D8-69DA-4D95-83A5-14E43BB3F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Opažanje i planiranje aktivnosti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314A4699-0757-4E3F-A6B2-3510DDC790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7145" y="1919101"/>
            <a:ext cx="6253655" cy="4844163"/>
          </a:xfrm>
        </p:spPr>
        <p:txBody>
          <a:bodyPr>
            <a:normAutofit/>
          </a:bodyPr>
          <a:lstStyle/>
          <a:p>
            <a:r>
              <a:rPr lang="hr-HR" dirty="0"/>
              <a:t>Tablica aktivnosti s danima i vremenima</a:t>
            </a:r>
          </a:p>
          <a:p>
            <a:r>
              <a:rPr lang="hr-HR" dirty="0"/>
              <a:t>Najčešće se koristi se za opažanje aktivnosti i praćenje zadovoljstva (z) i postignuća (p)</a:t>
            </a:r>
          </a:p>
          <a:p>
            <a:r>
              <a:rPr lang="hr-HR" dirty="0"/>
              <a:t>Koristi se na početku terapije (2. ili 3. seansi)</a:t>
            </a:r>
          </a:p>
          <a:p>
            <a:r>
              <a:rPr lang="hr-HR" dirty="0"/>
              <a:t>T najprije:</a:t>
            </a:r>
          </a:p>
          <a:p>
            <a:pPr lvl="1"/>
            <a:r>
              <a:rPr lang="hr-HR" sz="1500" dirty="0"/>
              <a:t>osigurava objašnjenje – tehnika koja pomaže pratiti aktivnosti koje K radi i koliko one pružaju z/p, za cilj može imati povećanje ugodnih i smanjenje neugodnih aktivnosti,</a:t>
            </a:r>
          </a:p>
          <a:p>
            <a:pPr lvl="1"/>
            <a:r>
              <a:rPr lang="hr-HR" sz="1500" dirty="0"/>
              <a:t>provjerava razumijevanje zadatka – ispituje razumije li osoba zbog čega bi bilo važno napraviti ovaj zadatak i što može osoba dobiti od procjena z/p,</a:t>
            </a:r>
          </a:p>
          <a:p>
            <a:pPr lvl="1"/>
            <a:r>
              <a:rPr lang="hr-HR" sz="1500" dirty="0"/>
              <a:t>započinje na seansi (prvo skalu z/p, zatim tablicu aktivnosti),</a:t>
            </a:r>
          </a:p>
          <a:p>
            <a:pPr lvl="1"/>
            <a:r>
              <a:rPr lang="hr-HR" sz="1500" dirty="0"/>
              <a:t>provjerava moguće teškoće u provedbi – direktnim upitom + pomaže osmisliti strategije kako prevladati teškoće (npr. ukoliko K smatra da može zaboraviti pisati predložiti da nosi bilježnicu uvijek sa sobom i zapisuje 3x na dan nakon doručka, ručka i večere)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42569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CC544A0-7693-40A8-BE1F-64EAF5A00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SKALA POSTIGNUĆA I ZADOVOLJSTVA</a:t>
            </a:r>
            <a:br>
              <a:rPr lang="hr-HR" dirty="0">
                <a:sym typeface="Wingdings" panose="05000000000000000000" pitchFamily="2" charset="2"/>
              </a:rPr>
            </a:br>
            <a:r>
              <a:rPr lang="hr-HR" dirty="0">
                <a:sym typeface="Wingdings" panose="05000000000000000000" pitchFamily="2" charset="2"/>
              </a:rPr>
              <a:t>  T ispituje K što mu pruža osjećaj z/p 10–0–5–3–7  tih 5 točaka dovoljno ako K može lako spojiti brojeve s aktivnostima</a:t>
            </a:r>
            <a:br>
              <a:rPr lang="hr-HR" dirty="0">
                <a:sym typeface="Wingdings" panose="05000000000000000000" pitchFamily="2" charset="2"/>
              </a:rPr>
            </a:br>
            <a:r>
              <a:rPr lang="hr-HR" dirty="0">
                <a:sym typeface="Wingdings" panose="05000000000000000000" pitchFamily="2" charset="2"/>
              </a:rPr>
              <a:t> ukoliko K ima problema s procjenom može se </a:t>
            </a:r>
            <a:br>
              <a:rPr lang="hr-HR" dirty="0">
                <a:sym typeface="Wingdings" panose="05000000000000000000" pitchFamily="2" charset="2"/>
              </a:rPr>
            </a:br>
            <a:r>
              <a:rPr lang="hr-HR" dirty="0">
                <a:sym typeface="Wingdings" panose="05000000000000000000" pitchFamily="2" charset="2"/>
              </a:rPr>
              <a:t>	1) završiti skalu na seansi, </a:t>
            </a:r>
            <a:br>
              <a:rPr lang="hr-HR" dirty="0">
                <a:sym typeface="Wingdings" panose="05000000000000000000" pitchFamily="2" charset="2"/>
              </a:rPr>
            </a:br>
            <a:r>
              <a:rPr lang="hr-HR" dirty="0">
                <a:sym typeface="Wingdings" panose="05000000000000000000" pitchFamily="2" charset="2"/>
              </a:rPr>
              <a:t>	2) promijeniti skalu u nisko, srednje i visoko, </a:t>
            </a:r>
            <a:br>
              <a:rPr lang="hr-HR" dirty="0">
                <a:sym typeface="Wingdings" panose="05000000000000000000" pitchFamily="2" charset="2"/>
              </a:rPr>
            </a:br>
            <a:r>
              <a:rPr lang="hr-HR" dirty="0">
                <a:sym typeface="Wingdings" panose="05000000000000000000" pitchFamily="2" charset="2"/>
              </a:rPr>
              <a:t>	3) vratiti se na taj zadatak kasnije na seansi </a:t>
            </a:r>
          </a:p>
          <a:p>
            <a:endParaRPr lang="hr-HR" dirty="0"/>
          </a:p>
        </p:txBody>
      </p:sp>
      <p:sp>
        <p:nvSpPr>
          <p:cNvPr id="6" name="Rezervirano mjesto teksta 5">
            <a:extLst>
              <a:ext uri="{FF2B5EF4-FFF2-40B4-BE49-F238E27FC236}">
                <a16:creationId xmlns:a16="http://schemas.microsoft.com/office/drawing/2014/main" id="{2502DE21-AA9A-44D6-9C83-8B731CEBC8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46973" y="1524000"/>
            <a:ext cx="2430780" cy="3505200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* Ponekad K označava s 0 aktivnost koja ne opravdava ekstremnu procjenu </a:t>
            </a:r>
            <a:r>
              <a:rPr lang="hr-HR" dirty="0">
                <a:sym typeface="Wingdings" panose="05000000000000000000" pitchFamily="2" charset="2"/>
              </a:rPr>
              <a:t> pitati osobu postoji li nešto gore i dati primjer što je za nas 0 na skali </a:t>
            </a:r>
          </a:p>
          <a:p>
            <a:r>
              <a:rPr lang="hr-HR" dirty="0">
                <a:sym typeface="Wingdings" panose="05000000000000000000" pitchFamily="2" charset="2"/>
              </a:rPr>
              <a:t>* Za dodatnu provjeru razumijevanja ispuniti „tablicu aktivnosti” s današnjim danom – što je osoba radila prije terapije i osjećaj z/p</a:t>
            </a:r>
          </a:p>
          <a:p>
            <a:r>
              <a:rPr lang="hr-HR" dirty="0">
                <a:sym typeface="Wingdings" panose="05000000000000000000" pitchFamily="2" charset="2"/>
              </a:rPr>
              <a:t>* Zamoliti K da prije sljedeće seanse pregleda tablicu aktivnosti</a:t>
            </a:r>
            <a:endParaRPr lang="hr-HR" dirty="0"/>
          </a:p>
        </p:txBody>
      </p:sp>
      <p:graphicFrame>
        <p:nvGraphicFramePr>
          <p:cNvPr id="7" name="Tablica 4">
            <a:extLst>
              <a:ext uri="{FF2B5EF4-FFF2-40B4-BE49-F238E27FC236}">
                <a16:creationId xmlns:a16="http://schemas.microsoft.com/office/drawing/2014/main" id="{207B0084-1F41-482E-820D-49BFE1EB33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4893199"/>
              </p:ext>
            </p:extLst>
          </p:nvPr>
        </p:nvGraphicFramePr>
        <p:xfrm>
          <a:off x="1264651" y="2891083"/>
          <a:ext cx="6190593" cy="31942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0827">
                  <a:extLst>
                    <a:ext uri="{9D8B030D-6E8A-4147-A177-3AD203B41FA5}">
                      <a16:colId xmlns:a16="http://schemas.microsoft.com/office/drawing/2014/main" val="900654756"/>
                    </a:ext>
                  </a:extLst>
                </a:gridCol>
                <a:gridCol w="3149766">
                  <a:extLst>
                    <a:ext uri="{9D8B030D-6E8A-4147-A177-3AD203B41FA5}">
                      <a16:colId xmlns:a16="http://schemas.microsoft.com/office/drawing/2014/main" val="1925855440"/>
                    </a:ext>
                  </a:extLst>
                </a:gridCol>
              </a:tblGrid>
              <a:tr h="329147">
                <a:tc>
                  <a:txBody>
                    <a:bodyPr/>
                    <a:lstStyle/>
                    <a:p>
                      <a:r>
                        <a:rPr lang="hr-HR" sz="1400" dirty="0"/>
                        <a:t>Skala postignuća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/>
                        <a:t>Skala zadovoljstva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247657"/>
                  </a:ext>
                </a:extLst>
              </a:tr>
              <a:tr h="2863578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hr-HR" sz="1400" dirty="0"/>
                        <a:t>0. Gledanje lošeg filma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hr-HR" sz="1400" dirty="0"/>
                        <a:t>1.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hr-HR" sz="1400" dirty="0"/>
                        <a:t>2.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hr-HR" sz="1400" dirty="0"/>
                        <a:t>3. Čišćenje stola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hr-HR" sz="1400" dirty="0"/>
                        <a:t>4.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hr-HR" sz="1400" dirty="0"/>
                        <a:t>5. Vođenje čekovne knjižice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hr-HR" sz="1400" dirty="0"/>
                        <a:t>6.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hr-HR" sz="1400" dirty="0"/>
                        <a:t>7. Završavanje eseja iz engleskog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hr-HR" sz="1400" dirty="0"/>
                        <a:t>8.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hr-HR" sz="1400" dirty="0"/>
                        <a:t>9.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hr-HR" sz="1400" dirty="0"/>
                        <a:t>10. Razumijevanje teškog problema iz kemije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hr-HR" sz="1400" dirty="0"/>
                        <a:t>0. Učenje za ispit iz kemije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hr-HR" sz="1400" dirty="0"/>
                        <a:t>1.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hr-HR" sz="1400" dirty="0"/>
                        <a:t>2.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hr-HR" sz="1400" dirty="0"/>
                        <a:t>3. Vožnja biciklom oko doma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hr-HR" sz="1400" dirty="0"/>
                        <a:t>4.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hr-HR" sz="1400" dirty="0"/>
                        <a:t>5. Ručak s cimericom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hr-HR" sz="1400" dirty="0"/>
                        <a:t>6.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hr-HR" sz="1400" dirty="0"/>
                        <a:t>7. Pobjeda u bejzbolu za dom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hr-HR" sz="1400" dirty="0"/>
                        <a:t>8.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hr-HR" sz="1400" dirty="0"/>
                        <a:t>9.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hr-HR" sz="1400" dirty="0"/>
                        <a:t>10. Dobivanje petice iz seminarskog rada.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hr-H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2855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5553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50000"/>
            <a:lum/>
          </a:blip>
          <a:srcRect/>
          <a:stretch>
            <a:fillRect l="33000" t="-13000" r="-21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>
            <a:extLst>
              <a:ext uri="{FF2B5EF4-FFF2-40B4-BE49-F238E27FC236}">
                <a16:creationId xmlns:a16="http://schemas.microsoft.com/office/drawing/2014/main" id="{06B0E639-6332-4516-A451-FA2E31268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76147"/>
            <a:ext cx="10058400" cy="1371600"/>
          </a:xfrm>
        </p:spPr>
        <p:txBody>
          <a:bodyPr>
            <a:normAutofit/>
          </a:bodyPr>
          <a:lstStyle/>
          <a:p>
            <a:r>
              <a:rPr lang="hr-HR" sz="3200" dirty="0"/>
              <a:t>Pregled tablice aktivnosti (sljedeći tjedan)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205346FC-E64C-480F-8D7E-20C8A91C8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767" y="1575898"/>
            <a:ext cx="10058400" cy="3931920"/>
          </a:xfrm>
        </p:spPr>
        <p:txBody>
          <a:bodyPr/>
          <a:lstStyle/>
          <a:p>
            <a:r>
              <a:rPr lang="hr-HR" dirty="0"/>
              <a:t>T i K zajedno pregledavaju tablicu aktivnosti, tražeći uzorke ponašanja te donose zaključke npr.:</a:t>
            </a: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7E4DEFCD-5ADA-4B67-B39F-46AFAC77D0D5}"/>
              </a:ext>
            </a:extLst>
          </p:cNvPr>
          <p:cNvSpPr txBox="1"/>
          <p:nvPr/>
        </p:nvSpPr>
        <p:spPr>
          <a:xfrm>
            <a:off x="1433384" y="2696779"/>
            <a:ext cx="9448800" cy="2585323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hr-HR" dirty="0"/>
              <a:t>Koje su aktivnosti previše/premalo zastupljene? Provodi li K razumnu količinu vremena u aktivnostima povezanima sa školom/poslom/prijateljima/zabavom,…</a:t>
            </a:r>
          </a:p>
          <a:p>
            <a:pPr marL="342900" indent="-342900">
              <a:buAutoNum type="arabicPeriod"/>
            </a:pPr>
            <a:r>
              <a:rPr lang="hr-HR" dirty="0"/>
              <a:t>Koje aktivnosti imaju najviše p i/ili z? Treba li K povećati takve aktivnosti?</a:t>
            </a:r>
          </a:p>
          <a:p>
            <a:pPr marL="342900" indent="-342900">
              <a:buAutoNum type="arabicPeriod"/>
            </a:pPr>
            <a:r>
              <a:rPr lang="hr-HR" dirty="0"/>
              <a:t>Koje aktivnosti imaju najniže p i/ili z? Jesu li takve aktivnosti bitno deprimirajuće (npr. provođenje vremena u krevetu) i treba li njihovu frekvenciju smanjiti? Ili je K deprimiran za vrijeme pregleda aktivnosti zbog AM koje se javljaju za vrijeme tih aktivnosti? (tada je bolje usmjeriti se na disfunkcionalne misli umjesto na smanjenje frekvencije aktivnosti)</a:t>
            </a:r>
          </a:p>
          <a:p>
            <a:pPr marL="342900" indent="-342900">
              <a:buAutoNum type="arabicPeriod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07690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A809C0A-0C51-4082-B073-A9BCD662E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2869" y="642594"/>
            <a:ext cx="10242331" cy="1371600"/>
          </a:xfrm>
        </p:spPr>
        <p:txBody>
          <a:bodyPr>
            <a:normAutofit/>
          </a:bodyPr>
          <a:lstStyle/>
          <a:p>
            <a:r>
              <a:rPr lang="hr-HR" sz="3200" dirty="0"/>
              <a:t>Mjerenje raspoloženja korištenjem tablice aktivnosti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61DE65F-2026-4B93-9763-2E90D99CD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Korisno radi istraživanja pojave specifičnog raspoloženja npr.:</a:t>
            </a:r>
          </a:p>
          <a:p>
            <a:pPr lvl="1"/>
            <a:r>
              <a:rPr lang="hr-HR" dirty="0"/>
              <a:t>K s anksioznim poremećajem označava koliko određena aktivnost izaziva anksioznosti 0-10</a:t>
            </a:r>
          </a:p>
          <a:p>
            <a:pPr lvl="1"/>
            <a:r>
              <a:rPr lang="hr-HR" dirty="0"/>
              <a:t>K koji je kronično iritiran i ljutit – označava ljutnju 0-10</a:t>
            </a:r>
          </a:p>
          <a:p>
            <a:pPr lvl="1"/>
            <a:endParaRPr lang="hr-HR" dirty="0"/>
          </a:p>
          <a:p>
            <a:r>
              <a:rPr lang="hr-HR" dirty="0"/>
              <a:t>Posebno korisno kod K koji ne zamjećuju male razlike u osjećajima ili koji kronično precjenjuju/podcjenjuju stupnjeve emocija</a:t>
            </a:r>
          </a:p>
        </p:txBody>
      </p:sp>
    </p:spTree>
    <p:extLst>
      <p:ext uri="{BB962C8B-B14F-4D97-AF65-F5344CB8AC3E}">
        <p14:creationId xmlns:p14="http://schemas.microsoft.com/office/powerpoint/2010/main" val="1497338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pun">
  <a:themeElements>
    <a:clrScheme name="Sapu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pu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p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TM03457510[[fn=Sapun]]</Template>
  <TotalTime>443</TotalTime>
  <Words>1779</Words>
  <Application>Microsoft Office PowerPoint</Application>
  <PresentationFormat>Widescreen</PresentationFormat>
  <Paragraphs>235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Century Gothic</vt:lpstr>
      <vt:lpstr>Garamond</vt:lpstr>
      <vt:lpstr>Wingdings</vt:lpstr>
      <vt:lpstr>Sapun</vt:lpstr>
      <vt:lpstr>Dodatne kognitivne i bihevioralne tehnike</vt:lpstr>
      <vt:lpstr>PowerPoint Presentation</vt:lpstr>
      <vt:lpstr>Rješavanje problema</vt:lpstr>
      <vt:lpstr>Donošenje odluke Analiza prednosti i nedostataka</vt:lpstr>
      <vt:lpstr>Bihevioralni eksperiment</vt:lpstr>
      <vt:lpstr>Opažanje i planiranje aktivnosti</vt:lpstr>
      <vt:lpstr>PowerPoint Presentation</vt:lpstr>
      <vt:lpstr>Pregled tablice aktivnosti (sljedeći tjedan)</vt:lpstr>
      <vt:lpstr>Mjerenje raspoloženja korištenjem tablice aktivnosti</vt:lpstr>
      <vt:lpstr>Planiranje aktivnosti</vt:lpstr>
      <vt:lpstr>Distrakcija i preusmjeravanje pažnje</vt:lpstr>
      <vt:lpstr>Kartice za suočavanje</vt:lpstr>
      <vt:lpstr>Postupno izlaganje</vt:lpstr>
      <vt:lpstr>Igranje uloga</vt:lpstr>
      <vt:lpstr>Korištenje „pita” tehnike</vt:lpstr>
      <vt:lpstr>KORIŠTENJE PITA DIJAGRAMA U ODREĐIVANJU CILJEVA: Kada K ima poteškoća u određivanju svojih problema i onoga što želi promijeniti Ili kada ne vidi koliko je neuravnotežen njegov život  grafički opis idealne i stvarne potrošnje vremena</vt:lpstr>
      <vt:lpstr>Pita dijagram za uzročnost</vt:lpstr>
      <vt:lpstr>Funkcionalne usporedbe zabilješki o sebi i pozitivnih izjava o sebi</vt:lpstr>
      <vt:lpstr>Mijenjanje samousporedbe (1)</vt:lpstr>
      <vt:lpstr>Mijenjanje samousporedbe (2)</vt:lpstr>
      <vt:lpstr>Pozitivne izjave o sebi</vt:lpstr>
      <vt:lpstr>Literatura: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Dodatne kognitivne i bihevioralne tehnike</dc:title>
  <dc:creator>Adriana Blanusa</dc:creator>
  <cp:lastModifiedBy>hubikotvr@outlook.com</cp:lastModifiedBy>
  <cp:revision>23</cp:revision>
  <dcterms:created xsi:type="dcterms:W3CDTF">2021-09-20T13:12:46Z</dcterms:created>
  <dcterms:modified xsi:type="dcterms:W3CDTF">2021-10-13T13:24:26Z</dcterms:modified>
</cp:coreProperties>
</file>