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4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6606" autoAdjust="0"/>
  </p:normalViewPr>
  <p:slideViewPr>
    <p:cSldViewPr snapToGrid="0">
      <p:cViewPr varScale="1">
        <p:scale>
          <a:sx n="73" d="100"/>
          <a:sy n="73" d="100"/>
        </p:scale>
        <p:origin x="19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96CE2-A39A-45CB-98D3-F6ABE1DFF51F}" type="datetimeFigureOut">
              <a:rPr lang="hr-HR" smtClean="0"/>
              <a:t>19.11.2021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FA4D-BA26-4E89-91BF-FD43887F6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174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7797-5E3B-45CE-AE06-DF298FE5125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3038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7797-5E3B-45CE-AE06-DF298FE5125D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6545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7797-5E3B-45CE-AE06-DF298FE5125D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4167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7797-5E3B-45CE-AE06-DF298FE5125D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9826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7797-5E3B-45CE-AE06-DF298FE5125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138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7797-5E3B-45CE-AE06-DF298FE5125D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9380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7797-5E3B-45CE-AE06-DF298FE5125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939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7797-5E3B-45CE-AE06-DF298FE5125D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0505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7797-5E3B-45CE-AE06-DF298FE5125D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0974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7797-5E3B-45CE-AE06-DF298FE5125D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7400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7797-5E3B-45CE-AE06-DF298FE5125D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0056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57797-5E3B-45CE-AE06-DF298FE5125D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324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790A-8ACF-4B2A-8796-171F9D07D7AE}" type="datetimeFigureOut">
              <a:rPr lang="hr-HR" smtClean="0"/>
              <a:t>19.11.2021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9FB-0C36-4568-887E-CDAA7649F8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777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790A-8ACF-4B2A-8796-171F9D07D7AE}" type="datetimeFigureOut">
              <a:rPr lang="hr-HR" smtClean="0"/>
              <a:t>19.11.2021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9FB-0C36-4568-887E-CDAA7649F8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7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790A-8ACF-4B2A-8796-171F9D07D7AE}" type="datetimeFigureOut">
              <a:rPr lang="hr-HR" smtClean="0"/>
              <a:t>19.11.2021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9FB-0C36-4568-887E-CDAA7649F8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694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790A-8ACF-4B2A-8796-171F9D07D7AE}" type="datetimeFigureOut">
              <a:rPr lang="hr-HR" smtClean="0"/>
              <a:t>19.11.2021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9FB-0C36-4568-887E-CDAA7649F8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621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790A-8ACF-4B2A-8796-171F9D07D7AE}" type="datetimeFigureOut">
              <a:rPr lang="hr-HR" smtClean="0"/>
              <a:t>19.11.2021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9FB-0C36-4568-887E-CDAA7649F8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4582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790A-8ACF-4B2A-8796-171F9D07D7AE}" type="datetimeFigureOut">
              <a:rPr lang="hr-HR" smtClean="0"/>
              <a:t>19.11.2021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9FB-0C36-4568-887E-CDAA7649F8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73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790A-8ACF-4B2A-8796-171F9D07D7AE}" type="datetimeFigureOut">
              <a:rPr lang="hr-HR" smtClean="0"/>
              <a:t>19.11.2021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9FB-0C36-4568-887E-CDAA7649F82E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1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790A-8ACF-4B2A-8796-171F9D07D7AE}" type="datetimeFigureOut">
              <a:rPr lang="hr-HR" smtClean="0"/>
              <a:t>19.11.2021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9FB-0C36-4568-887E-CDAA7649F8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020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790A-8ACF-4B2A-8796-171F9D07D7AE}" type="datetimeFigureOut">
              <a:rPr lang="hr-HR" smtClean="0"/>
              <a:t>19.11.2021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9FB-0C36-4568-887E-CDAA7649F8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270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790A-8ACF-4B2A-8796-171F9D07D7AE}" type="datetimeFigureOut">
              <a:rPr lang="hr-HR" smtClean="0"/>
              <a:t>19.11.2021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9FB-0C36-4568-887E-CDAA7649F8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109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FF8790A-8ACF-4B2A-8796-171F9D07D7AE}" type="datetimeFigureOut">
              <a:rPr lang="hr-HR" smtClean="0"/>
              <a:t>19.11.2021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B9FB-0C36-4568-887E-CDAA7649F8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193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FF8790A-8ACF-4B2A-8796-171F9D07D7AE}" type="datetimeFigureOut">
              <a:rPr lang="hr-HR" smtClean="0"/>
              <a:t>19.11.2021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398B9FB-0C36-4568-887E-CDAA7649F8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059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4541" y="0"/>
            <a:ext cx="10058400" cy="3346318"/>
          </a:xfrm>
        </p:spPr>
        <p:txBody>
          <a:bodyPr/>
          <a:lstStyle/>
          <a:p>
            <a:pPr algn="ctr"/>
            <a:r>
              <a:rPr lang="hr-HR" dirty="0" smtClean="0"/>
              <a:t>Komunikacija u partnerskim odnosima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24" y="5684716"/>
            <a:ext cx="9440034" cy="1049867"/>
          </a:xfrm>
        </p:spPr>
        <p:txBody>
          <a:bodyPr/>
          <a:lstStyle/>
          <a:p>
            <a:r>
              <a:rPr lang="hr-HR" dirty="0" smtClean="0"/>
              <a:t>Pripremila: Mirna </a:t>
            </a:r>
            <a:r>
              <a:rPr lang="hr-HR" dirty="0" err="1" smtClean="0"/>
              <a:t>Keresteš</a:t>
            </a:r>
            <a:r>
              <a:rPr lang="hr-HR" dirty="0" smtClean="0"/>
              <a:t>, magistra psihologije</a:t>
            </a:r>
          </a:p>
          <a:p>
            <a:r>
              <a:rPr lang="hr-HR" dirty="0" smtClean="0"/>
              <a:t>Zagreb, 20.11.2021.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446" y="2445585"/>
            <a:ext cx="4476628" cy="281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2212"/>
            <a:ext cx="12192000" cy="1188720"/>
          </a:xfrm>
        </p:spPr>
        <p:txBody>
          <a:bodyPr>
            <a:normAutofit/>
          </a:bodyPr>
          <a:lstStyle/>
          <a:p>
            <a:r>
              <a:rPr lang="hr-HR" dirty="0" smtClean="0"/>
              <a:t>RJEŠAVANJE PROBLEMA RAZLIKA U STILOVIMA KOMUNIKACIJE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95" y="1360932"/>
            <a:ext cx="8394377" cy="5497068"/>
          </a:xfrm>
        </p:spPr>
        <p:txBody>
          <a:bodyPr>
            <a:normAutofit/>
          </a:bodyPr>
          <a:lstStyle/>
          <a:p>
            <a:r>
              <a:rPr lang="hr-HR" sz="2000" dirty="0" smtClean="0"/>
              <a:t>Povećanje svjesnosti simboličkih značenja neverbalnih znakova i problema</a:t>
            </a:r>
          </a:p>
          <a:p>
            <a:r>
              <a:rPr lang="hr-HR" sz="2000" dirty="0" smtClean="0"/>
              <a:t>Dogovaranje skupa pravila komunikacije </a:t>
            </a:r>
          </a:p>
          <a:p>
            <a:endParaRPr lang="hr-HR" sz="2000" dirty="0" smtClean="0"/>
          </a:p>
          <a:p>
            <a:r>
              <a:rPr lang="hr-HR" sz="2000" dirty="0" smtClean="0"/>
              <a:t>Opsežni govornici, duge pauze u govoru </a:t>
            </a:r>
          </a:p>
          <a:p>
            <a:pPr lvl="1"/>
            <a:r>
              <a:rPr lang="hr-HR" sz="1800" dirty="0" smtClean="0"/>
              <a:t>Ne shvaćanje prekidanja kao uvrede, nastavak govora nakon prekida</a:t>
            </a:r>
          </a:p>
          <a:p>
            <a:pPr lvl="1"/>
            <a:r>
              <a:rPr lang="hr-HR" sz="1800" dirty="0" smtClean="0"/>
              <a:t>Vježbanje konciznosti </a:t>
            </a:r>
          </a:p>
          <a:p>
            <a:r>
              <a:rPr lang="hr-HR" sz="2000" dirty="0" smtClean="0"/>
              <a:t>Oni koji malo govore – vježbanje opsežnosti </a:t>
            </a:r>
          </a:p>
          <a:p>
            <a:endParaRPr lang="hr-HR" sz="2000" dirty="0" smtClean="0"/>
          </a:p>
          <a:p>
            <a:r>
              <a:rPr lang="hr-HR" sz="2000" dirty="0" smtClean="0"/>
              <a:t>Prekidači - procjena opravdanosti i svrhovitosti prekida </a:t>
            </a:r>
          </a:p>
          <a:p>
            <a:r>
              <a:rPr lang="hr-HR" sz="2000" dirty="0" smtClean="0"/>
              <a:t>Partneri s malo neverbalnih znakova praćenja - </a:t>
            </a:r>
            <a:r>
              <a:rPr lang="hr-HR" dirty="0" smtClean="0"/>
              <a:t>vježbanje davanja više signala</a:t>
            </a:r>
          </a:p>
          <a:p>
            <a:pPr lvl="1"/>
            <a:r>
              <a:rPr lang="hr-HR" sz="1800" dirty="0" smtClean="0"/>
              <a:t>Njihovi partneri – povećanje svjesnosti da šutnja nije uvijek znak ravnodušnosti</a:t>
            </a:r>
          </a:p>
          <a:p>
            <a:endParaRPr lang="hr-HR" dirty="0"/>
          </a:p>
          <a:p>
            <a:r>
              <a:rPr lang="hr-HR" sz="2000" dirty="0" smtClean="0"/>
              <a:t>Stilovi = naučeni </a:t>
            </a:r>
          </a:p>
          <a:p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/>
          </a:p>
        </p:txBody>
      </p:sp>
      <p:pic>
        <p:nvPicPr>
          <p:cNvPr id="3074" name="Picture 2" descr="The Conversation You Should Have with Your Spouse Every Week - Main Line  Counseling Partn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840" y="2921490"/>
            <a:ext cx="3820160" cy="393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9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-591727" y="1181829"/>
            <a:ext cx="4270248" cy="704087"/>
          </a:xfrm>
        </p:spPr>
        <p:txBody>
          <a:bodyPr/>
          <a:lstStyle/>
          <a:p>
            <a:r>
              <a:rPr lang="hr-HR" dirty="0" smtClean="0"/>
              <a:t>ŽENE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60" y="1885916"/>
            <a:ext cx="5896495" cy="4972084"/>
          </a:xfrm>
        </p:spPr>
        <p:txBody>
          <a:bodyPr>
            <a:normAutofit/>
          </a:bodyPr>
          <a:lstStyle/>
          <a:p>
            <a:r>
              <a:rPr lang="hr-HR" sz="2200" dirty="0" smtClean="0"/>
              <a:t>Češće postavljaju pitanja</a:t>
            </a:r>
          </a:p>
          <a:p>
            <a:pPr lvl="1"/>
            <a:r>
              <a:rPr lang="hr-HR" sz="2000" dirty="0" smtClean="0"/>
              <a:t>Znak intimnosti i brige, održavanje razgovora  </a:t>
            </a:r>
          </a:p>
          <a:p>
            <a:r>
              <a:rPr lang="hr-HR" sz="2200" dirty="0" smtClean="0"/>
              <a:t>Više iskaza koji potiču davanje odgovora druge osobe</a:t>
            </a:r>
          </a:p>
          <a:p>
            <a:r>
              <a:rPr lang="hr-HR" sz="2200" dirty="0" smtClean="0"/>
              <a:t>Neverbalni znakovi = indikatori slušanja  </a:t>
            </a:r>
          </a:p>
          <a:p>
            <a:r>
              <a:rPr lang="hr-HR" sz="2200" dirty="0" smtClean="0"/>
              <a:t>Češće zamjenice „ti” i „mi”</a:t>
            </a:r>
          </a:p>
          <a:p>
            <a:r>
              <a:rPr lang="hr-HR" sz="2200" dirty="0" smtClean="0"/>
              <a:t>Sklonije dijeljenju osjećaja i tajni </a:t>
            </a:r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46619" y="1885914"/>
            <a:ext cx="6123708" cy="4819685"/>
          </a:xfrm>
        </p:spPr>
        <p:txBody>
          <a:bodyPr>
            <a:normAutofit fontScale="92500"/>
          </a:bodyPr>
          <a:lstStyle/>
          <a:p>
            <a:r>
              <a:rPr lang="hr-HR" sz="2400" dirty="0" smtClean="0"/>
              <a:t>Pitanja </a:t>
            </a:r>
            <a:r>
              <a:rPr lang="hr-HR" sz="2400" dirty="0"/>
              <a:t>= </a:t>
            </a:r>
            <a:r>
              <a:rPr lang="hr-HR" sz="2400" dirty="0" smtClean="0"/>
              <a:t>dobivanje </a:t>
            </a:r>
            <a:r>
              <a:rPr lang="hr-HR" sz="2400" dirty="0"/>
              <a:t>informacija </a:t>
            </a:r>
          </a:p>
          <a:p>
            <a:r>
              <a:rPr lang="hr-HR" sz="2400" dirty="0"/>
              <a:t>Manja tendencija postavljanja osobnih pitanja </a:t>
            </a:r>
          </a:p>
          <a:p>
            <a:r>
              <a:rPr lang="hr-HR" sz="2400" dirty="0" smtClean="0"/>
              <a:t>Neverbalni </a:t>
            </a:r>
            <a:r>
              <a:rPr lang="hr-HR" sz="2400" dirty="0"/>
              <a:t>znakovi = znak slaganja s partnerom </a:t>
            </a:r>
          </a:p>
          <a:p>
            <a:r>
              <a:rPr lang="hr-HR" sz="2400" dirty="0" smtClean="0"/>
              <a:t>Češći komentari </a:t>
            </a:r>
            <a:r>
              <a:rPr lang="hr-HR" sz="2400" dirty="0"/>
              <a:t>tijekom trajanja razgovora</a:t>
            </a:r>
          </a:p>
          <a:p>
            <a:r>
              <a:rPr lang="hr-HR" sz="2400" dirty="0"/>
              <a:t>Rjeđe </a:t>
            </a:r>
            <a:r>
              <a:rPr lang="hr-HR" sz="2400" dirty="0" smtClean="0"/>
              <a:t>odgovaranje </a:t>
            </a:r>
            <a:r>
              <a:rPr lang="hr-HR" sz="2400" dirty="0"/>
              <a:t>na komentare drugog govornika</a:t>
            </a:r>
          </a:p>
          <a:p>
            <a:r>
              <a:rPr lang="hr-HR" sz="2400" dirty="0"/>
              <a:t>Skloniji osporavanju ili propitkivanju izjava partnera</a:t>
            </a:r>
          </a:p>
          <a:p>
            <a:r>
              <a:rPr lang="hr-HR" sz="2400" dirty="0"/>
              <a:t>Više izjava koje se odnose na činjenice ili mišljenje </a:t>
            </a:r>
            <a:endParaRPr lang="hr-HR" sz="2400" dirty="0" smtClean="0"/>
          </a:p>
          <a:p>
            <a:r>
              <a:rPr lang="hr-HR" sz="2400" dirty="0" smtClean="0"/>
              <a:t>Razgovori o manje intimnim temama </a:t>
            </a:r>
            <a:endParaRPr lang="hr-HR" sz="2400" dirty="0"/>
          </a:p>
          <a:p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440424" y="1181828"/>
            <a:ext cx="4270248" cy="704087"/>
          </a:xfrm>
        </p:spPr>
        <p:txBody>
          <a:bodyPr/>
          <a:lstStyle/>
          <a:p>
            <a:r>
              <a:rPr lang="hr-HR" dirty="0" smtClean="0"/>
              <a:t>MUŠKARCI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176" y="172212"/>
            <a:ext cx="7729728" cy="1188720"/>
          </a:xfrm>
        </p:spPr>
        <p:txBody>
          <a:bodyPr/>
          <a:lstStyle/>
          <a:p>
            <a:r>
              <a:rPr lang="hr-HR" dirty="0" smtClean="0"/>
              <a:t>Rodne razlike </a:t>
            </a:r>
            <a:endParaRPr lang="hr-HR" dirty="0"/>
          </a:p>
        </p:txBody>
      </p:sp>
      <p:pic>
        <p:nvPicPr>
          <p:cNvPr id="5122" name="Picture 2" descr="5,016 BEST Fighting Couple Cartoon IMAGES, STOCK PHOTOS &amp;amp; VECTORS | Adobe 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3" y="88045"/>
            <a:ext cx="2315152" cy="150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6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08" y="274760"/>
            <a:ext cx="7402183" cy="620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936" y="26786"/>
            <a:ext cx="7729728" cy="1703252"/>
          </a:xfrm>
        </p:spPr>
        <p:txBody>
          <a:bodyPr/>
          <a:lstStyle/>
          <a:p>
            <a:r>
              <a:rPr lang="hr-HR" dirty="0" smtClean="0"/>
              <a:t>Ženski svijet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" y="1730038"/>
            <a:ext cx="11602720" cy="497556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Ženska prijateljstva</a:t>
            </a:r>
          </a:p>
          <a:p>
            <a:pPr lvl="1"/>
            <a:r>
              <a:rPr lang="hr-HR" sz="2000" dirty="0" smtClean="0"/>
              <a:t>Zajednički razgovori – formiranje i raskidanje </a:t>
            </a:r>
          </a:p>
          <a:p>
            <a:pPr lvl="1"/>
            <a:r>
              <a:rPr lang="hr-HR" sz="2000" dirty="0" smtClean="0"/>
              <a:t>Zadržavanje odnosa jednakosti i bliskosti</a:t>
            </a:r>
          </a:p>
          <a:p>
            <a:pPr lvl="2"/>
            <a:r>
              <a:rPr lang="hr-HR" sz="1800" dirty="0" smtClean="0"/>
              <a:t>Pružanje podrške, aktivno slušanje </a:t>
            </a:r>
          </a:p>
          <a:p>
            <a:pPr lvl="2"/>
            <a:r>
              <a:rPr lang="hr-HR" sz="1800" dirty="0" smtClean="0"/>
              <a:t>Dijeljenje tajni, problema i iskustava (razuvjeravanja)</a:t>
            </a:r>
          </a:p>
          <a:p>
            <a:pPr lvl="1"/>
            <a:r>
              <a:rPr lang="hr-HR" sz="2000" dirty="0" smtClean="0"/>
              <a:t>Učenje iznošenja kritika i argumentiranja bez nazivanja „šeficom” ili „zlobnom”</a:t>
            </a:r>
          </a:p>
          <a:p>
            <a:pPr lvl="1"/>
            <a:r>
              <a:rPr lang="hr-HR" sz="2000" dirty="0" smtClean="0"/>
              <a:t>Promjene u savezima – bolje obraćanje pažnje na tuđe namjere i motive</a:t>
            </a:r>
            <a:endParaRPr lang="hr-HR" sz="2000" dirty="0"/>
          </a:p>
          <a:p>
            <a:r>
              <a:rPr lang="hr-HR" sz="2400" dirty="0" smtClean="0"/>
              <a:t>U odnosu prema muškarcima</a:t>
            </a:r>
          </a:p>
          <a:p>
            <a:pPr lvl="1"/>
            <a:r>
              <a:rPr lang="hr-HR" sz="2000" dirty="0" smtClean="0"/>
              <a:t>Češće rasprave o osjećajima</a:t>
            </a:r>
          </a:p>
          <a:p>
            <a:pPr lvl="1"/>
            <a:r>
              <a:rPr lang="hr-HR" sz="2000" dirty="0" smtClean="0"/>
              <a:t>Manja sklonost naređivanja </a:t>
            </a:r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/>
          </a:p>
        </p:txBody>
      </p:sp>
      <p:pic>
        <p:nvPicPr>
          <p:cNvPr id="5122" name="Picture 2" descr="834 Girls best friend Vector Images, Girls best friend Illustrations | 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974" y="79145"/>
            <a:ext cx="1826895" cy="159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5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43840"/>
            <a:ext cx="7729728" cy="1909572"/>
          </a:xfrm>
        </p:spPr>
        <p:txBody>
          <a:bodyPr/>
          <a:lstStyle/>
          <a:p>
            <a:r>
              <a:rPr lang="hr-HR" dirty="0" smtClean="0"/>
              <a:t>Muški svijet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153412"/>
            <a:ext cx="7729728" cy="449122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Veće, organiziranije grupe</a:t>
            </a:r>
          </a:p>
          <a:p>
            <a:pPr lvl="1"/>
            <a:r>
              <a:rPr lang="hr-HR" sz="2200" dirty="0" smtClean="0"/>
              <a:t>Važnost statusa i dominantnosti</a:t>
            </a:r>
          </a:p>
          <a:p>
            <a:pPr lvl="2"/>
            <a:r>
              <a:rPr lang="hr-HR" sz="2000" dirty="0" smtClean="0"/>
              <a:t>Postavljanje, potvrđivanje dominacije, zadobivanje pažnje publike</a:t>
            </a:r>
          </a:p>
          <a:p>
            <a:r>
              <a:rPr lang="hr-HR" sz="2400" dirty="0" smtClean="0"/>
              <a:t>Razgovori</a:t>
            </a:r>
          </a:p>
          <a:p>
            <a:pPr lvl="1"/>
            <a:r>
              <a:rPr lang="hr-HR" sz="2200" dirty="0" smtClean="0"/>
              <a:t>Naredbe, ismijavanja, prijetnje, hvalisanja</a:t>
            </a:r>
          </a:p>
          <a:p>
            <a:pPr lvl="1"/>
            <a:r>
              <a:rPr lang="hr-HR" sz="2200" dirty="0" smtClean="0"/>
              <a:t> Više prepiranja u odnosu na Ž</a:t>
            </a:r>
          </a:p>
          <a:p>
            <a:pPr lvl="1"/>
            <a:r>
              <a:rPr lang="hr-HR" sz="2200" dirty="0" smtClean="0"/>
              <a:t>Riječi – češće oružja i instrument uspostave dominacije </a:t>
            </a:r>
          </a:p>
          <a:p>
            <a:r>
              <a:rPr lang="hr-HR" sz="2400" dirty="0" smtClean="0"/>
              <a:t>Dijeljenje problema</a:t>
            </a:r>
          </a:p>
          <a:p>
            <a:pPr lvl="1"/>
            <a:r>
              <a:rPr lang="hr-HR" sz="2200" dirty="0" smtClean="0"/>
              <a:t>Interpretacija: eksplicitno traženje rješenja </a:t>
            </a:r>
          </a:p>
          <a:p>
            <a:pPr lvl="1"/>
            <a:endParaRPr lang="hr-HR" dirty="0" smtClean="0"/>
          </a:p>
        </p:txBody>
      </p:sp>
      <p:pic>
        <p:nvPicPr>
          <p:cNvPr id="6148" name="Picture 4" descr="Best Friends Men Stock Illustrations – 568 Best Friends Men Stock  Illustrations, Vectors &amp;amp; Clipart - Dreams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441" y="332994"/>
            <a:ext cx="1731264" cy="173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37920" y="4136518"/>
            <a:ext cx="9956800" cy="2582936"/>
          </a:xfrm>
        </p:spPr>
        <p:txBody>
          <a:bodyPr/>
          <a:lstStyle/>
          <a:p>
            <a:r>
              <a:rPr lang="hr-HR" sz="2400" dirty="0" smtClean="0"/>
              <a:t>Anketa časopisa </a:t>
            </a:r>
            <a:r>
              <a:rPr lang="hr-HR" sz="2400" dirty="0" err="1" smtClean="0"/>
              <a:t>Family</a:t>
            </a:r>
            <a:r>
              <a:rPr lang="hr-HR" sz="2400" dirty="0" smtClean="0"/>
              <a:t> </a:t>
            </a:r>
            <a:r>
              <a:rPr lang="hr-HR" sz="2400" dirty="0" err="1" smtClean="0"/>
              <a:t>Circle</a:t>
            </a:r>
            <a:endParaRPr lang="hr-HR" sz="2400" dirty="0" smtClean="0"/>
          </a:p>
          <a:p>
            <a:pPr lvl="1"/>
            <a:r>
              <a:rPr lang="hr-HR" sz="2200" dirty="0" smtClean="0"/>
              <a:t>Većina (69%) žena bi otkrila svoje osjećaje najboljim prijateljicama nego svojim supružnicima ili partnerima, u slučaju da se osjećaju nesretno </a:t>
            </a:r>
            <a:endParaRPr lang="hr-HR" sz="2200" dirty="0"/>
          </a:p>
        </p:txBody>
      </p:sp>
      <p:pic>
        <p:nvPicPr>
          <p:cNvPr id="4102" name="Picture 6" descr="https://i.pinimg.com/564x/20/22/93/2022939e2c3566e95ad997008babc9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341" y="308117"/>
            <a:ext cx="6250727" cy="369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100" y="621302"/>
            <a:ext cx="7729728" cy="1188720"/>
          </a:xfrm>
        </p:spPr>
        <p:txBody>
          <a:bodyPr/>
          <a:lstStyle/>
          <a:p>
            <a:r>
              <a:rPr lang="hr-HR" dirty="0" smtClean="0"/>
              <a:t>Razlike u očekivanjima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73" y="2123487"/>
            <a:ext cx="5650483" cy="471276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Žene</a:t>
            </a:r>
          </a:p>
          <a:p>
            <a:pPr lvl="1"/>
            <a:r>
              <a:rPr lang="hr-HR" sz="2200" dirty="0" smtClean="0"/>
              <a:t>Partner = nova, poboljšana verzija najbolje prijateljice</a:t>
            </a:r>
          </a:p>
          <a:p>
            <a:pPr lvl="1"/>
            <a:r>
              <a:rPr lang="hr-HR" sz="2200" dirty="0" smtClean="0"/>
              <a:t>Partnerovo dijeljenje osjećaja i tajni</a:t>
            </a:r>
          </a:p>
          <a:p>
            <a:pPr lvl="1"/>
            <a:r>
              <a:rPr lang="hr-HR" sz="2200" dirty="0" smtClean="0"/>
              <a:t>Najčešće se povjeravaju najboljim prijateljima</a:t>
            </a:r>
          </a:p>
          <a:p>
            <a:pPr lvl="1"/>
            <a:r>
              <a:rPr lang="hr-HR" sz="2200" dirty="0" smtClean="0"/>
              <a:t>Rasprave o konfliktima i problemima su dobre  </a:t>
            </a:r>
          </a:p>
          <a:p>
            <a:pPr lvl="2"/>
            <a:r>
              <a:rPr lang="hr-HR" sz="2000" dirty="0" smtClean="0"/>
              <a:t>Osjećaj empatije, intimnosti i razumijevanja </a:t>
            </a: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7188" y="3061855"/>
            <a:ext cx="4270247" cy="4599709"/>
          </a:xfrm>
        </p:spPr>
        <p:txBody>
          <a:bodyPr>
            <a:normAutofit/>
          </a:bodyPr>
          <a:lstStyle/>
          <a:p>
            <a:r>
              <a:rPr lang="hr-HR" sz="2400" dirty="0" smtClean="0"/>
              <a:t>Muškarci </a:t>
            </a:r>
          </a:p>
          <a:p>
            <a:pPr lvl="1"/>
            <a:r>
              <a:rPr lang="hr-HR" sz="2200" dirty="0" smtClean="0"/>
              <a:t>Najčešće se povjeravaju partnericama</a:t>
            </a:r>
          </a:p>
          <a:p>
            <a:pPr lvl="1"/>
            <a:r>
              <a:rPr lang="hr-HR" sz="2200" dirty="0" smtClean="0"/>
              <a:t>Rasprave o konfliktima i problemima nisu dobre</a:t>
            </a:r>
          </a:p>
          <a:p>
            <a:pPr lvl="2"/>
            <a:r>
              <a:rPr lang="hr-HR" sz="2000" dirty="0" smtClean="0"/>
              <a:t>Žele i nude brza, praktična rješenja</a:t>
            </a:r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/>
          </a:p>
        </p:txBody>
      </p:sp>
      <p:pic>
        <p:nvPicPr>
          <p:cNvPr id="4100" name="Picture 4" descr="Cartoon Couple Communication Template Woman Speaking And Man Thinking Stock  Illustration - Download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919" y="621302"/>
            <a:ext cx="2325749" cy="23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113" y="175098"/>
            <a:ext cx="7729728" cy="1188720"/>
          </a:xfrm>
        </p:spPr>
        <p:txBody>
          <a:bodyPr/>
          <a:lstStyle/>
          <a:p>
            <a:r>
              <a:rPr lang="hr-HR" dirty="0" smtClean="0"/>
              <a:t>Plodno tlo za konflikte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" y="1188720"/>
            <a:ext cx="7729728" cy="5419898"/>
          </a:xfrm>
        </p:spPr>
        <p:txBody>
          <a:bodyPr>
            <a:normAutofit/>
          </a:bodyPr>
          <a:lstStyle/>
          <a:p>
            <a:r>
              <a:rPr lang="hr-HR" sz="2200" dirty="0" smtClean="0"/>
              <a:t>Muškarci</a:t>
            </a:r>
          </a:p>
          <a:p>
            <a:pPr lvl="1"/>
            <a:r>
              <a:rPr lang="hr-HR" sz="2000" dirty="0" smtClean="0"/>
              <a:t>Nezainteresirani, kontrolirajući, </a:t>
            </a:r>
            <a:r>
              <a:rPr lang="hr-HR" sz="2000" dirty="0" err="1" smtClean="0"/>
              <a:t>neresponzivni</a:t>
            </a:r>
            <a:endParaRPr lang="hr-HR" sz="2000" dirty="0" smtClean="0"/>
          </a:p>
          <a:p>
            <a:pPr lvl="1"/>
            <a:r>
              <a:rPr lang="hr-HR" sz="2000" dirty="0" smtClean="0"/>
              <a:t>„</a:t>
            </a:r>
            <a:r>
              <a:rPr lang="hr-HR" sz="2000" dirty="0"/>
              <a:t>Uvijek me prekida</a:t>
            </a:r>
            <a:r>
              <a:rPr lang="hr-HR" sz="2000" dirty="0" smtClean="0"/>
              <a:t>!”,, </a:t>
            </a:r>
            <a:r>
              <a:rPr lang="hr-HR" sz="2000" dirty="0"/>
              <a:t>„Nikad me ne sluša</a:t>
            </a:r>
            <a:r>
              <a:rPr lang="hr-HR" sz="2000" dirty="0" smtClean="0"/>
              <a:t>!”, „Moj partner se ne slaže ni sa čime što kažem.”</a:t>
            </a:r>
          </a:p>
          <a:p>
            <a:pPr lvl="1"/>
            <a:r>
              <a:rPr lang="hr-HR" sz="2000" dirty="0" smtClean="0"/>
              <a:t>Zapravo: odraz navike, naučenog stila komunikacije </a:t>
            </a:r>
          </a:p>
          <a:p>
            <a:r>
              <a:rPr lang="hr-HR" sz="2200" dirty="0"/>
              <a:t>Agresivan </a:t>
            </a:r>
            <a:r>
              <a:rPr lang="hr-HR" sz="2200" dirty="0" smtClean="0"/>
              <a:t>i superioran stil </a:t>
            </a:r>
            <a:r>
              <a:rPr lang="hr-HR" sz="2200" dirty="0"/>
              <a:t>razgovora muškaraca</a:t>
            </a:r>
          </a:p>
          <a:p>
            <a:pPr lvl="1"/>
            <a:r>
              <a:rPr lang="hr-HR" sz="2000" dirty="0"/>
              <a:t>Žene: napad koji uništava odnos</a:t>
            </a:r>
          </a:p>
          <a:p>
            <a:pPr lvl="1"/>
            <a:r>
              <a:rPr lang="hr-HR" sz="2000" dirty="0"/>
              <a:t>Muškarci: oblik komunikacije s drugima </a:t>
            </a:r>
            <a:endParaRPr lang="hr-HR" sz="2000" dirty="0" smtClean="0"/>
          </a:p>
          <a:p>
            <a:r>
              <a:rPr lang="hr-HR" sz="2200" dirty="0" smtClean="0"/>
              <a:t>Razlike u očekivanjima </a:t>
            </a:r>
          </a:p>
          <a:p>
            <a:r>
              <a:rPr lang="hr-HR" sz="2200" dirty="0" smtClean="0"/>
              <a:t>Razlike u percepciji bitnih elemenata razgovora </a:t>
            </a:r>
          </a:p>
          <a:p>
            <a:r>
              <a:rPr lang="hr-HR" sz="2200" dirty="0" smtClean="0"/>
              <a:t>Poboljšanje odnosa – usklađivanje komunikacijskih stilova</a:t>
            </a:r>
          </a:p>
          <a:p>
            <a:pPr lvl="1"/>
            <a:endParaRPr lang="hr-HR" dirty="0" smtClean="0"/>
          </a:p>
          <a:p>
            <a:pPr lvl="1"/>
            <a:endParaRPr lang="hr-HR" dirty="0"/>
          </a:p>
          <a:p>
            <a:pPr lvl="1"/>
            <a:endParaRPr lang="hr-HR" dirty="0"/>
          </a:p>
        </p:txBody>
      </p:sp>
      <p:pic>
        <p:nvPicPr>
          <p:cNvPr id="3074" name="Picture 2" descr="Divorce. Family Conflict. Couple Man and Woman Swear and Child Close His  Ears. Stock Vector - Illustration of dispute, cartoon: 735319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054" y="2892425"/>
            <a:ext cx="3965575" cy="3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0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Procjena problema u partnerskoj komunikaciji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Check</a:t>
            </a:r>
            <a:r>
              <a:rPr lang="hr-HR" dirty="0"/>
              <a:t> liste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1274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36987" cy="2879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879387"/>
            <a:ext cx="6536987" cy="397861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36986" y="8064"/>
            <a:ext cx="5655014" cy="684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5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ating couple having a conflict and relationship problems. 1933059 Vector  Art at Vecteez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327" y="3186545"/>
            <a:ext cx="4032728" cy="362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463" y="753979"/>
            <a:ext cx="7729728" cy="1188720"/>
          </a:xfrm>
        </p:spPr>
        <p:txBody>
          <a:bodyPr/>
          <a:lstStyle/>
          <a:p>
            <a:r>
              <a:rPr lang="hr-HR" dirty="0" smtClean="0"/>
              <a:t>Problemi u komunikaciji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355272"/>
            <a:ext cx="11864109" cy="5793047"/>
          </a:xfrm>
        </p:spPr>
        <p:txBody>
          <a:bodyPr>
            <a:normAutofit/>
          </a:bodyPr>
          <a:lstStyle/>
          <a:p>
            <a:r>
              <a:rPr lang="hr-HR" sz="2400" dirty="0" smtClean="0"/>
              <a:t>Ne moraju biti generalizirani </a:t>
            </a:r>
          </a:p>
          <a:p>
            <a:r>
              <a:rPr lang="hr-HR" sz="2400" dirty="0" smtClean="0"/>
              <a:t>Nerazumijevanje partnera – odraz neadekvatne komunikacije ili dubljih problema u odnosu </a:t>
            </a:r>
          </a:p>
          <a:p>
            <a:r>
              <a:rPr lang="hr-HR" sz="2400" dirty="0" smtClean="0"/>
              <a:t>Okidači stalnih i ozbiljnijih problema</a:t>
            </a:r>
            <a:endParaRPr lang="hr-HR" sz="2400" dirty="0"/>
          </a:p>
          <a:p>
            <a:pPr lvl="2"/>
            <a:r>
              <a:rPr lang="hr-HR" sz="2200" dirty="0"/>
              <a:t>Frustriranost, </a:t>
            </a:r>
            <a:r>
              <a:rPr lang="hr-HR" sz="2200" dirty="0" err="1" smtClean="0"/>
              <a:t>hostilnost</a:t>
            </a:r>
            <a:r>
              <a:rPr lang="hr-HR" sz="2200" dirty="0" smtClean="0"/>
              <a:t>, kompetitivnost, borba moći, </a:t>
            </a:r>
            <a:r>
              <a:rPr lang="hr-HR" sz="2200" dirty="0"/>
              <a:t>omalovažavanje</a:t>
            </a:r>
            <a:endParaRPr lang="hr-HR" sz="2200" dirty="0" smtClean="0"/>
          </a:p>
          <a:p>
            <a:pPr lvl="2"/>
            <a:r>
              <a:rPr lang="hr-HR" sz="2200" dirty="0" smtClean="0"/>
              <a:t>Začarani </a:t>
            </a:r>
            <a:r>
              <a:rPr lang="hr-HR" sz="2200" dirty="0"/>
              <a:t>krug </a:t>
            </a:r>
          </a:p>
          <a:p>
            <a:pPr marL="450000" lvl="1" indent="0">
              <a:buNone/>
            </a:pPr>
            <a:endParaRPr lang="hr-HR" dirty="0" smtClean="0"/>
          </a:p>
          <a:p>
            <a:pPr marL="228600" lvl="1" indent="0">
              <a:buNone/>
            </a:pPr>
            <a:endParaRPr lang="hr-HR" dirty="0"/>
          </a:p>
          <a:p>
            <a:pPr marL="450000" lvl="1" indent="0">
              <a:buNone/>
            </a:pPr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/>
          </a:p>
          <a:p>
            <a:endParaRPr lang="hr-HR" dirty="0" smtClean="0"/>
          </a:p>
          <a:p>
            <a:pPr lvl="1"/>
            <a:endParaRPr lang="hr-HR" dirty="0"/>
          </a:p>
          <a:p>
            <a:pPr lvl="1"/>
            <a:endParaRPr lang="hr-HR" dirty="0"/>
          </a:p>
        </p:txBody>
      </p:sp>
      <p:pic>
        <p:nvPicPr>
          <p:cNvPr id="2054" name="Picture 6" descr="Miscommunication Icons - Download Free Vector Icons | Noun Proj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84" y="-82375"/>
            <a:ext cx="1399433" cy="139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381" y="28193"/>
            <a:ext cx="7185237" cy="682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85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vala - Book.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6422" y="612842"/>
            <a:ext cx="7729728" cy="7587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6600" dirty="0" smtClean="0">
                <a:solidFill>
                  <a:srgbClr val="FFFF00"/>
                </a:solidFill>
              </a:rPr>
              <a:t>Pitanja?</a:t>
            </a:r>
            <a:r>
              <a:rPr lang="hr-HR" sz="4000" dirty="0" smtClean="0">
                <a:solidFill>
                  <a:srgbClr val="FFFF00"/>
                </a:solidFill>
              </a:rPr>
              <a:t> </a:t>
            </a:r>
            <a:endParaRPr lang="hr-HR" sz="4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014" y="5975813"/>
            <a:ext cx="11395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FF00"/>
                </a:solidFill>
              </a:rPr>
              <a:t>Literatura: </a:t>
            </a:r>
            <a:r>
              <a:rPr lang="hr-HR" sz="2400" dirty="0" err="1">
                <a:solidFill>
                  <a:srgbClr val="FFFF00"/>
                </a:solidFill>
              </a:rPr>
              <a:t>Beck</a:t>
            </a:r>
            <a:r>
              <a:rPr lang="hr-HR" sz="2400" dirty="0">
                <a:solidFill>
                  <a:srgbClr val="FFFF00"/>
                </a:solidFill>
              </a:rPr>
              <a:t>, A. T. (1989). </a:t>
            </a:r>
            <a:r>
              <a:rPr lang="hr-HR" sz="2400" i="1" dirty="0">
                <a:solidFill>
                  <a:srgbClr val="FFFF00"/>
                </a:solidFill>
              </a:rPr>
              <a:t>Love </a:t>
            </a:r>
            <a:r>
              <a:rPr lang="hr-HR" sz="2400" i="1" dirty="0" err="1">
                <a:solidFill>
                  <a:srgbClr val="FFFF00"/>
                </a:solidFill>
              </a:rPr>
              <a:t>is</a:t>
            </a:r>
            <a:r>
              <a:rPr lang="hr-HR" sz="2400" i="1" dirty="0">
                <a:solidFill>
                  <a:srgbClr val="FFFF00"/>
                </a:solidFill>
              </a:rPr>
              <a:t> </a:t>
            </a:r>
            <a:r>
              <a:rPr lang="hr-HR" sz="2400" i="1" dirty="0" err="1">
                <a:solidFill>
                  <a:srgbClr val="FFFF00"/>
                </a:solidFill>
              </a:rPr>
              <a:t>never</a:t>
            </a:r>
            <a:r>
              <a:rPr lang="hr-HR" sz="2400" i="1" dirty="0">
                <a:solidFill>
                  <a:srgbClr val="FFFF00"/>
                </a:solidFill>
              </a:rPr>
              <a:t> </a:t>
            </a:r>
            <a:r>
              <a:rPr lang="hr-HR" sz="2400" i="1" dirty="0" err="1">
                <a:solidFill>
                  <a:srgbClr val="FFFF00"/>
                </a:solidFill>
              </a:rPr>
              <a:t>enough</a:t>
            </a:r>
            <a:r>
              <a:rPr lang="hr-HR" sz="2400" dirty="0">
                <a:solidFill>
                  <a:srgbClr val="FFFF00"/>
                </a:solidFill>
              </a:rPr>
              <a:t>. New York: </a:t>
            </a:r>
            <a:r>
              <a:rPr lang="hr-HR" sz="2400" dirty="0" err="1">
                <a:solidFill>
                  <a:srgbClr val="FFFF00"/>
                </a:solidFill>
              </a:rPr>
              <a:t>Harper</a:t>
            </a:r>
            <a:r>
              <a:rPr lang="hr-HR" sz="2400" dirty="0">
                <a:solidFill>
                  <a:srgbClr val="FFFF00"/>
                </a:solidFill>
              </a:rPr>
              <a:t> &amp; </a:t>
            </a:r>
            <a:r>
              <a:rPr lang="hr-HR" sz="2400" dirty="0" err="1">
                <a:solidFill>
                  <a:srgbClr val="FFFF00"/>
                </a:solidFill>
              </a:rPr>
              <a:t>Row</a:t>
            </a:r>
            <a:r>
              <a:rPr lang="hr-HR" sz="2400" dirty="0">
                <a:solidFill>
                  <a:srgbClr val="FFFF00"/>
                </a:solidFill>
              </a:rPr>
              <a:t>, </a:t>
            </a:r>
            <a:r>
              <a:rPr lang="hr-HR" sz="2400" dirty="0" err="1">
                <a:solidFill>
                  <a:srgbClr val="FFFF00"/>
                </a:solidFill>
              </a:rPr>
              <a:t>Publishers</a:t>
            </a:r>
            <a:r>
              <a:rPr lang="hr-HR" sz="2400" dirty="0">
                <a:solidFill>
                  <a:srgbClr val="FFFF00"/>
                </a:solidFill>
              </a:rPr>
              <a:t>, Inc. </a:t>
            </a:r>
          </a:p>
        </p:txBody>
      </p:sp>
    </p:spTree>
    <p:extLst>
      <p:ext uri="{BB962C8B-B14F-4D97-AF65-F5344CB8AC3E}">
        <p14:creationId xmlns:p14="http://schemas.microsoft.com/office/powerpoint/2010/main" val="9330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Do You Do When Your Partner Doesn&amp;#39;t Grow as Fast as You? | by Bridget  Webber | The Bolt-Hole | 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155" y="4138104"/>
            <a:ext cx="3592845" cy="271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72212"/>
            <a:ext cx="7729728" cy="1188720"/>
          </a:xfrm>
        </p:spPr>
        <p:txBody>
          <a:bodyPr/>
          <a:lstStyle/>
          <a:p>
            <a:r>
              <a:rPr lang="hr-HR" dirty="0" smtClean="0"/>
              <a:t>1. Nejasne i </a:t>
            </a:r>
            <a:r>
              <a:rPr lang="hr-HR" dirty="0" err="1" smtClean="0"/>
              <a:t>neIZRAVNE</a:t>
            </a:r>
            <a:r>
              <a:rPr lang="hr-HR" dirty="0" smtClean="0"/>
              <a:t> poruke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60932"/>
            <a:ext cx="9717024" cy="524306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Jasna i precizna komunikacija – olakšano donošenje zajedničkih odluka </a:t>
            </a:r>
          </a:p>
          <a:p>
            <a:r>
              <a:rPr lang="hr-HR" sz="2400" dirty="0" smtClean="0"/>
              <a:t>Problem u prenošenju svojih misli, želja i osjećaja partneru</a:t>
            </a:r>
          </a:p>
          <a:p>
            <a:pPr lvl="1"/>
            <a:r>
              <a:rPr lang="hr-HR" sz="2200" dirty="0" smtClean="0"/>
              <a:t>Skriveno značenje u porukama, vlastite sumnje i osobni strahovi </a:t>
            </a:r>
          </a:p>
          <a:p>
            <a:pPr lvl="2"/>
            <a:r>
              <a:rPr lang="hr-HR" sz="2200" dirty="0" smtClean="0"/>
              <a:t>Kompliciranje komunikacije, pogrešno shvaćanje </a:t>
            </a:r>
          </a:p>
          <a:p>
            <a:r>
              <a:rPr lang="hr-HR" sz="2400" dirty="0" smtClean="0"/>
              <a:t>Preopširna/</a:t>
            </a:r>
            <a:r>
              <a:rPr lang="hr-HR" sz="2400" dirty="0" err="1" smtClean="0"/>
              <a:t>preoskudna</a:t>
            </a:r>
            <a:r>
              <a:rPr lang="hr-HR" sz="2400" dirty="0" smtClean="0"/>
              <a:t> verbalizacija </a:t>
            </a:r>
          </a:p>
          <a:p>
            <a:r>
              <a:rPr lang="hr-HR" sz="2400" dirty="0"/>
              <a:t>Pretpostavljanje pozitivnog doprinosa i razumijevanja od strane partnera </a:t>
            </a:r>
          </a:p>
          <a:p>
            <a:r>
              <a:rPr lang="hr-HR" sz="2400" dirty="0"/>
              <a:t>Zanemarivanje vlastite krivnje i okrivljavanje partnera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sz="2400" dirty="0" smtClean="0"/>
              <a:t>Kada se mogu koristiti</a:t>
            </a:r>
          </a:p>
          <a:p>
            <a:pPr lvl="1"/>
            <a:r>
              <a:rPr lang="hr-HR" sz="2200" i="1" dirty="0" smtClean="0"/>
              <a:t>„</a:t>
            </a:r>
            <a:r>
              <a:rPr lang="hr-HR" sz="2200" dirty="0" err="1" smtClean="0"/>
              <a:t>hintovi</a:t>
            </a:r>
            <a:r>
              <a:rPr lang="hr-HR" sz="2200" i="1" dirty="0" smtClean="0"/>
              <a:t>”</a:t>
            </a:r>
            <a:r>
              <a:rPr lang="hr-HR" sz="2200" dirty="0" smtClean="0"/>
              <a:t>, privatni jezik – funkcionira u dobrim, a ne zategnutim odnosima </a:t>
            </a:r>
          </a:p>
          <a:p>
            <a:pPr lvl="1"/>
            <a:endParaRPr lang="hr-HR" dirty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11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40" y="120317"/>
            <a:ext cx="10353762" cy="67376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Primjer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89" y="794085"/>
            <a:ext cx="11758864" cy="6063915"/>
          </a:xfrm>
        </p:spPr>
        <p:txBody>
          <a:bodyPr>
            <a:noAutofit/>
          </a:bodyPr>
          <a:lstStyle/>
          <a:p>
            <a:r>
              <a:rPr lang="hr-HR" sz="2000" dirty="0" smtClean="0"/>
              <a:t>A: Vidi kako su lijepe ove kuće u Istri, a tek krajolik… prekrasno! </a:t>
            </a:r>
          </a:p>
          <a:p>
            <a:r>
              <a:rPr lang="hr-HR" sz="2000" dirty="0" smtClean="0"/>
              <a:t>B: Da, nije loše. </a:t>
            </a:r>
          </a:p>
          <a:p>
            <a:r>
              <a:rPr lang="hr-HR" sz="2000" dirty="0" smtClean="0"/>
              <a:t>A: Sigurno je lijepo živjeti tamo. </a:t>
            </a:r>
          </a:p>
          <a:p>
            <a:r>
              <a:rPr lang="hr-HR" sz="2000" dirty="0" smtClean="0"/>
              <a:t>B: Valjda je, ne znam. </a:t>
            </a:r>
          </a:p>
          <a:p>
            <a:r>
              <a:rPr lang="hr-HR" sz="2000" dirty="0" smtClean="0"/>
              <a:t>A: Što ti se ne sviđa ili? Zašto nikada nisi oduševljen nečime, tebe je baš teško zadovoljiti. </a:t>
            </a:r>
          </a:p>
          <a:p>
            <a:r>
              <a:rPr lang="hr-HR" sz="2000" dirty="0" smtClean="0"/>
              <a:t>B: Joj nisam rekao da mi se ne sviđa, ne razmišljam o tome, ne znam kako je živjeti tamo. Što bih trebao skakati od oduševljenja? </a:t>
            </a:r>
          </a:p>
          <a:p>
            <a:r>
              <a:rPr lang="hr-HR" sz="2000" dirty="0" smtClean="0"/>
              <a:t>A: Pa ne, ali možeš reći da je lijepo. Ja bih baš voljela imati kuću u Istri, možda i budem jednog dana. </a:t>
            </a:r>
          </a:p>
          <a:p>
            <a:r>
              <a:rPr lang="hr-HR" sz="2000" dirty="0" smtClean="0"/>
              <a:t>B: Evo: joj kako je prekasno, divno je. Bravo za tebe. </a:t>
            </a:r>
          </a:p>
          <a:p>
            <a:r>
              <a:rPr lang="hr-HR" sz="2000" dirty="0" smtClean="0"/>
              <a:t>A: Ne razumijem čemu sarkazam, kupit ću ja sama sebi kuću, ne trebam tebe, ionako me ne podržavaš dovoljno. </a:t>
            </a:r>
          </a:p>
          <a:p>
            <a:r>
              <a:rPr lang="hr-HR" sz="2000" dirty="0" smtClean="0"/>
              <a:t>B: Da, ajde me sad optuži da ti nisam dovoljno dobar. Uostalom tko bi mogao pratiti tvoje odluke, jedan dan živiš u Zagrebu, drugi dan u inozemstvu, treći kupuješ kuću u Istri. Samo fantaziraš i nisi realna. </a:t>
            </a:r>
          </a:p>
          <a:p>
            <a:r>
              <a:rPr lang="hr-HR" sz="2000" dirty="0" smtClean="0"/>
              <a:t>A: E pa baš ti hvala, pa valjda smijem razmatrati i zamišljati različite opcije. Vidjet ćeš kad ostvarim nešto od toga.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162" y="359396"/>
            <a:ext cx="3401291" cy="22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19565"/>
            <a:ext cx="7729728" cy="1188720"/>
          </a:xfrm>
        </p:spPr>
        <p:txBody>
          <a:bodyPr/>
          <a:lstStyle/>
          <a:p>
            <a:r>
              <a:rPr lang="hr-HR" dirty="0" smtClean="0"/>
              <a:t>2. Obrambeni stav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936" y="1598953"/>
            <a:ext cx="7729728" cy="4700247"/>
          </a:xfrm>
        </p:spPr>
        <p:txBody>
          <a:bodyPr>
            <a:normAutofit/>
          </a:bodyPr>
          <a:lstStyle/>
          <a:p>
            <a:r>
              <a:rPr lang="hr-HR" sz="2800" dirty="0" smtClean="0"/>
              <a:t>Razlozi: strah od odbijanja, kritike i ismijavanja, dokazivanje mišljenja o sebi</a:t>
            </a:r>
          </a:p>
          <a:p>
            <a:pPr lvl="1"/>
            <a:r>
              <a:rPr lang="hr-HR" sz="2400" dirty="0" smtClean="0"/>
              <a:t>Maskiranje pravih poruka </a:t>
            </a:r>
          </a:p>
          <a:p>
            <a:pPr lvl="1"/>
            <a:r>
              <a:rPr lang="hr-HR" sz="2400" dirty="0" smtClean="0"/>
              <a:t>Dešifriranje skrivenog značenja </a:t>
            </a:r>
          </a:p>
          <a:p>
            <a:pPr lvl="1"/>
            <a:endParaRPr lang="hr-HR" dirty="0"/>
          </a:p>
          <a:p>
            <a:r>
              <a:rPr lang="hr-HR" sz="2800" dirty="0" smtClean="0"/>
              <a:t>Posljedice za kvalitetu odnosa</a:t>
            </a:r>
          </a:p>
          <a:p>
            <a:endParaRPr lang="hr-HR" dirty="0" smtClean="0"/>
          </a:p>
          <a:p>
            <a:r>
              <a:rPr lang="hr-HR" sz="2800" dirty="0" smtClean="0"/>
              <a:t>Rješavanje problema:</a:t>
            </a:r>
          </a:p>
          <a:p>
            <a:pPr lvl="1"/>
            <a:r>
              <a:rPr lang="hr-HR" sz="2400" dirty="0" smtClean="0"/>
              <a:t>Vježbanje jasnog i direktnog prijenosa poruka i raspravljanja s partnerom 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2050" name="Picture 2" descr="5 Lessons Learned From 100 Days of Rejection | Inc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18" y="2455026"/>
            <a:ext cx="4748722" cy="267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578" y="1743964"/>
            <a:ext cx="4499167" cy="2558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55092"/>
            <a:ext cx="7729728" cy="1188720"/>
          </a:xfrm>
        </p:spPr>
        <p:txBody>
          <a:bodyPr>
            <a:normAutofit/>
          </a:bodyPr>
          <a:lstStyle/>
          <a:p>
            <a:r>
              <a:rPr lang="hr-HR" dirty="0" smtClean="0"/>
              <a:t>3. Neshvaćanje/pogrešno shvaćanje poruke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31" y="2339709"/>
            <a:ext cx="7729728" cy="3600196"/>
          </a:xfrm>
        </p:spPr>
        <p:txBody>
          <a:bodyPr/>
          <a:lstStyle/>
          <a:p>
            <a:r>
              <a:rPr lang="hr-HR" sz="2400" dirty="0" smtClean="0"/>
              <a:t>Nejasne poruke</a:t>
            </a:r>
          </a:p>
          <a:p>
            <a:pPr lvl="1"/>
            <a:r>
              <a:rPr lang="hr-HR" sz="2200" dirty="0" smtClean="0"/>
              <a:t>Rizik za skakanjem na pogrešan zaključak ili ignoriranjem poruke</a:t>
            </a:r>
          </a:p>
          <a:p>
            <a:pPr marL="228600" lvl="1" indent="0">
              <a:buNone/>
            </a:pPr>
            <a:endParaRPr lang="hr-HR" dirty="0"/>
          </a:p>
          <a:p>
            <a:r>
              <a:rPr lang="hr-HR" sz="2400" dirty="0" smtClean="0"/>
              <a:t>Parovi u sretnom braku (dobra prilagodba braku) vs. u nesretnom</a:t>
            </a:r>
          </a:p>
          <a:p>
            <a:pPr lvl="1"/>
            <a:r>
              <a:rPr lang="hr-HR" sz="2200" dirty="0" smtClean="0"/>
              <a:t>Nesretan brak – manja točnost dekodiranja poruka partnera</a:t>
            </a:r>
          </a:p>
          <a:p>
            <a:pPr lvl="1"/>
            <a:r>
              <a:rPr lang="hr-HR" sz="2200" dirty="0"/>
              <a:t>N</a:t>
            </a:r>
            <a:r>
              <a:rPr lang="hr-HR" sz="2200" dirty="0" smtClean="0"/>
              <a:t>ema razlika u točnosti dekodiranja poruka nepoznatih osoba</a:t>
            </a:r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00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71965"/>
            <a:ext cx="7729728" cy="1188720"/>
          </a:xfrm>
        </p:spPr>
        <p:txBody>
          <a:bodyPr>
            <a:normAutofit/>
          </a:bodyPr>
          <a:lstStyle/>
          <a:p>
            <a:r>
              <a:rPr lang="hr-HR" dirty="0" smtClean="0"/>
              <a:t>4. Razlike u stilovima komunikacije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0685"/>
            <a:ext cx="12192000" cy="5397315"/>
          </a:xfrm>
        </p:spPr>
        <p:txBody>
          <a:bodyPr>
            <a:normAutofit/>
          </a:bodyPr>
          <a:lstStyle/>
          <a:p>
            <a:r>
              <a:rPr lang="hr-HR" sz="2400" dirty="0" smtClean="0"/>
              <a:t>Vremenski okvir (</a:t>
            </a:r>
            <a:r>
              <a:rPr lang="hr-HR" sz="2400" i="1" dirty="0" err="1" smtClean="0"/>
              <a:t>tajming</a:t>
            </a:r>
            <a:r>
              <a:rPr lang="hr-HR" sz="2400" dirty="0" smtClean="0"/>
              <a:t>) - pauze, ritam govora…</a:t>
            </a:r>
          </a:p>
          <a:p>
            <a:r>
              <a:rPr lang="hr-HR" sz="2400" dirty="0" smtClean="0"/>
              <a:t>Duge pauze – rizik za prekidanjem i ometanjem tijeka misli</a:t>
            </a:r>
          </a:p>
          <a:p>
            <a:pPr lvl="2"/>
            <a:r>
              <a:rPr lang="hr-HR" sz="2000" dirty="0"/>
              <a:t>P</a:t>
            </a:r>
            <a:r>
              <a:rPr lang="hr-HR" sz="2000" dirty="0" smtClean="0"/>
              <a:t>reviđanje stvarnih, bezazlenijih objašnjenja partnerovog ponašanja  </a:t>
            </a:r>
          </a:p>
          <a:p>
            <a:r>
              <a:rPr lang="hr-HR" sz="2400" dirty="0" smtClean="0"/>
              <a:t>Kratke pauze (povratne informacije i govor partnera)</a:t>
            </a:r>
          </a:p>
          <a:p>
            <a:pPr lvl="2"/>
            <a:r>
              <a:rPr lang="hr-HR" sz="2000" dirty="0" smtClean="0"/>
              <a:t>Rizik za propuštanjem prilike za ubacivanjem i sudjelovanjem u govoru partnera – monolog umjesto diskusije</a:t>
            </a:r>
          </a:p>
          <a:p>
            <a:r>
              <a:rPr lang="hr-HR" sz="2400" dirty="0" smtClean="0"/>
              <a:t>Opširni govornici „okolo naokolo” – nesvjesni </a:t>
            </a:r>
          </a:p>
          <a:p>
            <a:r>
              <a:rPr lang="hr-HR" sz="2400" dirty="0" smtClean="0"/>
              <a:t>Beživotni slušatelji  </a:t>
            </a:r>
          </a:p>
          <a:p>
            <a:pPr lvl="2"/>
            <a:r>
              <a:rPr lang="hr-HR" sz="2000" dirty="0" smtClean="0"/>
              <a:t>Implicitni, ali snažni pokazatelji prihvaćanja, poštivanja i bliskosti/odbacivanja, nepoštivanja i </a:t>
            </a:r>
            <a:r>
              <a:rPr lang="hr-HR" sz="2000" dirty="0" err="1" smtClean="0"/>
              <a:t>hostilnosti</a:t>
            </a:r>
            <a:endParaRPr lang="hr-HR" sz="2000" dirty="0" smtClean="0"/>
          </a:p>
          <a:p>
            <a:pPr lvl="2"/>
            <a:r>
              <a:rPr lang="hr-HR" sz="2000" dirty="0" smtClean="0"/>
              <a:t>Istraživanja: razlike u neverbalnim znakovima slušanja muškaraca i žena  </a:t>
            </a:r>
          </a:p>
          <a:p>
            <a:pPr lvl="1"/>
            <a:endParaRPr lang="hr-HR" dirty="0" smtClean="0"/>
          </a:p>
          <a:p>
            <a:endParaRPr lang="hr-HR" dirty="0"/>
          </a:p>
        </p:txBody>
      </p:sp>
      <p:pic>
        <p:nvPicPr>
          <p:cNvPr id="3076" name="Picture 4" descr="Communicating in Marriage: Tips, Truths, and Pitfalls - Joe McGee Minist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34" y="1143759"/>
            <a:ext cx="2479769" cy="119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0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Gluhe i slijepe točke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600" dirty="0" smtClean="0"/>
              <a:t>Događaju se kada jedan partner ne registrira mentalno ono što drugi partner zaista komunicira riječima, gestama i sl.</a:t>
            </a:r>
          </a:p>
          <a:p>
            <a:r>
              <a:rPr lang="hr-HR" sz="2600" dirty="0" smtClean="0"/>
              <a:t>Mogućnost pogrešne i štetne interpretacije </a:t>
            </a:r>
          </a:p>
          <a:p>
            <a:r>
              <a:rPr lang="hr-HR" sz="2600" dirty="0"/>
              <a:t>Preosjetljivost i obrambenost</a:t>
            </a:r>
          </a:p>
          <a:p>
            <a:pPr lvl="1"/>
            <a:r>
              <a:rPr lang="hr-HR" sz="2200" dirty="0"/>
              <a:t>Isključivanje dijela poruke koji ne želimo čuti  </a:t>
            </a:r>
          </a:p>
          <a:p>
            <a:pPr marL="0" indent="0">
              <a:buNone/>
            </a:pPr>
            <a:endParaRPr lang="hr-HR" sz="2600" dirty="0"/>
          </a:p>
        </p:txBody>
      </p:sp>
      <p:pic>
        <p:nvPicPr>
          <p:cNvPr id="2058" name="Picture 10" descr="brain with question mark – The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472" y="241134"/>
            <a:ext cx="1453574" cy="144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65880"/>
            <a:ext cx="7729728" cy="73429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6. POSTAVLJANJE PITANJA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8409"/>
            <a:ext cx="11180618" cy="5729591"/>
          </a:xfrm>
        </p:spPr>
        <p:txBody>
          <a:bodyPr>
            <a:normAutofit/>
          </a:bodyPr>
          <a:lstStyle/>
          <a:p>
            <a:r>
              <a:rPr lang="hr-HR" sz="2600" dirty="0" smtClean="0"/>
              <a:t>Važna i poželjna uloga, može se doživjeti i na negativan način:</a:t>
            </a:r>
          </a:p>
          <a:p>
            <a:pPr lvl="1"/>
            <a:r>
              <a:rPr lang="hr-HR" sz="2200" dirty="0" smtClean="0"/>
              <a:t>Izazov za našu kompetentnost ili znanja </a:t>
            </a:r>
          </a:p>
          <a:p>
            <a:pPr lvl="1"/>
            <a:r>
              <a:rPr lang="hr-HR" sz="2200" dirty="0" smtClean="0"/>
              <a:t>Preispitivanje namjera, istinitosti i iskrenosti</a:t>
            </a:r>
          </a:p>
          <a:p>
            <a:pPr lvl="1"/>
            <a:r>
              <a:rPr lang="hr-HR" sz="2200" dirty="0" smtClean="0"/>
              <a:t>Previše pitanja, pogrešan redoslijed -nepovjerenje, smanjena bliskost, zadiranje u privatnost </a:t>
            </a:r>
          </a:p>
          <a:p>
            <a:pPr lvl="2"/>
            <a:r>
              <a:rPr lang="hr-HR" sz="2100" dirty="0" smtClean="0"/>
              <a:t>Utjecaj osobnih i obiteljskih varijabli</a:t>
            </a:r>
          </a:p>
          <a:p>
            <a:pPr lvl="1"/>
            <a:r>
              <a:rPr lang="hr-HR" sz="2200" dirty="0" smtClean="0"/>
              <a:t>Premalo pitanja</a:t>
            </a:r>
          </a:p>
          <a:p>
            <a:pPr lvl="2"/>
            <a:r>
              <a:rPr lang="hr-HR" sz="2000" dirty="0" smtClean="0"/>
              <a:t>Postupanje prema vlastitom osjećaju i slutnji </a:t>
            </a:r>
          </a:p>
          <a:p>
            <a:pPr lvl="2"/>
            <a:r>
              <a:rPr lang="hr-HR" sz="2000" dirty="0" smtClean="0"/>
              <a:t>Interpretacija: manjak interesa  </a:t>
            </a:r>
          </a:p>
          <a:p>
            <a:pPr lvl="1"/>
            <a:r>
              <a:rPr lang="hr-HR" sz="2200" dirty="0" smtClean="0"/>
              <a:t>Poseban problem: pitanja </a:t>
            </a:r>
            <a:r>
              <a:rPr lang="hr-HR" sz="2200" i="1" dirty="0" smtClean="0"/>
              <a:t>Zašto? </a:t>
            </a:r>
          </a:p>
          <a:p>
            <a:pPr lvl="2"/>
            <a:r>
              <a:rPr lang="hr-HR" sz="2000" dirty="0" smtClean="0"/>
              <a:t>Izaziva obrane</a:t>
            </a:r>
          </a:p>
          <a:p>
            <a:pPr lvl="2"/>
            <a:r>
              <a:rPr lang="hr-HR" sz="2000" dirty="0" smtClean="0"/>
              <a:t>Prizivanje roditeljskog stila komunikacije</a:t>
            </a:r>
          </a:p>
          <a:p>
            <a:pPr lvl="2"/>
            <a:r>
              <a:rPr lang="hr-HR" sz="2000" dirty="0" smtClean="0"/>
              <a:t>Ponekad = nepovjerenje ili sumnja </a:t>
            </a:r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2"/>
            <a:endParaRPr lang="hr-HR" dirty="0" smtClean="0"/>
          </a:p>
          <a:p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09" y="3094321"/>
            <a:ext cx="4220409" cy="31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1130</Words>
  <Application>Microsoft Office PowerPoint</Application>
  <PresentationFormat>Widescreen</PresentationFormat>
  <Paragraphs>189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Gill Sans MT</vt:lpstr>
      <vt:lpstr>Parcel</vt:lpstr>
      <vt:lpstr>Komunikacija u partnerskim odnosima</vt:lpstr>
      <vt:lpstr>Problemi u komunikaciji</vt:lpstr>
      <vt:lpstr>1. Nejasne i neIZRAVNE poruke </vt:lpstr>
      <vt:lpstr>Primjer </vt:lpstr>
      <vt:lpstr>2. Obrambeni stav</vt:lpstr>
      <vt:lpstr>3. Neshvaćanje/pogrešno shvaćanje poruke</vt:lpstr>
      <vt:lpstr>4. Razlike u stilovima komunikacije </vt:lpstr>
      <vt:lpstr>5. Gluhe i slijepe točke</vt:lpstr>
      <vt:lpstr>6. POSTAVLJANJE PITANJA</vt:lpstr>
      <vt:lpstr>RJEŠAVANJE PROBLEMA RAZLIKA U STILOVIMA KOMUNIKACIJE</vt:lpstr>
      <vt:lpstr>Rodne razlike </vt:lpstr>
      <vt:lpstr>PowerPoint Presentation</vt:lpstr>
      <vt:lpstr>Ženski svijet</vt:lpstr>
      <vt:lpstr>Muški svijet </vt:lpstr>
      <vt:lpstr>PowerPoint Presentation</vt:lpstr>
      <vt:lpstr>Razlike u očekivanjima</vt:lpstr>
      <vt:lpstr>Plodno tlo za konflikte</vt:lpstr>
      <vt:lpstr>Procjena problema u partnerskoj komunikaciji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Komunikacija u partnerskim odnosima</dc:title>
  <dc:creator>Windows User</dc:creator>
  <cp:lastModifiedBy>hubikotvr@outlook.com</cp:lastModifiedBy>
  <cp:revision>4</cp:revision>
  <dcterms:created xsi:type="dcterms:W3CDTF">2021-11-13T18:46:50Z</dcterms:created>
  <dcterms:modified xsi:type="dcterms:W3CDTF">2021-11-19T12:50:01Z</dcterms:modified>
</cp:coreProperties>
</file>