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2" r:id="rId6"/>
    <p:sldId id="263" r:id="rId7"/>
    <p:sldId id="266" r:id="rId8"/>
    <p:sldId id="268" r:id="rId9"/>
    <p:sldId id="281" r:id="rId10"/>
    <p:sldId id="269" r:id="rId11"/>
    <p:sldId id="274" r:id="rId12"/>
    <p:sldId id="283" r:id="rId13"/>
    <p:sldId id="273" r:id="rId14"/>
    <p:sldId id="270" r:id="rId15"/>
    <p:sldId id="271" r:id="rId16"/>
    <p:sldId id="275" r:id="rId17"/>
    <p:sldId id="272" r:id="rId18"/>
    <p:sldId id="276" r:id="rId19"/>
    <p:sldId id="284" r:id="rId20"/>
    <p:sldId id="279" r:id="rId21"/>
    <p:sldId id="282" r:id="rId22"/>
    <p:sldId id="280" r:id="rId23"/>
    <p:sldId id="264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1A3A29-DA89-4496-9147-C8612CE983F4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6003DED-888D-4F1B-B5D4-D6B3D84E3504}">
      <dgm:prSet phldrT="[Text]" custT="1"/>
      <dgm:spPr/>
      <dgm:t>
        <a:bodyPr/>
        <a:lstStyle/>
        <a:p>
          <a:r>
            <a:rPr lang="hr-HR" sz="2100" dirty="0" smtClean="0"/>
            <a:t>Misli</a:t>
          </a:r>
          <a:endParaRPr lang="en-US" sz="2100" dirty="0"/>
        </a:p>
      </dgm:t>
    </dgm:pt>
    <dgm:pt modelId="{DFAC38CE-7F43-4813-9767-72E466706899}" type="parTrans" cxnId="{6115898E-B6EF-4A53-B595-0202BDE4A03D}">
      <dgm:prSet/>
      <dgm:spPr/>
      <dgm:t>
        <a:bodyPr/>
        <a:lstStyle/>
        <a:p>
          <a:endParaRPr lang="en-US"/>
        </a:p>
      </dgm:t>
    </dgm:pt>
    <dgm:pt modelId="{9C703887-F69D-492F-A6F7-BD4FFA28C82C}" type="sibTrans" cxnId="{6115898E-B6EF-4A53-B595-0202BDE4A03D}">
      <dgm:prSet/>
      <dgm:spPr/>
      <dgm:t>
        <a:bodyPr/>
        <a:lstStyle/>
        <a:p>
          <a:endParaRPr lang="en-US"/>
        </a:p>
      </dgm:t>
    </dgm:pt>
    <dgm:pt modelId="{C07C4B1F-0794-4999-8C01-FCFBC2CE3297}">
      <dgm:prSet phldrT="[Text]" custT="1"/>
      <dgm:spPr/>
      <dgm:t>
        <a:bodyPr/>
        <a:lstStyle/>
        <a:p>
          <a:r>
            <a:rPr lang="hr-HR" sz="1700" dirty="0" smtClean="0"/>
            <a:t>Negativne misli o sebi (samokritičnost)</a:t>
          </a:r>
          <a:endParaRPr lang="en-US" sz="1700" dirty="0"/>
        </a:p>
      </dgm:t>
    </dgm:pt>
    <dgm:pt modelId="{760CCDA4-9A13-47AD-ACCC-FB9C0029C921}" type="parTrans" cxnId="{F7BB4CE5-8A9F-4368-A7E5-C9E79C60F7F1}">
      <dgm:prSet/>
      <dgm:spPr/>
      <dgm:t>
        <a:bodyPr/>
        <a:lstStyle/>
        <a:p>
          <a:endParaRPr lang="en-US"/>
        </a:p>
      </dgm:t>
    </dgm:pt>
    <dgm:pt modelId="{3E6F2400-EDB1-42F8-946C-C3A61D305EFF}" type="sibTrans" cxnId="{F7BB4CE5-8A9F-4368-A7E5-C9E79C60F7F1}">
      <dgm:prSet/>
      <dgm:spPr/>
      <dgm:t>
        <a:bodyPr/>
        <a:lstStyle/>
        <a:p>
          <a:endParaRPr lang="en-US"/>
        </a:p>
      </dgm:t>
    </dgm:pt>
    <dgm:pt modelId="{D3A2A28C-51BE-4668-911F-53FD56549E84}">
      <dgm:prSet phldrT="[Text]" custT="1"/>
      <dgm:spPr/>
      <dgm:t>
        <a:bodyPr/>
        <a:lstStyle/>
        <a:p>
          <a:r>
            <a:rPr lang="hr-HR" sz="2100" dirty="0" smtClean="0"/>
            <a:t>Emocije</a:t>
          </a:r>
          <a:endParaRPr lang="en-US" sz="2100" dirty="0"/>
        </a:p>
      </dgm:t>
    </dgm:pt>
    <dgm:pt modelId="{435493D5-E4BE-4378-BE8E-3F51E21F1633}" type="parTrans" cxnId="{818F76C3-A9A6-4D8A-B121-51DC4B4948DB}">
      <dgm:prSet/>
      <dgm:spPr/>
      <dgm:t>
        <a:bodyPr/>
        <a:lstStyle/>
        <a:p>
          <a:endParaRPr lang="en-US"/>
        </a:p>
      </dgm:t>
    </dgm:pt>
    <dgm:pt modelId="{4E765F98-6766-47A5-A1DE-C69B9879C3CC}" type="sibTrans" cxnId="{818F76C3-A9A6-4D8A-B121-51DC4B4948DB}">
      <dgm:prSet/>
      <dgm:spPr/>
      <dgm:t>
        <a:bodyPr/>
        <a:lstStyle/>
        <a:p>
          <a:endParaRPr lang="en-US"/>
        </a:p>
      </dgm:t>
    </dgm:pt>
    <dgm:pt modelId="{03679F7C-D57A-4555-975E-698EEA5B7E8F}">
      <dgm:prSet phldrT="[Text]" custT="1"/>
      <dgm:spPr/>
      <dgm:t>
        <a:bodyPr/>
        <a:lstStyle/>
        <a:p>
          <a:r>
            <a:rPr lang="hr-HR" sz="1700" dirty="0" smtClean="0"/>
            <a:t>Depresivno</a:t>
          </a:r>
          <a:endParaRPr lang="en-US" sz="1700" dirty="0"/>
        </a:p>
      </dgm:t>
    </dgm:pt>
    <dgm:pt modelId="{0F79AB55-8EF2-4B8F-BB5E-E8580004E5EE}" type="parTrans" cxnId="{B2E8F832-2E2A-4813-B098-FF8464EDE87E}">
      <dgm:prSet/>
      <dgm:spPr/>
      <dgm:t>
        <a:bodyPr/>
        <a:lstStyle/>
        <a:p>
          <a:endParaRPr lang="en-US"/>
        </a:p>
      </dgm:t>
    </dgm:pt>
    <dgm:pt modelId="{E78B869B-18BF-4BCD-BA9D-39461997F504}" type="sibTrans" cxnId="{B2E8F832-2E2A-4813-B098-FF8464EDE87E}">
      <dgm:prSet/>
      <dgm:spPr/>
      <dgm:t>
        <a:bodyPr/>
        <a:lstStyle/>
        <a:p>
          <a:endParaRPr lang="en-US"/>
        </a:p>
      </dgm:t>
    </dgm:pt>
    <dgm:pt modelId="{123DF52C-3C78-447E-9D86-1B027AB8820D}">
      <dgm:prSet phldrT="[Text]" custT="1"/>
      <dgm:spPr/>
      <dgm:t>
        <a:bodyPr/>
        <a:lstStyle/>
        <a:p>
          <a:r>
            <a:rPr lang="hr-HR" sz="2100" dirty="0" smtClean="0"/>
            <a:t>Tjelesne reakcije</a:t>
          </a:r>
          <a:endParaRPr lang="en-US" sz="2100" dirty="0"/>
        </a:p>
      </dgm:t>
    </dgm:pt>
    <dgm:pt modelId="{175E3811-B8F9-49C6-B85D-46FBDDF2F9AA}" type="parTrans" cxnId="{5AA3136A-C4B1-4988-9E5E-ABFF8DF3D454}">
      <dgm:prSet/>
      <dgm:spPr/>
      <dgm:t>
        <a:bodyPr/>
        <a:lstStyle/>
        <a:p>
          <a:endParaRPr lang="en-US"/>
        </a:p>
      </dgm:t>
    </dgm:pt>
    <dgm:pt modelId="{CFF15BEF-6158-46C8-A4E6-8A65CBD384F2}" type="sibTrans" cxnId="{5AA3136A-C4B1-4988-9E5E-ABFF8DF3D454}">
      <dgm:prSet/>
      <dgm:spPr/>
      <dgm:t>
        <a:bodyPr/>
        <a:lstStyle/>
        <a:p>
          <a:endParaRPr lang="en-US"/>
        </a:p>
      </dgm:t>
    </dgm:pt>
    <dgm:pt modelId="{AC8CF88E-6450-4B9F-9D7B-4095A78F91F7}">
      <dgm:prSet phldrT="[Text]" custT="1"/>
      <dgm:spPr/>
      <dgm:t>
        <a:bodyPr/>
        <a:lstStyle/>
        <a:p>
          <a:r>
            <a:rPr lang="hr-HR" sz="1700" dirty="0" smtClean="0"/>
            <a:t>Teškoće sa spavanjem</a:t>
          </a:r>
          <a:endParaRPr lang="en-US" sz="1700" dirty="0"/>
        </a:p>
      </dgm:t>
    </dgm:pt>
    <dgm:pt modelId="{28661C60-7F78-455F-B10D-20307963F875}" type="parTrans" cxnId="{A61DA146-DC7A-4081-B988-B4ACD3C60F11}">
      <dgm:prSet/>
      <dgm:spPr/>
      <dgm:t>
        <a:bodyPr/>
        <a:lstStyle/>
        <a:p>
          <a:endParaRPr lang="en-US"/>
        </a:p>
      </dgm:t>
    </dgm:pt>
    <dgm:pt modelId="{F66A8504-9C41-4745-AC0C-B98A30830645}" type="sibTrans" cxnId="{A61DA146-DC7A-4081-B988-B4ACD3C60F11}">
      <dgm:prSet/>
      <dgm:spPr/>
      <dgm:t>
        <a:bodyPr/>
        <a:lstStyle/>
        <a:p>
          <a:endParaRPr lang="en-US"/>
        </a:p>
      </dgm:t>
    </dgm:pt>
    <dgm:pt modelId="{AD94FF2B-A3C2-4B93-9FA1-14ACFBD314AC}">
      <dgm:prSet phldrT="[Text]" custT="1"/>
      <dgm:spPr/>
      <dgm:t>
        <a:bodyPr/>
        <a:lstStyle/>
        <a:p>
          <a:pPr algn="l"/>
          <a:r>
            <a:rPr lang="hr-HR" sz="2100" dirty="0" smtClean="0"/>
            <a:t>Ponašanja</a:t>
          </a:r>
          <a:endParaRPr lang="en-US" sz="2100" dirty="0"/>
        </a:p>
      </dgm:t>
    </dgm:pt>
    <dgm:pt modelId="{DC060C0E-0B0C-4BB6-96AE-98EAB57CB1F3}" type="parTrans" cxnId="{EA7932F1-250E-401B-8A56-090252AF2BD8}">
      <dgm:prSet/>
      <dgm:spPr/>
      <dgm:t>
        <a:bodyPr/>
        <a:lstStyle/>
        <a:p>
          <a:endParaRPr lang="en-US"/>
        </a:p>
      </dgm:t>
    </dgm:pt>
    <dgm:pt modelId="{D67410E0-A5D4-4D11-B7F8-F0F689540CF6}" type="sibTrans" cxnId="{EA7932F1-250E-401B-8A56-090252AF2BD8}">
      <dgm:prSet/>
      <dgm:spPr/>
      <dgm:t>
        <a:bodyPr/>
        <a:lstStyle/>
        <a:p>
          <a:endParaRPr lang="en-US"/>
        </a:p>
      </dgm:t>
    </dgm:pt>
    <dgm:pt modelId="{962A97FD-DF06-472B-8F4E-75A45A86ACF1}">
      <dgm:prSet phldrT="[Text]" custT="1"/>
      <dgm:spPr/>
      <dgm:t>
        <a:bodyPr/>
        <a:lstStyle/>
        <a:p>
          <a:r>
            <a:rPr lang="hr-HR" sz="1700" dirty="0" smtClean="0"/>
            <a:t>Povlačenje od drugih ljudi</a:t>
          </a:r>
          <a:endParaRPr lang="en-US" sz="1700" dirty="0"/>
        </a:p>
      </dgm:t>
    </dgm:pt>
    <dgm:pt modelId="{95B73600-4C7F-463A-88CA-B7631D554928}" type="parTrans" cxnId="{259C75D0-549F-475B-A125-B680EFAB47B4}">
      <dgm:prSet/>
      <dgm:spPr/>
      <dgm:t>
        <a:bodyPr/>
        <a:lstStyle/>
        <a:p>
          <a:endParaRPr lang="en-US"/>
        </a:p>
      </dgm:t>
    </dgm:pt>
    <dgm:pt modelId="{0FD25F12-0C9B-49F4-B7E8-10839B00AE1B}" type="sibTrans" cxnId="{259C75D0-549F-475B-A125-B680EFAB47B4}">
      <dgm:prSet/>
      <dgm:spPr/>
      <dgm:t>
        <a:bodyPr/>
        <a:lstStyle/>
        <a:p>
          <a:endParaRPr lang="en-US"/>
        </a:p>
      </dgm:t>
    </dgm:pt>
    <dgm:pt modelId="{0AFD55F3-24A8-44EA-A0AE-007F70660679}">
      <dgm:prSet phldrT="[Text]" custT="1"/>
      <dgm:spPr/>
      <dgm:t>
        <a:bodyPr/>
        <a:lstStyle/>
        <a:p>
          <a:r>
            <a:rPr lang="hr-HR" sz="1700" dirty="0" smtClean="0"/>
            <a:t>Tužno</a:t>
          </a:r>
          <a:endParaRPr lang="en-US" sz="1700" dirty="0"/>
        </a:p>
      </dgm:t>
    </dgm:pt>
    <dgm:pt modelId="{57B33F13-911E-4DF5-8629-003C5E95065E}" type="parTrans" cxnId="{1D776702-3B67-4EB9-A893-CF938A305567}">
      <dgm:prSet/>
      <dgm:spPr/>
      <dgm:t>
        <a:bodyPr/>
        <a:lstStyle/>
        <a:p>
          <a:endParaRPr lang="en-US"/>
        </a:p>
      </dgm:t>
    </dgm:pt>
    <dgm:pt modelId="{DD7CAE44-19BB-4503-BC25-3374F6207A03}" type="sibTrans" cxnId="{1D776702-3B67-4EB9-A893-CF938A305567}">
      <dgm:prSet/>
      <dgm:spPr/>
      <dgm:t>
        <a:bodyPr/>
        <a:lstStyle/>
        <a:p>
          <a:endParaRPr lang="en-US"/>
        </a:p>
      </dgm:t>
    </dgm:pt>
    <dgm:pt modelId="{CDD8A295-8AFA-416B-BF8A-9E926DB15A74}">
      <dgm:prSet phldrT="[Text]" custT="1"/>
      <dgm:spPr/>
      <dgm:t>
        <a:bodyPr/>
        <a:lstStyle/>
        <a:p>
          <a:r>
            <a:rPr lang="hr-HR" sz="1700" dirty="0" smtClean="0"/>
            <a:t>Razdražljivo</a:t>
          </a:r>
          <a:endParaRPr lang="en-US" sz="1700" dirty="0"/>
        </a:p>
      </dgm:t>
    </dgm:pt>
    <dgm:pt modelId="{342F9A7D-9371-471F-AE07-F7E9DF9F87C9}" type="parTrans" cxnId="{FB5CA18D-A03A-4B27-9D48-B43E0ED31526}">
      <dgm:prSet/>
      <dgm:spPr/>
      <dgm:t>
        <a:bodyPr/>
        <a:lstStyle/>
        <a:p>
          <a:endParaRPr lang="en-US"/>
        </a:p>
      </dgm:t>
    </dgm:pt>
    <dgm:pt modelId="{BC569648-6C45-482E-8F17-0FCE9A4FCAD0}" type="sibTrans" cxnId="{FB5CA18D-A03A-4B27-9D48-B43E0ED31526}">
      <dgm:prSet/>
      <dgm:spPr/>
      <dgm:t>
        <a:bodyPr/>
        <a:lstStyle/>
        <a:p>
          <a:endParaRPr lang="en-US"/>
        </a:p>
      </dgm:t>
    </dgm:pt>
    <dgm:pt modelId="{F0C775BA-B65D-4A1F-8F73-99AE8CD6E96B}">
      <dgm:prSet phldrT="[Text]" custT="1"/>
      <dgm:spPr/>
      <dgm:t>
        <a:bodyPr/>
        <a:lstStyle/>
        <a:p>
          <a:r>
            <a:rPr lang="hr-HR" sz="1700" dirty="0" smtClean="0"/>
            <a:t>Krivnja</a:t>
          </a:r>
          <a:endParaRPr lang="en-US" sz="1700" dirty="0"/>
        </a:p>
      </dgm:t>
    </dgm:pt>
    <dgm:pt modelId="{0177F3E6-9828-420F-B6C6-8C2A892AABA2}" type="parTrans" cxnId="{408A86F6-6371-47EC-9FB5-B30A2C12218F}">
      <dgm:prSet/>
      <dgm:spPr/>
      <dgm:t>
        <a:bodyPr/>
        <a:lstStyle/>
        <a:p>
          <a:endParaRPr lang="en-US"/>
        </a:p>
      </dgm:t>
    </dgm:pt>
    <dgm:pt modelId="{09DDE4D8-8C78-4104-8C2D-363B8F0DAF54}" type="sibTrans" cxnId="{408A86F6-6371-47EC-9FB5-B30A2C12218F}">
      <dgm:prSet/>
      <dgm:spPr/>
      <dgm:t>
        <a:bodyPr/>
        <a:lstStyle/>
        <a:p>
          <a:endParaRPr lang="en-US"/>
        </a:p>
      </dgm:t>
    </dgm:pt>
    <dgm:pt modelId="{607D7F37-BB86-44CE-951A-2FFEFAA2C1E8}">
      <dgm:prSet phldrT="[Text]" custT="1"/>
      <dgm:spPr/>
      <dgm:t>
        <a:bodyPr/>
        <a:lstStyle/>
        <a:p>
          <a:r>
            <a:rPr lang="hr-HR" sz="1700" dirty="0" smtClean="0"/>
            <a:t>Uzimanje više ili manje hrane</a:t>
          </a:r>
          <a:endParaRPr lang="en-US" sz="1700" dirty="0"/>
        </a:p>
      </dgm:t>
    </dgm:pt>
    <dgm:pt modelId="{50959963-E0DC-43ED-B6EB-BE1325761BEB}" type="parTrans" cxnId="{EE77F4AC-C3E0-4180-8C41-91A389DEFEB7}">
      <dgm:prSet/>
      <dgm:spPr/>
      <dgm:t>
        <a:bodyPr/>
        <a:lstStyle/>
        <a:p>
          <a:endParaRPr lang="en-US"/>
        </a:p>
      </dgm:t>
    </dgm:pt>
    <dgm:pt modelId="{DA5574C5-8328-442A-9EE3-3E36F56B1EC4}" type="sibTrans" cxnId="{EE77F4AC-C3E0-4180-8C41-91A389DEFEB7}">
      <dgm:prSet/>
      <dgm:spPr/>
      <dgm:t>
        <a:bodyPr/>
        <a:lstStyle/>
        <a:p>
          <a:endParaRPr lang="en-US"/>
        </a:p>
      </dgm:t>
    </dgm:pt>
    <dgm:pt modelId="{D4977C1C-259B-43BA-AC06-406CC7DCBCB6}">
      <dgm:prSet phldrT="[Text]" custT="1"/>
      <dgm:spPr/>
      <dgm:t>
        <a:bodyPr/>
        <a:lstStyle/>
        <a:p>
          <a:r>
            <a:rPr lang="hr-HR" sz="1700" dirty="0" smtClean="0"/>
            <a:t>Umor </a:t>
          </a:r>
          <a:endParaRPr lang="en-US" sz="1700" dirty="0"/>
        </a:p>
      </dgm:t>
    </dgm:pt>
    <dgm:pt modelId="{514825D9-73E4-494D-8BBF-BE581BF5FFE0}" type="parTrans" cxnId="{3CEE39ED-37C1-4114-9006-C4543AA78F51}">
      <dgm:prSet/>
      <dgm:spPr/>
      <dgm:t>
        <a:bodyPr/>
        <a:lstStyle/>
        <a:p>
          <a:endParaRPr lang="en-US"/>
        </a:p>
      </dgm:t>
    </dgm:pt>
    <dgm:pt modelId="{06515C12-984B-43F9-A97D-C6DEE144BCC9}" type="sibTrans" cxnId="{3CEE39ED-37C1-4114-9006-C4543AA78F51}">
      <dgm:prSet/>
      <dgm:spPr/>
      <dgm:t>
        <a:bodyPr/>
        <a:lstStyle/>
        <a:p>
          <a:endParaRPr lang="en-US"/>
        </a:p>
      </dgm:t>
    </dgm:pt>
    <dgm:pt modelId="{6057C4F2-37AF-4682-9BCE-E94B53AD1D94}">
      <dgm:prSet phldrT="[Text]" custT="1"/>
      <dgm:spPr/>
      <dgm:t>
        <a:bodyPr/>
        <a:lstStyle/>
        <a:p>
          <a:r>
            <a:rPr lang="hr-HR" sz="1700" dirty="0" smtClean="0"/>
            <a:t>Smanjen broj aktivnosti</a:t>
          </a:r>
          <a:endParaRPr lang="en-US" sz="1700" dirty="0"/>
        </a:p>
      </dgm:t>
    </dgm:pt>
    <dgm:pt modelId="{F063511A-FCA3-4374-80A7-68838215FE5E}" type="parTrans" cxnId="{395FB477-17B1-439C-B3B4-1C3C25859C42}">
      <dgm:prSet/>
      <dgm:spPr/>
      <dgm:t>
        <a:bodyPr/>
        <a:lstStyle/>
        <a:p>
          <a:endParaRPr lang="en-US"/>
        </a:p>
      </dgm:t>
    </dgm:pt>
    <dgm:pt modelId="{D66F4D39-A890-490C-9071-9450B132F560}" type="sibTrans" cxnId="{395FB477-17B1-439C-B3B4-1C3C25859C42}">
      <dgm:prSet/>
      <dgm:spPr/>
      <dgm:t>
        <a:bodyPr/>
        <a:lstStyle/>
        <a:p>
          <a:endParaRPr lang="en-US"/>
        </a:p>
      </dgm:t>
    </dgm:pt>
    <dgm:pt modelId="{BAD9C829-A118-4F46-9284-234F03CE6878}">
      <dgm:prSet phldrT="[Text]" custT="1"/>
      <dgm:spPr/>
      <dgm:t>
        <a:bodyPr/>
        <a:lstStyle/>
        <a:p>
          <a:r>
            <a:rPr lang="hr-HR" sz="1700" dirty="0" smtClean="0"/>
            <a:t>Teškoće u započinjanju aktivnosti</a:t>
          </a:r>
          <a:endParaRPr lang="en-US" sz="1700" dirty="0"/>
        </a:p>
      </dgm:t>
    </dgm:pt>
    <dgm:pt modelId="{CAF6B020-E0AF-466E-828C-4B2A8D8A729D}" type="parTrans" cxnId="{51967A0B-757D-49EE-AB05-1A46AD1F475F}">
      <dgm:prSet/>
      <dgm:spPr/>
      <dgm:t>
        <a:bodyPr/>
        <a:lstStyle/>
        <a:p>
          <a:endParaRPr lang="en-US"/>
        </a:p>
      </dgm:t>
    </dgm:pt>
    <dgm:pt modelId="{3A5D3BE8-A12A-4B42-8468-99032826DD62}" type="sibTrans" cxnId="{51967A0B-757D-49EE-AB05-1A46AD1F475F}">
      <dgm:prSet/>
      <dgm:spPr/>
      <dgm:t>
        <a:bodyPr/>
        <a:lstStyle/>
        <a:p>
          <a:endParaRPr lang="en-US"/>
        </a:p>
      </dgm:t>
    </dgm:pt>
    <dgm:pt modelId="{BD8B1D88-19A1-4B5E-843B-E52FBC847A77}">
      <dgm:prSet phldrT="[Text]" custT="1"/>
      <dgm:spPr/>
      <dgm:t>
        <a:bodyPr/>
        <a:lstStyle/>
        <a:p>
          <a:r>
            <a:rPr lang="hr-HR" sz="1700" dirty="0" smtClean="0"/>
            <a:t>Niska motivacija</a:t>
          </a:r>
          <a:endParaRPr lang="en-US" sz="1700" dirty="0"/>
        </a:p>
      </dgm:t>
    </dgm:pt>
    <dgm:pt modelId="{6DED9F62-7AA2-4317-B904-F86FD21D8AD4}" type="parTrans" cxnId="{11E372C4-CA87-4D4A-84FC-FB4C6E81CEE7}">
      <dgm:prSet/>
      <dgm:spPr/>
      <dgm:t>
        <a:bodyPr/>
        <a:lstStyle/>
        <a:p>
          <a:endParaRPr lang="en-US"/>
        </a:p>
      </dgm:t>
    </dgm:pt>
    <dgm:pt modelId="{7D80A81F-0943-429C-8AA6-07F61D368F01}" type="sibTrans" cxnId="{11E372C4-CA87-4D4A-84FC-FB4C6E81CEE7}">
      <dgm:prSet/>
      <dgm:spPr/>
      <dgm:t>
        <a:bodyPr/>
        <a:lstStyle/>
        <a:p>
          <a:endParaRPr lang="en-US"/>
        </a:p>
      </dgm:t>
    </dgm:pt>
    <dgm:pt modelId="{80B84C14-980A-4E47-BEAD-E9E7A2CD119C}">
      <dgm:prSet phldrT="[Text]" custT="1"/>
      <dgm:spPr/>
      <dgm:t>
        <a:bodyPr/>
        <a:lstStyle/>
        <a:p>
          <a:r>
            <a:rPr lang="hr-HR" sz="1700" dirty="0" smtClean="0"/>
            <a:t>Negativne misli o životnim iskustvima (pesimizam)</a:t>
          </a:r>
          <a:endParaRPr lang="en-US" sz="1700" dirty="0"/>
        </a:p>
      </dgm:t>
    </dgm:pt>
    <dgm:pt modelId="{72A06842-9A97-48B7-B2A4-0AA06A120B43}" type="parTrans" cxnId="{F808A85A-647D-4B1B-A7EF-AB47156CC7EC}">
      <dgm:prSet/>
      <dgm:spPr/>
      <dgm:t>
        <a:bodyPr/>
        <a:lstStyle/>
        <a:p>
          <a:endParaRPr lang="en-US"/>
        </a:p>
      </dgm:t>
    </dgm:pt>
    <dgm:pt modelId="{F49B24F5-14FA-4CDE-BBDF-6CDFFAA23A91}" type="sibTrans" cxnId="{F808A85A-647D-4B1B-A7EF-AB47156CC7EC}">
      <dgm:prSet/>
      <dgm:spPr/>
      <dgm:t>
        <a:bodyPr/>
        <a:lstStyle/>
        <a:p>
          <a:endParaRPr lang="en-US"/>
        </a:p>
      </dgm:t>
    </dgm:pt>
    <dgm:pt modelId="{CC741A12-6201-463E-B2C7-84C690FC2DDA}">
      <dgm:prSet phldrT="[Text]" custT="1"/>
      <dgm:spPr/>
      <dgm:t>
        <a:bodyPr/>
        <a:lstStyle/>
        <a:p>
          <a:r>
            <a:rPr lang="hr-HR" sz="1700" dirty="0" smtClean="0"/>
            <a:t>Negativne misli o budućnosti (beznađe)</a:t>
          </a:r>
          <a:endParaRPr lang="en-US" sz="1700" dirty="0"/>
        </a:p>
      </dgm:t>
    </dgm:pt>
    <dgm:pt modelId="{098D63FE-32F6-47DC-BE76-AE4DBDF5FEAD}" type="parTrans" cxnId="{0B4AAAD2-F947-425C-9FE2-00B6FF9DA009}">
      <dgm:prSet/>
      <dgm:spPr/>
      <dgm:t>
        <a:bodyPr/>
        <a:lstStyle/>
        <a:p>
          <a:endParaRPr lang="en-US"/>
        </a:p>
      </dgm:t>
    </dgm:pt>
    <dgm:pt modelId="{C7D73CFF-4547-4BC5-B03E-A898A1B1A500}" type="sibTrans" cxnId="{0B4AAAD2-F947-425C-9FE2-00B6FF9DA009}">
      <dgm:prSet/>
      <dgm:spPr/>
      <dgm:t>
        <a:bodyPr/>
        <a:lstStyle/>
        <a:p>
          <a:endParaRPr lang="en-US"/>
        </a:p>
      </dgm:t>
    </dgm:pt>
    <dgm:pt modelId="{B3BD351E-8AB0-47AB-90BF-792F9FD7873E}" type="pres">
      <dgm:prSet presAssocID="{001A3A29-DA89-4496-9147-C8612CE983F4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6A40FD-B25D-4EE6-A63D-CFEB65118F1A}" type="pres">
      <dgm:prSet presAssocID="{001A3A29-DA89-4496-9147-C8612CE983F4}" presName="children" presStyleCnt="0"/>
      <dgm:spPr/>
    </dgm:pt>
    <dgm:pt modelId="{5F47344F-667E-4D4D-B727-DB7F23194BED}" type="pres">
      <dgm:prSet presAssocID="{001A3A29-DA89-4496-9147-C8612CE983F4}" presName="child1group" presStyleCnt="0"/>
      <dgm:spPr/>
    </dgm:pt>
    <dgm:pt modelId="{2DABB24F-CD13-4CB4-9DAC-624516E9D01D}" type="pres">
      <dgm:prSet presAssocID="{001A3A29-DA89-4496-9147-C8612CE983F4}" presName="child1" presStyleLbl="bgAcc1" presStyleIdx="0" presStyleCnt="4" custScaleX="118581" custScaleY="117524" custLinFactNeighborX="-13437" custLinFactNeighborY="30933"/>
      <dgm:spPr/>
      <dgm:t>
        <a:bodyPr/>
        <a:lstStyle/>
        <a:p>
          <a:endParaRPr lang="en-US"/>
        </a:p>
      </dgm:t>
    </dgm:pt>
    <dgm:pt modelId="{626A78AA-D092-439D-9F0A-BD13690220A8}" type="pres">
      <dgm:prSet presAssocID="{001A3A29-DA89-4496-9147-C8612CE983F4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EB3C7C-4955-4371-9A63-D5DF2AB91FCF}" type="pres">
      <dgm:prSet presAssocID="{001A3A29-DA89-4496-9147-C8612CE983F4}" presName="child2group" presStyleCnt="0"/>
      <dgm:spPr/>
    </dgm:pt>
    <dgm:pt modelId="{65C78F9C-0221-43ED-B321-9BC81DF31D5F}" type="pres">
      <dgm:prSet presAssocID="{001A3A29-DA89-4496-9147-C8612CE983F4}" presName="child2" presStyleLbl="bgAcc1" presStyleIdx="1" presStyleCnt="4" custScaleX="119646" custScaleY="109179" custLinFactNeighborX="-4771" custLinFactNeighborY="25338"/>
      <dgm:spPr/>
      <dgm:t>
        <a:bodyPr/>
        <a:lstStyle/>
        <a:p>
          <a:endParaRPr lang="en-US"/>
        </a:p>
      </dgm:t>
    </dgm:pt>
    <dgm:pt modelId="{C63386F9-EA37-4589-823E-7738F71D54AF}" type="pres">
      <dgm:prSet presAssocID="{001A3A29-DA89-4496-9147-C8612CE983F4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C7A584-DE28-4221-BCA8-317A3906CEFB}" type="pres">
      <dgm:prSet presAssocID="{001A3A29-DA89-4496-9147-C8612CE983F4}" presName="child3group" presStyleCnt="0"/>
      <dgm:spPr/>
    </dgm:pt>
    <dgm:pt modelId="{F080BADF-C18F-4D92-9E2B-6BFC5D9189BD}" type="pres">
      <dgm:prSet presAssocID="{001A3A29-DA89-4496-9147-C8612CE983F4}" presName="child3" presStyleLbl="bgAcc1" presStyleIdx="2" presStyleCnt="4" custScaleX="115118" custScaleY="121397" custLinFactNeighborX="-3042" custLinFactNeighborY="-25440"/>
      <dgm:spPr/>
      <dgm:t>
        <a:bodyPr/>
        <a:lstStyle/>
        <a:p>
          <a:endParaRPr lang="en-US"/>
        </a:p>
      </dgm:t>
    </dgm:pt>
    <dgm:pt modelId="{E9DD67E6-B45F-4484-844A-7A381AD952DD}" type="pres">
      <dgm:prSet presAssocID="{001A3A29-DA89-4496-9147-C8612CE983F4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2AEF13-29C6-4754-BA01-C893396949AE}" type="pres">
      <dgm:prSet presAssocID="{001A3A29-DA89-4496-9147-C8612CE983F4}" presName="child4group" presStyleCnt="0"/>
      <dgm:spPr/>
    </dgm:pt>
    <dgm:pt modelId="{B26EBB2B-8CBF-49C8-8D51-03C18B283B28}" type="pres">
      <dgm:prSet presAssocID="{001A3A29-DA89-4496-9147-C8612CE983F4}" presName="child4" presStyleLbl="bgAcc1" presStyleIdx="3" presStyleCnt="4" custScaleX="130910" custScaleY="124970" custLinFactNeighborX="-8847" custLinFactNeighborY="-26988"/>
      <dgm:spPr/>
      <dgm:t>
        <a:bodyPr/>
        <a:lstStyle/>
        <a:p>
          <a:endParaRPr lang="en-US"/>
        </a:p>
      </dgm:t>
    </dgm:pt>
    <dgm:pt modelId="{544435F4-3E77-4AE0-9032-BFDF4185974F}" type="pres">
      <dgm:prSet presAssocID="{001A3A29-DA89-4496-9147-C8612CE983F4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52B14F-B313-4601-9B34-6E9B0B921AB9}" type="pres">
      <dgm:prSet presAssocID="{001A3A29-DA89-4496-9147-C8612CE983F4}" presName="childPlaceholder" presStyleCnt="0"/>
      <dgm:spPr/>
    </dgm:pt>
    <dgm:pt modelId="{DBDB290B-55C6-45FF-963E-367D43EDA751}" type="pres">
      <dgm:prSet presAssocID="{001A3A29-DA89-4496-9147-C8612CE983F4}" presName="circle" presStyleCnt="0"/>
      <dgm:spPr/>
    </dgm:pt>
    <dgm:pt modelId="{CC24A002-343E-48CB-B05F-7E334EEBD8B0}" type="pres">
      <dgm:prSet presAssocID="{001A3A29-DA89-4496-9147-C8612CE983F4}" presName="quadrant1" presStyleLbl="node1" presStyleIdx="0" presStyleCnt="4" custScaleX="86706" custScaleY="77287" custLinFactNeighborX="9326" custLinFactNeighborY="932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E0F9DC-4669-4657-90ED-0125BFBFC014}" type="pres">
      <dgm:prSet presAssocID="{001A3A29-DA89-4496-9147-C8612CE983F4}" presName="quadrant2" presStyleLbl="node1" presStyleIdx="1" presStyleCnt="4" custScaleX="80426" custScaleY="77288" custLinFactNeighborX="-10527" custLinFactNeighborY="932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FC8764-0A9D-47ED-8FEF-995B1F5C53AC}" type="pres">
      <dgm:prSet presAssocID="{001A3A29-DA89-4496-9147-C8612CE983F4}" presName="quadrant3" presStyleLbl="node1" presStyleIdx="2" presStyleCnt="4" custScaleX="80427" custScaleY="83529" custLinFactNeighborX="-10526" custLinFactNeighborY="-1244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F26F83-5A34-454F-82CA-D03C6150A332}" type="pres">
      <dgm:prSet presAssocID="{001A3A29-DA89-4496-9147-C8612CE983F4}" presName="quadrant4" presStyleLbl="node1" presStyleIdx="3" presStyleCnt="4" custScaleX="86705" custScaleY="83529" custLinFactNeighborX="9326" custLinFactNeighborY="-1368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2FCCCC-C7AE-43CB-84C9-4D502BFC36EF}" type="pres">
      <dgm:prSet presAssocID="{001A3A29-DA89-4496-9147-C8612CE983F4}" presName="quadrantPlaceholder" presStyleCnt="0"/>
      <dgm:spPr/>
    </dgm:pt>
    <dgm:pt modelId="{A19EBA8D-D8DC-4F6A-9B3F-7C875DA2C06B}" type="pres">
      <dgm:prSet presAssocID="{001A3A29-DA89-4496-9147-C8612CE983F4}" presName="center1" presStyleLbl="fgShp" presStyleIdx="0" presStyleCnt="2"/>
      <dgm:spPr/>
    </dgm:pt>
    <dgm:pt modelId="{91C3FA38-B00B-40B2-B48F-C51204150FA2}" type="pres">
      <dgm:prSet presAssocID="{001A3A29-DA89-4496-9147-C8612CE983F4}" presName="center2" presStyleLbl="fgShp" presStyleIdx="1" presStyleCnt="2" custLinFactNeighborX="285" custLinFactNeighborY="-21206"/>
      <dgm:spPr/>
    </dgm:pt>
  </dgm:ptLst>
  <dgm:cxnLst>
    <dgm:cxn modelId="{C40F31D1-8D72-42E3-89B0-95185D8DF1B3}" type="presOf" srcId="{607D7F37-BB86-44CE-951A-2FFEFAA2C1E8}" destId="{E9DD67E6-B45F-4484-844A-7A381AD952DD}" srcOrd="1" destOrd="1" presId="urn:microsoft.com/office/officeart/2005/8/layout/cycle4"/>
    <dgm:cxn modelId="{5167B7CA-909F-48D2-9597-7BF81AD365AF}" type="presOf" srcId="{001A3A29-DA89-4496-9147-C8612CE983F4}" destId="{B3BD351E-8AB0-47AB-90BF-792F9FD7873E}" srcOrd="0" destOrd="0" presId="urn:microsoft.com/office/officeart/2005/8/layout/cycle4"/>
    <dgm:cxn modelId="{EE77F4AC-C3E0-4180-8C41-91A389DEFEB7}" srcId="{123DF52C-3C78-447E-9D86-1B027AB8820D}" destId="{607D7F37-BB86-44CE-951A-2FFEFAA2C1E8}" srcOrd="1" destOrd="0" parTransId="{50959963-E0DC-43ED-B6EB-BE1325761BEB}" sibTransId="{DA5574C5-8328-442A-9EE3-3E36F56B1EC4}"/>
    <dgm:cxn modelId="{F30C82FA-F779-4497-993F-459635D64CB1}" type="presOf" srcId="{607D7F37-BB86-44CE-951A-2FFEFAA2C1E8}" destId="{F080BADF-C18F-4D92-9E2B-6BFC5D9189BD}" srcOrd="0" destOrd="1" presId="urn:microsoft.com/office/officeart/2005/8/layout/cycle4"/>
    <dgm:cxn modelId="{3FB90E58-0F85-409A-AA0E-4A7812D0E964}" type="presOf" srcId="{03679F7C-D57A-4555-975E-698EEA5B7E8F}" destId="{C63386F9-EA37-4589-823E-7738F71D54AF}" srcOrd="1" destOrd="0" presId="urn:microsoft.com/office/officeart/2005/8/layout/cycle4"/>
    <dgm:cxn modelId="{832061AF-2821-47E3-9DFB-9272C613293D}" type="presOf" srcId="{D3A2A28C-51BE-4668-911F-53FD56549E84}" destId="{CAE0F9DC-4669-4657-90ED-0125BFBFC014}" srcOrd="0" destOrd="0" presId="urn:microsoft.com/office/officeart/2005/8/layout/cycle4"/>
    <dgm:cxn modelId="{8BF47AA4-7208-48CE-9CF7-17559325E152}" type="presOf" srcId="{80B84C14-980A-4E47-BEAD-E9E7A2CD119C}" destId="{626A78AA-D092-439D-9F0A-BD13690220A8}" srcOrd="1" destOrd="1" presId="urn:microsoft.com/office/officeart/2005/8/layout/cycle4"/>
    <dgm:cxn modelId="{E22D6E14-1F8D-4FA5-9638-DBD0B8F8E71B}" type="presOf" srcId="{AD94FF2B-A3C2-4B93-9FA1-14ACFBD314AC}" destId="{BDF26F83-5A34-454F-82CA-D03C6150A332}" srcOrd="0" destOrd="0" presId="urn:microsoft.com/office/officeart/2005/8/layout/cycle4"/>
    <dgm:cxn modelId="{0B4AAAD2-F947-425C-9FE2-00B6FF9DA009}" srcId="{26003DED-888D-4F1B-B5D4-D6B3D84E3504}" destId="{CC741A12-6201-463E-B2C7-84C690FC2DDA}" srcOrd="2" destOrd="0" parTransId="{098D63FE-32F6-47DC-BE76-AE4DBDF5FEAD}" sibTransId="{C7D73CFF-4547-4BC5-B03E-A898A1B1A500}"/>
    <dgm:cxn modelId="{6115898E-B6EF-4A53-B595-0202BDE4A03D}" srcId="{001A3A29-DA89-4496-9147-C8612CE983F4}" destId="{26003DED-888D-4F1B-B5D4-D6B3D84E3504}" srcOrd="0" destOrd="0" parTransId="{DFAC38CE-7F43-4813-9767-72E466706899}" sibTransId="{9C703887-F69D-492F-A6F7-BD4FFA28C82C}"/>
    <dgm:cxn modelId="{51967A0B-757D-49EE-AB05-1A46AD1F475F}" srcId="{AD94FF2B-A3C2-4B93-9FA1-14ACFBD314AC}" destId="{BAD9C829-A118-4F46-9284-234F03CE6878}" srcOrd="2" destOrd="0" parTransId="{CAF6B020-E0AF-466E-828C-4B2A8D8A729D}" sibTransId="{3A5D3BE8-A12A-4B42-8468-99032826DD62}"/>
    <dgm:cxn modelId="{1D776702-3B67-4EB9-A893-CF938A305567}" srcId="{D3A2A28C-51BE-4668-911F-53FD56549E84}" destId="{0AFD55F3-24A8-44EA-A0AE-007F70660679}" srcOrd="1" destOrd="0" parTransId="{57B33F13-911E-4DF5-8629-003C5E95065E}" sibTransId="{DD7CAE44-19BB-4503-BC25-3374F6207A03}"/>
    <dgm:cxn modelId="{A61DA146-DC7A-4081-B988-B4ACD3C60F11}" srcId="{123DF52C-3C78-447E-9D86-1B027AB8820D}" destId="{AC8CF88E-6450-4B9F-9D7B-4095A78F91F7}" srcOrd="0" destOrd="0" parTransId="{28661C60-7F78-455F-B10D-20307963F875}" sibTransId="{F66A8504-9C41-4745-AC0C-B98A30830645}"/>
    <dgm:cxn modelId="{5BDDDD4A-E5C9-4D91-9F87-42C627D4D7E3}" type="presOf" srcId="{C07C4B1F-0794-4999-8C01-FCFBC2CE3297}" destId="{626A78AA-D092-439D-9F0A-BD13690220A8}" srcOrd="1" destOrd="0" presId="urn:microsoft.com/office/officeart/2005/8/layout/cycle4"/>
    <dgm:cxn modelId="{408A86F6-6371-47EC-9FB5-B30A2C12218F}" srcId="{D3A2A28C-51BE-4668-911F-53FD56549E84}" destId="{F0C775BA-B65D-4A1F-8F73-99AE8CD6E96B}" srcOrd="3" destOrd="0" parTransId="{0177F3E6-9828-420F-B6C6-8C2A892AABA2}" sibTransId="{09DDE4D8-8C78-4104-8C2D-363B8F0DAF54}"/>
    <dgm:cxn modelId="{701995AB-8FCD-418A-B45B-260EB40C64D9}" type="presOf" srcId="{BD8B1D88-19A1-4B5E-843B-E52FBC847A77}" destId="{B26EBB2B-8CBF-49C8-8D51-03C18B283B28}" srcOrd="0" destOrd="3" presId="urn:microsoft.com/office/officeart/2005/8/layout/cycle4"/>
    <dgm:cxn modelId="{EF99740E-5C20-43D2-8296-8EB492B3041C}" type="presOf" srcId="{CC741A12-6201-463E-B2C7-84C690FC2DDA}" destId="{626A78AA-D092-439D-9F0A-BD13690220A8}" srcOrd="1" destOrd="2" presId="urn:microsoft.com/office/officeart/2005/8/layout/cycle4"/>
    <dgm:cxn modelId="{51DFCF93-16A0-4274-9E98-1B212652B514}" type="presOf" srcId="{F0C775BA-B65D-4A1F-8F73-99AE8CD6E96B}" destId="{C63386F9-EA37-4589-823E-7738F71D54AF}" srcOrd="1" destOrd="3" presId="urn:microsoft.com/office/officeart/2005/8/layout/cycle4"/>
    <dgm:cxn modelId="{85131FF2-8141-4147-8025-3DD2B35C9A35}" type="presOf" srcId="{80B84C14-980A-4E47-BEAD-E9E7A2CD119C}" destId="{2DABB24F-CD13-4CB4-9DAC-624516E9D01D}" srcOrd="0" destOrd="1" presId="urn:microsoft.com/office/officeart/2005/8/layout/cycle4"/>
    <dgm:cxn modelId="{2C85DD5F-95F5-4319-88A2-2B6F32AA35B5}" type="presOf" srcId="{962A97FD-DF06-472B-8F4E-75A45A86ACF1}" destId="{B26EBB2B-8CBF-49C8-8D51-03C18B283B28}" srcOrd="0" destOrd="0" presId="urn:microsoft.com/office/officeart/2005/8/layout/cycle4"/>
    <dgm:cxn modelId="{73F0DD4A-B372-486A-8A53-33AAA13417DF}" type="presOf" srcId="{0AFD55F3-24A8-44EA-A0AE-007F70660679}" destId="{C63386F9-EA37-4589-823E-7738F71D54AF}" srcOrd="1" destOrd="1" presId="urn:microsoft.com/office/officeart/2005/8/layout/cycle4"/>
    <dgm:cxn modelId="{395FB477-17B1-439C-B3B4-1C3C25859C42}" srcId="{AD94FF2B-A3C2-4B93-9FA1-14ACFBD314AC}" destId="{6057C4F2-37AF-4682-9BCE-E94B53AD1D94}" srcOrd="1" destOrd="0" parTransId="{F063511A-FCA3-4374-80A7-68838215FE5E}" sibTransId="{D66F4D39-A890-490C-9071-9450B132F560}"/>
    <dgm:cxn modelId="{4B5721F7-412A-4C3E-9F7D-8D4A8B40D4AA}" type="presOf" srcId="{123DF52C-3C78-447E-9D86-1B027AB8820D}" destId="{2AFC8764-0A9D-47ED-8FEF-995B1F5C53AC}" srcOrd="0" destOrd="0" presId="urn:microsoft.com/office/officeart/2005/8/layout/cycle4"/>
    <dgm:cxn modelId="{B392B5BE-18CD-4611-887B-9E604FAC6956}" type="presOf" srcId="{BAD9C829-A118-4F46-9284-234F03CE6878}" destId="{544435F4-3E77-4AE0-9032-BFDF4185974F}" srcOrd="1" destOrd="2" presId="urn:microsoft.com/office/officeart/2005/8/layout/cycle4"/>
    <dgm:cxn modelId="{5EC33654-B268-40AE-8B22-E6287786F002}" type="presOf" srcId="{AC8CF88E-6450-4B9F-9D7B-4095A78F91F7}" destId="{E9DD67E6-B45F-4484-844A-7A381AD952DD}" srcOrd="1" destOrd="0" presId="urn:microsoft.com/office/officeart/2005/8/layout/cycle4"/>
    <dgm:cxn modelId="{E5AB75EE-8A9D-4E28-9365-2DFA29607572}" type="presOf" srcId="{6057C4F2-37AF-4682-9BCE-E94B53AD1D94}" destId="{544435F4-3E77-4AE0-9032-BFDF4185974F}" srcOrd="1" destOrd="1" presId="urn:microsoft.com/office/officeart/2005/8/layout/cycle4"/>
    <dgm:cxn modelId="{F7BB4CE5-8A9F-4368-A7E5-C9E79C60F7F1}" srcId="{26003DED-888D-4F1B-B5D4-D6B3D84E3504}" destId="{C07C4B1F-0794-4999-8C01-FCFBC2CE3297}" srcOrd="0" destOrd="0" parTransId="{760CCDA4-9A13-47AD-ACCC-FB9C0029C921}" sibTransId="{3E6F2400-EDB1-42F8-946C-C3A61D305EFF}"/>
    <dgm:cxn modelId="{FB5CA18D-A03A-4B27-9D48-B43E0ED31526}" srcId="{D3A2A28C-51BE-4668-911F-53FD56549E84}" destId="{CDD8A295-8AFA-416B-BF8A-9E926DB15A74}" srcOrd="2" destOrd="0" parTransId="{342F9A7D-9371-471F-AE07-F7E9DF9F87C9}" sibTransId="{BC569648-6C45-482E-8F17-0FCE9A4FCAD0}"/>
    <dgm:cxn modelId="{4C6928AB-E107-4C21-836A-1FB926108B3A}" type="presOf" srcId="{CC741A12-6201-463E-B2C7-84C690FC2DDA}" destId="{2DABB24F-CD13-4CB4-9DAC-624516E9D01D}" srcOrd="0" destOrd="2" presId="urn:microsoft.com/office/officeart/2005/8/layout/cycle4"/>
    <dgm:cxn modelId="{1F555365-76E2-4A66-9FAB-099A78F48E73}" type="presOf" srcId="{6057C4F2-37AF-4682-9BCE-E94B53AD1D94}" destId="{B26EBB2B-8CBF-49C8-8D51-03C18B283B28}" srcOrd="0" destOrd="1" presId="urn:microsoft.com/office/officeart/2005/8/layout/cycle4"/>
    <dgm:cxn modelId="{68809075-E4BA-4966-A998-2DAAAE4FC747}" type="presOf" srcId="{AC8CF88E-6450-4B9F-9D7B-4095A78F91F7}" destId="{F080BADF-C18F-4D92-9E2B-6BFC5D9189BD}" srcOrd="0" destOrd="0" presId="urn:microsoft.com/office/officeart/2005/8/layout/cycle4"/>
    <dgm:cxn modelId="{3625977B-E1D2-4D93-8972-C9CFE29A8AF5}" type="presOf" srcId="{03679F7C-D57A-4555-975E-698EEA5B7E8F}" destId="{65C78F9C-0221-43ED-B321-9BC81DF31D5F}" srcOrd="0" destOrd="0" presId="urn:microsoft.com/office/officeart/2005/8/layout/cycle4"/>
    <dgm:cxn modelId="{F2C2E0CD-5419-42B4-B10C-20D17C1A9EC8}" type="presOf" srcId="{D4977C1C-259B-43BA-AC06-406CC7DCBCB6}" destId="{F080BADF-C18F-4D92-9E2B-6BFC5D9189BD}" srcOrd="0" destOrd="2" presId="urn:microsoft.com/office/officeart/2005/8/layout/cycle4"/>
    <dgm:cxn modelId="{F808A85A-647D-4B1B-A7EF-AB47156CC7EC}" srcId="{26003DED-888D-4F1B-B5D4-D6B3D84E3504}" destId="{80B84C14-980A-4E47-BEAD-E9E7A2CD119C}" srcOrd="1" destOrd="0" parTransId="{72A06842-9A97-48B7-B2A4-0AA06A120B43}" sibTransId="{F49B24F5-14FA-4CDE-BBDF-6CDFFAA23A91}"/>
    <dgm:cxn modelId="{88C1988A-4C90-403C-8F08-1AF93389A631}" type="presOf" srcId="{0AFD55F3-24A8-44EA-A0AE-007F70660679}" destId="{65C78F9C-0221-43ED-B321-9BC81DF31D5F}" srcOrd="0" destOrd="1" presId="urn:microsoft.com/office/officeart/2005/8/layout/cycle4"/>
    <dgm:cxn modelId="{C6449764-2455-41AF-809B-E99693BFBCC4}" type="presOf" srcId="{D4977C1C-259B-43BA-AC06-406CC7DCBCB6}" destId="{E9DD67E6-B45F-4484-844A-7A381AD952DD}" srcOrd="1" destOrd="2" presId="urn:microsoft.com/office/officeart/2005/8/layout/cycle4"/>
    <dgm:cxn modelId="{5AA3136A-C4B1-4988-9E5E-ABFF8DF3D454}" srcId="{001A3A29-DA89-4496-9147-C8612CE983F4}" destId="{123DF52C-3C78-447E-9D86-1B027AB8820D}" srcOrd="2" destOrd="0" parTransId="{175E3811-B8F9-49C6-B85D-46FBDDF2F9AA}" sibTransId="{CFF15BEF-6158-46C8-A4E6-8A65CBD384F2}"/>
    <dgm:cxn modelId="{818F76C3-A9A6-4D8A-B121-51DC4B4948DB}" srcId="{001A3A29-DA89-4496-9147-C8612CE983F4}" destId="{D3A2A28C-51BE-4668-911F-53FD56549E84}" srcOrd="1" destOrd="0" parTransId="{435493D5-E4BE-4378-BE8E-3F51E21F1633}" sibTransId="{4E765F98-6766-47A5-A1DE-C69B9879C3CC}"/>
    <dgm:cxn modelId="{BEC8052D-05E0-4E50-A1AE-D694C39E1DA4}" type="presOf" srcId="{BAD9C829-A118-4F46-9284-234F03CE6878}" destId="{B26EBB2B-8CBF-49C8-8D51-03C18B283B28}" srcOrd="0" destOrd="2" presId="urn:microsoft.com/office/officeart/2005/8/layout/cycle4"/>
    <dgm:cxn modelId="{92A3AB90-5DAB-4099-B6AB-CEABEA351839}" type="presOf" srcId="{962A97FD-DF06-472B-8F4E-75A45A86ACF1}" destId="{544435F4-3E77-4AE0-9032-BFDF4185974F}" srcOrd="1" destOrd="0" presId="urn:microsoft.com/office/officeart/2005/8/layout/cycle4"/>
    <dgm:cxn modelId="{B2E8F832-2E2A-4813-B098-FF8464EDE87E}" srcId="{D3A2A28C-51BE-4668-911F-53FD56549E84}" destId="{03679F7C-D57A-4555-975E-698EEA5B7E8F}" srcOrd="0" destOrd="0" parTransId="{0F79AB55-8EF2-4B8F-BB5E-E8580004E5EE}" sibTransId="{E78B869B-18BF-4BCD-BA9D-39461997F504}"/>
    <dgm:cxn modelId="{D977718F-3FA6-4524-BDF5-353F3AF1F2BC}" type="presOf" srcId="{F0C775BA-B65D-4A1F-8F73-99AE8CD6E96B}" destId="{65C78F9C-0221-43ED-B321-9BC81DF31D5F}" srcOrd="0" destOrd="3" presId="urn:microsoft.com/office/officeart/2005/8/layout/cycle4"/>
    <dgm:cxn modelId="{2CEA4426-7AB6-401E-9F57-99FAB3E7E7AB}" type="presOf" srcId="{CDD8A295-8AFA-416B-BF8A-9E926DB15A74}" destId="{65C78F9C-0221-43ED-B321-9BC81DF31D5F}" srcOrd="0" destOrd="2" presId="urn:microsoft.com/office/officeart/2005/8/layout/cycle4"/>
    <dgm:cxn modelId="{11E372C4-CA87-4D4A-84FC-FB4C6E81CEE7}" srcId="{AD94FF2B-A3C2-4B93-9FA1-14ACFBD314AC}" destId="{BD8B1D88-19A1-4B5E-843B-E52FBC847A77}" srcOrd="3" destOrd="0" parTransId="{6DED9F62-7AA2-4317-B904-F86FD21D8AD4}" sibTransId="{7D80A81F-0943-429C-8AA6-07F61D368F01}"/>
    <dgm:cxn modelId="{D2889062-9B18-42B0-9E6A-3EC250418BE5}" type="presOf" srcId="{BD8B1D88-19A1-4B5E-843B-E52FBC847A77}" destId="{544435F4-3E77-4AE0-9032-BFDF4185974F}" srcOrd="1" destOrd="3" presId="urn:microsoft.com/office/officeart/2005/8/layout/cycle4"/>
    <dgm:cxn modelId="{BF384A09-8981-48C5-ADCE-E7C989EA5980}" type="presOf" srcId="{26003DED-888D-4F1B-B5D4-D6B3D84E3504}" destId="{CC24A002-343E-48CB-B05F-7E334EEBD8B0}" srcOrd="0" destOrd="0" presId="urn:microsoft.com/office/officeart/2005/8/layout/cycle4"/>
    <dgm:cxn modelId="{259C75D0-549F-475B-A125-B680EFAB47B4}" srcId="{AD94FF2B-A3C2-4B93-9FA1-14ACFBD314AC}" destId="{962A97FD-DF06-472B-8F4E-75A45A86ACF1}" srcOrd="0" destOrd="0" parTransId="{95B73600-4C7F-463A-88CA-B7631D554928}" sibTransId="{0FD25F12-0C9B-49F4-B7E8-10839B00AE1B}"/>
    <dgm:cxn modelId="{EA7932F1-250E-401B-8A56-090252AF2BD8}" srcId="{001A3A29-DA89-4496-9147-C8612CE983F4}" destId="{AD94FF2B-A3C2-4B93-9FA1-14ACFBD314AC}" srcOrd="3" destOrd="0" parTransId="{DC060C0E-0B0C-4BB6-96AE-98EAB57CB1F3}" sibTransId="{D67410E0-A5D4-4D11-B7F8-F0F689540CF6}"/>
    <dgm:cxn modelId="{4817D175-67AA-425F-B4EC-11C853ED2341}" type="presOf" srcId="{CDD8A295-8AFA-416B-BF8A-9E926DB15A74}" destId="{C63386F9-EA37-4589-823E-7738F71D54AF}" srcOrd="1" destOrd="2" presId="urn:microsoft.com/office/officeart/2005/8/layout/cycle4"/>
    <dgm:cxn modelId="{3CEE39ED-37C1-4114-9006-C4543AA78F51}" srcId="{123DF52C-3C78-447E-9D86-1B027AB8820D}" destId="{D4977C1C-259B-43BA-AC06-406CC7DCBCB6}" srcOrd="2" destOrd="0" parTransId="{514825D9-73E4-494D-8BBF-BE581BF5FFE0}" sibTransId="{06515C12-984B-43F9-A97D-C6DEE144BCC9}"/>
    <dgm:cxn modelId="{5545B59B-F3DF-40B6-8DA5-00A929A27C5A}" type="presOf" srcId="{C07C4B1F-0794-4999-8C01-FCFBC2CE3297}" destId="{2DABB24F-CD13-4CB4-9DAC-624516E9D01D}" srcOrd="0" destOrd="0" presId="urn:microsoft.com/office/officeart/2005/8/layout/cycle4"/>
    <dgm:cxn modelId="{A2E99826-C760-43B1-9CC8-655B14260528}" type="presParOf" srcId="{B3BD351E-8AB0-47AB-90BF-792F9FD7873E}" destId="{386A40FD-B25D-4EE6-A63D-CFEB65118F1A}" srcOrd="0" destOrd="0" presId="urn:microsoft.com/office/officeart/2005/8/layout/cycle4"/>
    <dgm:cxn modelId="{73E3605F-D6F1-4421-BD40-AA581ED4E8A0}" type="presParOf" srcId="{386A40FD-B25D-4EE6-A63D-CFEB65118F1A}" destId="{5F47344F-667E-4D4D-B727-DB7F23194BED}" srcOrd="0" destOrd="0" presId="urn:microsoft.com/office/officeart/2005/8/layout/cycle4"/>
    <dgm:cxn modelId="{F536AA70-2E89-4A85-9144-EAA4B49E79CD}" type="presParOf" srcId="{5F47344F-667E-4D4D-B727-DB7F23194BED}" destId="{2DABB24F-CD13-4CB4-9DAC-624516E9D01D}" srcOrd="0" destOrd="0" presId="urn:microsoft.com/office/officeart/2005/8/layout/cycle4"/>
    <dgm:cxn modelId="{F15D3555-77AB-4A4D-B192-4FC1593D445F}" type="presParOf" srcId="{5F47344F-667E-4D4D-B727-DB7F23194BED}" destId="{626A78AA-D092-439D-9F0A-BD13690220A8}" srcOrd="1" destOrd="0" presId="urn:microsoft.com/office/officeart/2005/8/layout/cycle4"/>
    <dgm:cxn modelId="{A5BB7939-85CE-41F0-8C24-45AB5464AEA2}" type="presParOf" srcId="{386A40FD-B25D-4EE6-A63D-CFEB65118F1A}" destId="{B2EB3C7C-4955-4371-9A63-D5DF2AB91FCF}" srcOrd="1" destOrd="0" presId="urn:microsoft.com/office/officeart/2005/8/layout/cycle4"/>
    <dgm:cxn modelId="{DC2AB75B-89A7-46F5-A481-0519AA15994D}" type="presParOf" srcId="{B2EB3C7C-4955-4371-9A63-D5DF2AB91FCF}" destId="{65C78F9C-0221-43ED-B321-9BC81DF31D5F}" srcOrd="0" destOrd="0" presId="urn:microsoft.com/office/officeart/2005/8/layout/cycle4"/>
    <dgm:cxn modelId="{413A4A6D-5FF2-42AA-88E7-9543A7AFC085}" type="presParOf" srcId="{B2EB3C7C-4955-4371-9A63-D5DF2AB91FCF}" destId="{C63386F9-EA37-4589-823E-7738F71D54AF}" srcOrd="1" destOrd="0" presId="urn:microsoft.com/office/officeart/2005/8/layout/cycle4"/>
    <dgm:cxn modelId="{9FCBD318-9CA9-4DDB-8C14-84207978945F}" type="presParOf" srcId="{386A40FD-B25D-4EE6-A63D-CFEB65118F1A}" destId="{21C7A584-DE28-4221-BCA8-317A3906CEFB}" srcOrd="2" destOrd="0" presId="urn:microsoft.com/office/officeart/2005/8/layout/cycle4"/>
    <dgm:cxn modelId="{68A0D56A-A2D1-48B7-AA86-56342488AE81}" type="presParOf" srcId="{21C7A584-DE28-4221-BCA8-317A3906CEFB}" destId="{F080BADF-C18F-4D92-9E2B-6BFC5D9189BD}" srcOrd="0" destOrd="0" presId="urn:microsoft.com/office/officeart/2005/8/layout/cycle4"/>
    <dgm:cxn modelId="{B1400A4E-1186-4E71-9E4A-FD14A0A55259}" type="presParOf" srcId="{21C7A584-DE28-4221-BCA8-317A3906CEFB}" destId="{E9DD67E6-B45F-4484-844A-7A381AD952DD}" srcOrd="1" destOrd="0" presId="urn:microsoft.com/office/officeart/2005/8/layout/cycle4"/>
    <dgm:cxn modelId="{4D6A9E56-2299-413D-817D-2686E13393CB}" type="presParOf" srcId="{386A40FD-B25D-4EE6-A63D-CFEB65118F1A}" destId="{8B2AEF13-29C6-4754-BA01-C893396949AE}" srcOrd="3" destOrd="0" presId="urn:microsoft.com/office/officeart/2005/8/layout/cycle4"/>
    <dgm:cxn modelId="{A1862FA4-8DB2-4DF4-B4F9-04C667A1C783}" type="presParOf" srcId="{8B2AEF13-29C6-4754-BA01-C893396949AE}" destId="{B26EBB2B-8CBF-49C8-8D51-03C18B283B28}" srcOrd="0" destOrd="0" presId="urn:microsoft.com/office/officeart/2005/8/layout/cycle4"/>
    <dgm:cxn modelId="{712636AC-9288-40AC-9FE5-B58A72AFEA03}" type="presParOf" srcId="{8B2AEF13-29C6-4754-BA01-C893396949AE}" destId="{544435F4-3E77-4AE0-9032-BFDF4185974F}" srcOrd="1" destOrd="0" presId="urn:microsoft.com/office/officeart/2005/8/layout/cycle4"/>
    <dgm:cxn modelId="{C9D6ACC0-D9B4-40B3-B4A6-70741F706E33}" type="presParOf" srcId="{386A40FD-B25D-4EE6-A63D-CFEB65118F1A}" destId="{5552B14F-B313-4601-9B34-6E9B0B921AB9}" srcOrd="4" destOrd="0" presId="urn:microsoft.com/office/officeart/2005/8/layout/cycle4"/>
    <dgm:cxn modelId="{3F647723-FDC6-4997-B740-B0AD93C41EA6}" type="presParOf" srcId="{B3BD351E-8AB0-47AB-90BF-792F9FD7873E}" destId="{DBDB290B-55C6-45FF-963E-367D43EDA751}" srcOrd="1" destOrd="0" presId="urn:microsoft.com/office/officeart/2005/8/layout/cycle4"/>
    <dgm:cxn modelId="{693B582D-CD1E-4DBC-BCFE-C205BE051FA8}" type="presParOf" srcId="{DBDB290B-55C6-45FF-963E-367D43EDA751}" destId="{CC24A002-343E-48CB-B05F-7E334EEBD8B0}" srcOrd="0" destOrd="0" presId="urn:microsoft.com/office/officeart/2005/8/layout/cycle4"/>
    <dgm:cxn modelId="{155A6BF3-030D-4991-BB11-35B55D0B1365}" type="presParOf" srcId="{DBDB290B-55C6-45FF-963E-367D43EDA751}" destId="{CAE0F9DC-4669-4657-90ED-0125BFBFC014}" srcOrd="1" destOrd="0" presId="urn:microsoft.com/office/officeart/2005/8/layout/cycle4"/>
    <dgm:cxn modelId="{DAC0B574-100B-4B21-A96B-5AD770C28551}" type="presParOf" srcId="{DBDB290B-55C6-45FF-963E-367D43EDA751}" destId="{2AFC8764-0A9D-47ED-8FEF-995B1F5C53AC}" srcOrd="2" destOrd="0" presId="urn:microsoft.com/office/officeart/2005/8/layout/cycle4"/>
    <dgm:cxn modelId="{382C70CD-5959-4B87-9F03-7D31B333815A}" type="presParOf" srcId="{DBDB290B-55C6-45FF-963E-367D43EDA751}" destId="{BDF26F83-5A34-454F-82CA-D03C6150A332}" srcOrd="3" destOrd="0" presId="urn:microsoft.com/office/officeart/2005/8/layout/cycle4"/>
    <dgm:cxn modelId="{B4E64367-B060-4CFF-BFBC-B6300A36F9D7}" type="presParOf" srcId="{DBDB290B-55C6-45FF-963E-367D43EDA751}" destId="{282FCCCC-C7AE-43CB-84C9-4D502BFC36EF}" srcOrd="4" destOrd="0" presId="urn:microsoft.com/office/officeart/2005/8/layout/cycle4"/>
    <dgm:cxn modelId="{B2514C09-2DAF-4947-B51D-0B1731C90235}" type="presParOf" srcId="{B3BD351E-8AB0-47AB-90BF-792F9FD7873E}" destId="{A19EBA8D-D8DC-4F6A-9B3F-7C875DA2C06B}" srcOrd="2" destOrd="0" presId="urn:microsoft.com/office/officeart/2005/8/layout/cycle4"/>
    <dgm:cxn modelId="{B393DE91-49AE-47D8-8AEC-2BFB1736C67F}" type="presParOf" srcId="{B3BD351E-8AB0-47AB-90BF-792F9FD7873E}" destId="{91C3FA38-B00B-40B2-B48F-C51204150FA2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80BADF-C18F-4D92-9E2B-6BFC5D9189BD}">
      <dsp:nvSpPr>
        <dsp:cNvPr id="0" name=""/>
        <dsp:cNvSpPr/>
      </dsp:nvSpPr>
      <dsp:spPr>
        <a:xfrm>
          <a:off x="5040371" y="3146755"/>
          <a:ext cx="3187700" cy="21775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 dirty="0" smtClean="0"/>
            <a:t>Teškoće sa spavanjem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 dirty="0" smtClean="0"/>
            <a:t>Uzimanje više ili manje hrane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 dirty="0" smtClean="0"/>
            <a:t>Umor </a:t>
          </a:r>
          <a:endParaRPr lang="en-US" sz="1700" kern="1200" dirty="0"/>
        </a:p>
      </dsp:txBody>
      <dsp:txXfrm>
        <a:off x="6044514" y="3738972"/>
        <a:ext cx="2135724" cy="1537485"/>
      </dsp:txXfrm>
    </dsp:sp>
    <dsp:sp modelId="{B26EBB2B-8CBF-49C8-8D51-03C18B283B28}">
      <dsp:nvSpPr>
        <dsp:cNvPr id="0" name=""/>
        <dsp:cNvSpPr/>
      </dsp:nvSpPr>
      <dsp:spPr>
        <a:xfrm>
          <a:off x="143020" y="3086943"/>
          <a:ext cx="3624992" cy="2241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 dirty="0" smtClean="0"/>
            <a:t>Povlačenje od drugih ljudi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 dirty="0" smtClean="0"/>
            <a:t>Smanjen broj aktivnosti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 dirty="0" smtClean="0"/>
            <a:t>Teškoće u započinjanju aktivnosti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 dirty="0" smtClean="0"/>
            <a:t>Niska motivacija</a:t>
          </a:r>
          <a:endParaRPr lang="en-US" sz="1700" kern="1200" dirty="0"/>
        </a:p>
      </dsp:txBody>
      <dsp:txXfrm>
        <a:off x="192261" y="3696591"/>
        <a:ext cx="2439012" cy="1582737"/>
      </dsp:txXfrm>
    </dsp:sp>
    <dsp:sp modelId="{65C78F9C-0221-43ED-B321-9BC81DF31D5F}">
      <dsp:nvSpPr>
        <dsp:cNvPr id="0" name=""/>
        <dsp:cNvSpPr/>
      </dsp:nvSpPr>
      <dsp:spPr>
        <a:xfrm>
          <a:off x="4929802" y="355477"/>
          <a:ext cx="3313084" cy="19583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 dirty="0" smtClean="0"/>
            <a:t>Depresivno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 dirty="0" smtClean="0"/>
            <a:t>Tužno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 dirty="0" smtClean="0"/>
            <a:t>Razdražljivo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 dirty="0" smtClean="0"/>
            <a:t>Krivnja</a:t>
          </a:r>
          <a:endParaRPr lang="en-US" sz="1700" kern="1200" dirty="0"/>
        </a:p>
      </dsp:txBody>
      <dsp:txXfrm>
        <a:off x="5966746" y="398496"/>
        <a:ext cx="2233121" cy="1382745"/>
      </dsp:txXfrm>
    </dsp:sp>
    <dsp:sp modelId="{2DABB24F-CD13-4CB4-9DAC-624516E9D01D}">
      <dsp:nvSpPr>
        <dsp:cNvPr id="0" name=""/>
        <dsp:cNvSpPr/>
      </dsp:nvSpPr>
      <dsp:spPr>
        <a:xfrm>
          <a:off x="186619" y="380992"/>
          <a:ext cx="3283593" cy="21080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 dirty="0" smtClean="0"/>
            <a:t>Negativne misli o sebi (samokritičnost)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 dirty="0" smtClean="0"/>
            <a:t>Negativne misli o životnim iskustvima (pesimizam)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 dirty="0" smtClean="0"/>
            <a:t>Negativne misli o budućnosti (beznađe)</a:t>
          </a:r>
          <a:endParaRPr lang="en-US" sz="1700" kern="1200" dirty="0"/>
        </a:p>
      </dsp:txBody>
      <dsp:txXfrm>
        <a:off x="232926" y="427299"/>
        <a:ext cx="2205901" cy="1488434"/>
      </dsp:txXfrm>
    </dsp:sp>
    <dsp:sp modelId="{CC24A002-343E-48CB-B05F-7E334EEBD8B0}">
      <dsp:nvSpPr>
        <dsp:cNvPr id="0" name=""/>
        <dsp:cNvSpPr/>
      </dsp:nvSpPr>
      <dsp:spPr>
        <a:xfrm>
          <a:off x="2285990" y="838197"/>
          <a:ext cx="2104478" cy="1875865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 smtClean="0"/>
            <a:t>Misli</a:t>
          </a:r>
          <a:endParaRPr lang="en-US" sz="2100" kern="1200" dirty="0"/>
        </a:p>
      </dsp:txBody>
      <dsp:txXfrm>
        <a:off x="2902377" y="1387625"/>
        <a:ext cx="1488091" cy="1326437"/>
      </dsp:txXfrm>
    </dsp:sp>
    <dsp:sp modelId="{CAE0F9DC-4669-4657-90ED-0125BFBFC014}">
      <dsp:nvSpPr>
        <dsp:cNvPr id="0" name=""/>
        <dsp:cNvSpPr/>
      </dsp:nvSpPr>
      <dsp:spPr>
        <a:xfrm rot="5400000">
          <a:off x="4457675" y="800127"/>
          <a:ext cx="1875889" cy="1952053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 smtClean="0"/>
            <a:t>Emocije</a:t>
          </a:r>
          <a:endParaRPr lang="en-US" sz="2100" kern="1200" dirty="0"/>
        </a:p>
      </dsp:txBody>
      <dsp:txXfrm rot="-5400000">
        <a:off x="4419593" y="1387644"/>
        <a:ext cx="1380310" cy="1326454"/>
      </dsp:txXfrm>
    </dsp:sp>
    <dsp:sp modelId="{2AFC8764-0A9D-47ED-8FEF-995B1F5C53AC}">
      <dsp:nvSpPr>
        <dsp:cNvPr id="0" name=""/>
        <dsp:cNvSpPr/>
      </dsp:nvSpPr>
      <dsp:spPr>
        <a:xfrm rot="10800000">
          <a:off x="4419605" y="2773234"/>
          <a:ext cx="1952077" cy="2027367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 smtClean="0"/>
            <a:t>Tjelesne reakcije</a:t>
          </a:r>
          <a:endParaRPr lang="en-US" sz="2100" kern="1200" dirty="0"/>
        </a:p>
      </dsp:txBody>
      <dsp:txXfrm rot="10800000">
        <a:off x="4419605" y="2773234"/>
        <a:ext cx="1380327" cy="1433565"/>
      </dsp:txXfrm>
    </dsp:sp>
    <dsp:sp modelId="{BDF26F83-5A34-454F-82CA-D03C6150A332}">
      <dsp:nvSpPr>
        <dsp:cNvPr id="0" name=""/>
        <dsp:cNvSpPr/>
      </dsp:nvSpPr>
      <dsp:spPr>
        <a:xfrm rot="16200000">
          <a:off x="2324546" y="2704668"/>
          <a:ext cx="2027367" cy="2104453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 smtClean="0"/>
            <a:t>Ponašanja</a:t>
          </a:r>
          <a:endParaRPr lang="en-US" sz="2100" kern="1200" dirty="0"/>
        </a:p>
      </dsp:txBody>
      <dsp:txXfrm rot="5400000">
        <a:off x="2902383" y="2743211"/>
        <a:ext cx="1488073" cy="1433565"/>
      </dsp:txXfrm>
    </dsp:sp>
    <dsp:sp modelId="{A19EBA8D-D8DC-4F6A-9B3F-7C875DA2C06B}">
      <dsp:nvSpPr>
        <dsp:cNvPr id="0" name=""/>
        <dsp:cNvSpPr/>
      </dsp:nvSpPr>
      <dsp:spPr>
        <a:xfrm>
          <a:off x="3962495" y="2314913"/>
          <a:ext cx="838008" cy="728703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C3FA38-B00B-40B2-B48F-C51204150FA2}">
      <dsp:nvSpPr>
        <dsp:cNvPr id="0" name=""/>
        <dsp:cNvSpPr/>
      </dsp:nvSpPr>
      <dsp:spPr>
        <a:xfrm rot="10800000">
          <a:off x="3964883" y="2440654"/>
          <a:ext cx="838008" cy="728703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na\Desktop\behavioral_activation_fig1_inactivity_depression_en-u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31" y="304800"/>
            <a:ext cx="86106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286000"/>
            <a:ext cx="7772400" cy="1470025"/>
          </a:xfrm>
        </p:spPr>
        <p:txBody>
          <a:bodyPr>
            <a:noAutofit/>
          </a:bodyPr>
          <a:lstStyle/>
          <a:p>
            <a:r>
              <a:rPr lang="hr-HR" sz="5000" b="1" dirty="0" smtClean="0"/>
              <a:t>BIHEVIORALNA </a:t>
            </a:r>
            <a:br>
              <a:rPr lang="hr-HR" sz="5000" b="1" dirty="0" smtClean="0"/>
            </a:br>
            <a:r>
              <a:rPr lang="hr-HR" sz="5000" b="1" dirty="0" smtClean="0"/>
              <a:t>AKTIVACIJA</a:t>
            </a:r>
            <a:endParaRPr lang="en-US" sz="5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509846"/>
            <a:ext cx="6400800" cy="762000"/>
          </a:xfrm>
        </p:spPr>
        <p:txBody>
          <a:bodyPr>
            <a:normAutofit/>
          </a:bodyPr>
          <a:lstStyle/>
          <a:p>
            <a:r>
              <a:rPr lang="hr-HR" sz="2600" dirty="0" smtClean="0">
                <a:solidFill>
                  <a:srgbClr val="0070C0"/>
                </a:solidFill>
              </a:rPr>
              <a:t>Ana-Marija Šibalić, mag.psych.</a:t>
            </a:r>
            <a:endParaRPr lang="en-US" sz="2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39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hr-HR" dirty="0" smtClean="0"/>
              <a:t>Svrha tjednog rasporeda aktivnosti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hr-HR" sz="3000" dirty="0" smtClean="0"/>
              <a:t>Opća razina aktivnosti pacijenta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hr-HR" sz="3000" dirty="0" smtClean="0"/>
              <a:t>Jesu li i u kojoj mjeri trenutačne </a:t>
            </a:r>
            <a:r>
              <a:rPr lang="hr-HR" sz="3000" dirty="0"/>
              <a:t>aktivnosti </a:t>
            </a:r>
            <a:r>
              <a:rPr lang="hr-HR" sz="3000" dirty="0" smtClean="0"/>
              <a:t>pacijenta monotone</a:t>
            </a:r>
            <a:r>
              <a:rPr lang="hr-HR" sz="3000" dirty="0"/>
              <a:t>, ruminirajuće, asocijalne i/ili bez </a:t>
            </a:r>
            <a:r>
              <a:rPr lang="hr-HR" sz="3000" dirty="0" smtClean="0"/>
              <a:t>potkrepljenja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hr-HR" sz="3000" dirty="0"/>
              <a:t>Odnos između raspoloženja i </a:t>
            </a:r>
            <a:r>
              <a:rPr lang="hr-HR" sz="3000" dirty="0" smtClean="0"/>
              <a:t>aktivnosti - koliko </a:t>
            </a:r>
            <a:r>
              <a:rPr lang="hr-HR" sz="3000" dirty="0"/>
              <a:t>zadovoljstva i osjećaja postignuća dobiva iz onoga što </a:t>
            </a:r>
            <a:r>
              <a:rPr lang="hr-HR" sz="3000" dirty="0" smtClean="0"/>
              <a:t>radi</a:t>
            </a:r>
            <a:endParaRPr lang="hr-HR" sz="3000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hr-HR" sz="3000" dirty="0" smtClean="0"/>
              <a:t>Koje </a:t>
            </a:r>
            <a:r>
              <a:rPr lang="hr-HR" sz="3000" dirty="0"/>
              <a:t>su od aktivnosti povezane s najvišim, a koje s najmanjim stupnjem </a:t>
            </a:r>
            <a:r>
              <a:rPr lang="hr-HR" sz="3000" dirty="0" smtClean="0"/>
              <a:t>zadovoljstva i postignuća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hr-HR" sz="3000" dirty="0" smtClean="0"/>
              <a:t>Otkrivanje negativnih misli zbog kojih se pacijent ne uključuje u određene aktivnosti</a:t>
            </a:r>
          </a:p>
        </p:txBody>
      </p:sp>
    </p:spTree>
    <p:extLst>
      <p:ext uri="{BB962C8B-B14F-4D97-AF65-F5344CB8AC3E}">
        <p14:creationId xmlns:p14="http://schemas.microsoft.com/office/powerpoint/2010/main" val="302772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3246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r-HR" i="1" dirty="0" smtClean="0">
                <a:solidFill>
                  <a:srgbClr val="002060"/>
                </a:solidFill>
              </a:rPr>
              <a:t>(...)</a:t>
            </a:r>
          </a:p>
          <a:p>
            <a:pPr marL="0" indent="0" algn="just">
              <a:buNone/>
            </a:pPr>
            <a:endParaRPr lang="hr-HR" i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en-US" i="1" dirty="0" smtClean="0">
                <a:solidFill>
                  <a:srgbClr val="002060"/>
                </a:solidFill>
              </a:rPr>
              <a:t>T</a:t>
            </a:r>
            <a:r>
              <a:rPr lang="en-US" i="1" dirty="0">
                <a:solidFill>
                  <a:srgbClr val="002060"/>
                </a:solidFill>
              </a:rPr>
              <a:t>: </a:t>
            </a:r>
            <a:r>
              <a:rPr lang="en-US" i="1" dirty="0" err="1">
                <a:solidFill>
                  <a:srgbClr val="002060"/>
                </a:solidFill>
              </a:rPr>
              <a:t>Vidim</a:t>
            </a:r>
            <a:r>
              <a:rPr lang="en-US" i="1" dirty="0">
                <a:solidFill>
                  <a:srgbClr val="002060"/>
                </a:solidFill>
              </a:rPr>
              <a:t> da </a:t>
            </a:r>
            <a:r>
              <a:rPr lang="en-US" i="1" dirty="0" err="1">
                <a:solidFill>
                  <a:srgbClr val="002060"/>
                </a:solidFill>
              </a:rPr>
              <a:t>ste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ispunjavali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tablicu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svakog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dana</a:t>
            </a:r>
            <a:r>
              <a:rPr lang="en-US" i="1" dirty="0">
                <a:solidFill>
                  <a:srgbClr val="002060"/>
                </a:solidFill>
              </a:rPr>
              <a:t>. To je </a:t>
            </a:r>
            <a:r>
              <a:rPr lang="en-US" i="1" dirty="0" err="1">
                <a:solidFill>
                  <a:srgbClr val="002060"/>
                </a:solidFill>
              </a:rPr>
              <a:t>dobro</a:t>
            </a:r>
            <a:r>
              <a:rPr lang="en-US" i="1" dirty="0">
                <a:solidFill>
                  <a:srgbClr val="002060"/>
                </a:solidFill>
              </a:rPr>
              <a:t>. </a:t>
            </a:r>
            <a:r>
              <a:rPr lang="en-US" i="1" dirty="0" err="1">
                <a:solidFill>
                  <a:srgbClr val="002060"/>
                </a:solidFill>
              </a:rPr>
              <a:t>Jeste</a:t>
            </a:r>
            <a:r>
              <a:rPr lang="en-US" i="1" dirty="0">
                <a:solidFill>
                  <a:srgbClr val="002060"/>
                </a:solidFill>
              </a:rPr>
              <a:t> li </a:t>
            </a:r>
            <a:r>
              <a:rPr lang="en-US" i="1" dirty="0" err="1">
                <a:solidFill>
                  <a:srgbClr val="002060"/>
                </a:solidFill>
              </a:rPr>
              <a:t>imali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priliku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pogledati</a:t>
            </a:r>
            <a:r>
              <a:rPr lang="en-US" i="1" dirty="0">
                <a:solidFill>
                  <a:srgbClr val="002060"/>
                </a:solidFill>
              </a:rPr>
              <a:t> je?</a:t>
            </a:r>
          </a:p>
          <a:p>
            <a:pPr marL="0" indent="0" algn="just">
              <a:buNone/>
            </a:pPr>
            <a:r>
              <a:rPr lang="en-US" i="1" dirty="0">
                <a:solidFill>
                  <a:srgbClr val="0070C0"/>
                </a:solidFill>
              </a:rPr>
              <a:t>P: Da. </a:t>
            </a:r>
            <a:r>
              <a:rPr lang="en-US" i="1" dirty="0" err="1">
                <a:solidFill>
                  <a:srgbClr val="0070C0"/>
                </a:solidFill>
              </a:rPr>
              <a:t>Shvatila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sam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kako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provodim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mnogo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više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vremena</a:t>
            </a:r>
            <a:r>
              <a:rPr lang="en-US" i="1" dirty="0">
                <a:solidFill>
                  <a:srgbClr val="0070C0"/>
                </a:solidFill>
              </a:rPr>
              <a:t> u </a:t>
            </a:r>
            <a:r>
              <a:rPr lang="en-US" i="1" dirty="0" err="1">
                <a:solidFill>
                  <a:srgbClr val="0070C0"/>
                </a:solidFill>
              </a:rPr>
              <a:t>krevetu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nego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prije</a:t>
            </a:r>
            <a:r>
              <a:rPr lang="en-US" i="1" dirty="0">
                <a:solidFill>
                  <a:srgbClr val="0070C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n-US" i="1" dirty="0">
                <a:solidFill>
                  <a:srgbClr val="002060"/>
                </a:solidFill>
              </a:rPr>
              <a:t>T: </a:t>
            </a:r>
            <a:r>
              <a:rPr lang="en-US" i="1" dirty="0" err="1">
                <a:solidFill>
                  <a:srgbClr val="002060"/>
                </a:solidFill>
              </a:rPr>
              <a:t>Pruža</a:t>
            </a:r>
            <a:r>
              <a:rPr lang="en-US" i="1" dirty="0">
                <a:solidFill>
                  <a:srgbClr val="002060"/>
                </a:solidFill>
              </a:rPr>
              <a:t> li vam </a:t>
            </a:r>
            <a:r>
              <a:rPr lang="en-US" i="1" dirty="0" err="1">
                <a:solidFill>
                  <a:srgbClr val="002060"/>
                </a:solidFill>
              </a:rPr>
              <a:t>ostajanje</a:t>
            </a:r>
            <a:r>
              <a:rPr lang="en-US" i="1" dirty="0">
                <a:solidFill>
                  <a:srgbClr val="002060"/>
                </a:solidFill>
              </a:rPr>
              <a:t> u </a:t>
            </a:r>
            <a:r>
              <a:rPr lang="en-US" i="1" dirty="0" err="1">
                <a:solidFill>
                  <a:srgbClr val="002060"/>
                </a:solidFill>
              </a:rPr>
              <a:t>krevetu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dosta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osjećaja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zadovoljstva</a:t>
            </a:r>
            <a:r>
              <a:rPr lang="en-US" i="1" dirty="0">
                <a:solidFill>
                  <a:srgbClr val="002060"/>
                </a:solidFill>
              </a:rPr>
              <a:t> i </a:t>
            </a:r>
            <a:r>
              <a:rPr lang="en-US" i="1" dirty="0" err="1">
                <a:solidFill>
                  <a:srgbClr val="002060"/>
                </a:solidFill>
              </a:rPr>
              <a:t>postignuća</a:t>
            </a:r>
            <a:r>
              <a:rPr lang="en-US" i="1" dirty="0">
                <a:solidFill>
                  <a:srgbClr val="002060"/>
                </a:solidFill>
              </a:rPr>
              <a:t>?</a:t>
            </a:r>
          </a:p>
          <a:p>
            <a:pPr marL="0" indent="0" algn="just">
              <a:buNone/>
            </a:pPr>
            <a:r>
              <a:rPr lang="en-US" i="1" dirty="0">
                <a:solidFill>
                  <a:srgbClr val="0070C0"/>
                </a:solidFill>
              </a:rPr>
              <a:t>P: Ne. </a:t>
            </a:r>
            <a:r>
              <a:rPr lang="en-US" i="1" dirty="0" err="1">
                <a:solidFill>
                  <a:srgbClr val="0070C0"/>
                </a:solidFill>
              </a:rPr>
              <a:t>upravo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suprotno</a:t>
            </a:r>
            <a:r>
              <a:rPr lang="en-US" i="1" dirty="0">
                <a:solidFill>
                  <a:srgbClr val="0070C0"/>
                </a:solidFill>
              </a:rPr>
              <a:t>. </a:t>
            </a:r>
            <a:r>
              <a:rPr lang="en-US" i="1" dirty="0" err="1">
                <a:solidFill>
                  <a:srgbClr val="0070C0"/>
                </a:solidFill>
              </a:rPr>
              <a:t>Moje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procjene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su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najniže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kad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ostanem</a:t>
            </a:r>
            <a:r>
              <a:rPr lang="en-US" i="1" dirty="0">
                <a:solidFill>
                  <a:srgbClr val="0070C0"/>
                </a:solidFill>
              </a:rPr>
              <a:t> u </a:t>
            </a:r>
            <a:r>
              <a:rPr lang="en-US" i="1" dirty="0" err="1">
                <a:solidFill>
                  <a:srgbClr val="0070C0"/>
                </a:solidFill>
              </a:rPr>
              <a:t>krevetu</a:t>
            </a:r>
            <a:r>
              <a:rPr lang="en-US" i="1" dirty="0" smtClean="0">
                <a:solidFill>
                  <a:srgbClr val="0070C0"/>
                </a:solidFill>
              </a:rPr>
              <a:t>.</a:t>
            </a:r>
            <a:endParaRPr lang="hr-HR" i="1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endParaRPr lang="en-US" i="1" dirty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hr-HR" i="1" dirty="0" smtClean="0">
                <a:solidFill>
                  <a:srgbClr val="002060"/>
                </a:solidFill>
              </a:rPr>
              <a:t>(</a:t>
            </a:r>
            <a:r>
              <a:rPr lang="en-US" i="1" dirty="0" smtClean="0">
                <a:solidFill>
                  <a:srgbClr val="002060"/>
                </a:solidFill>
              </a:rPr>
              <a:t>…</a:t>
            </a:r>
            <a:r>
              <a:rPr lang="hr-HR" i="1" dirty="0" smtClean="0">
                <a:solidFill>
                  <a:srgbClr val="00206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3625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dirty="0" smtClean="0"/>
              <a:t>(...)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 algn="just">
              <a:buNone/>
            </a:pPr>
            <a:r>
              <a:rPr lang="en-US" i="1" dirty="0">
                <a:solidFill>
                  <a:srgbClr val="0070C0"/>
                </a:solidFill>
              </a:rPr>
              <a:t>P: </a:t>
            </a:r>
            <a:r>
              <a:rPr lang="en-US" i="1" dirty="0" err="1">
                <a:solidFill>
                  <a:srgbClr val="0070C0"/>
                </a:solidFill>
              </a:rPr>
              <a:t>Otkrila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sam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kako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sam</a:t>
            </a:r>
            <a:r>
              <a:rPr lang="en-US" i="1" dirty="0">
                <a:solidFill>
                  <a:srgbClr val="0070C0"/>
                </a:solidFill>
              </a:rPr>
              <a:t> se </a:t>
            </a:r>
            <a:r>
              <a:rPr lang="en-US" i="1" dirty="0" err="1">
                <a:solidFill>
                  <a:srgbClr val="0070C0"/>
                </a:solidFill>
              </a:rPr>
              <a:t>prije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više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družila</a:t>
            </a:r>
            <a:r>
              <a:rPr lang="en-US" i="1" dirty="0">
                <a:solidFill>
                  <a:srgbClr val="0070C0"/>
                </a:solidFill>
              </a:rPr>
              <a:t> s </a:t>
            </a:r>
            <a:r>
              <a:rPr lang="en-US" i="1" dirty="0" err="1">
                <a:solidFill>
                  <a:srgbClr val="0070C0"/>
                </a:solidFill>
              </a:rPr>
              <a:t>prijateljima</a:t>
            </a:r>
            <a:r>
              <a:rPr lang="en-US" i="1" dirty="0">
                <a:solidFill>
                  <a:srgbClr val="0070C0"/>
                </a:solidFill>
              </a:rPr>
              <a:t>. Sad </a:t>
            </a:r>
            <a:r>
              <a:rPr lang="en-US" i="1" dirty="0" err="1">
                <a:solidFill>
                  <a:srgbClr val="0070C0"/>
                </a:solidFill>
              </a:rPr>
              <a:t>samo</a:t>
            </a:r>
            <a:r>
              <a:rPr lang="en-US" i="1" dirty="0">
                <a:solidFill>
                  <a:srgbClr val="0070C0"/>
                </a:solidFill>
              </a:rPr>
              <a:t> idem do </a:t>
            </a:r>
            <a:r>
              <a:rPr lang="en-US" i="1" dirty="0" err="1">
                <a:solidFill>
                  <a:srgbClr val="0070C0"/>
                </a:solidFill>
              </a:rPr>
              <a:t>predavanja</a:t>
            </a:r>
            <a:r>
              <a:rPr lang="en-US" i="1" dirty="0">
                <a:solidFill>
                  <a:srgbClr val="0070C0"/>
                </a:solidFill>
              </a:rPr>
              <a:t>, </a:t>
            </a:r>
            <a:r>
              <a:rPr lang="en-US" i="1" dirty="0" err="1">
                <a:solidFill>
                  <a:srgbClr val="0070C0"/>
                </a:solidFill>
              </a:rPr>
              <a:t>knjižnice</a:t>
            </a:r>
            <a:r>
              <a:rPr lang="en-US" i="1" dirty="0">
                <a:solidFill>
                  <a:srgbClr val="0070C0"/>
                </a:solidFill>
              </a:rPr>
              <a:t>, </a:t>
            </a:r>
            <a:r>
              <a:rPr lang="en-US" i="1" dirty="0" err="1">
                <a:solidFill>
                  <a:srgbClr val="0070C0"/>
                </a:solidFill>
              </a:rPr>
              <a:t>restorana</a:t>
            </a:r>
            <a:r>
              <a:rPr lang="en-US" i="1" dirty="0">
                <a:solidFill>
                  <a:srgbClr val="0070C0"/>
                </a:solidFill>
              </a:rPr>
              <a:t> i </a:t>
            </a:r>
            <a:r>
              <a:rPr lang="en-US" i="1" dirty="0" err="1">
                <a:solidFill>
                  <a:srgbClr val="0070C0"/>
                </a:solidFill>
              </a:rPr>
              <a:t>ponovno</a:t>
            </a:r>
            <a:r>
              <a:rPr lang="en-US" i="1" dirty="0">
                <a:solidFill>
                  <a:srgbClr val="0070C0"/>
                </a:solidFill>
              </a:rPr>
              <a:t> u </a:t>
            </a:r>
            <a:r>
              <a:rPr lang="en-US" i="1" dirty="0" err="1">
                <a:solidFill>
                  <a:srgbClr val="0070C0"/>
                </a:solidFill>
              </a:rPr>
              <a:t>sobu</a:t>
            </a:r>
            <a:r>
              <a:rPr lang="en-US" i="1" dirty="0">
                <a:solidFill>
                  <a:srgbClr val="0070C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n-US" i="1" dirty="0">
                <a:solidFill>
                  <a:srgbClr val="002060"/>
                </a:solidFill>
              </a:rPr>
              <a:t>T: </a:t>
            </a:r>
            <a:r>
              <a:rPr lang="en-US" i="1" dirty="0" err="1">
                <a:solidFill>
                  <a:srgbClr val="002060"/>
                </a:solidFill>
              </a:rPr>
              <a:t>Daje</a:t>
            </a:r>
            <a:r>
              <a:rPr lang="en-US" i="1" dirty="0">
                <a:solidFill>
                  <a:srgbClr val="002060"/>
                </a:solidFill>
              </a:rPr>
              <a:t> li vam to </a:t>
            </a:r>
            <a:r>
              <a:rPr lang="en-US" i="1" dirty="0" err="1">
                <a:solidFill>
                  <a:srgbClr val="002060"/>
                </a:solidFill>
              </a:rPr>
              <a:t>ideju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što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biste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mogli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promijeniti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sljedećeg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tjedna</a:t>
            </a:r>
            <a:r>
              <a:rPr lang="en-US" i="1" dirty="0">
                <a:solidFill>
                  <a:srgbClr val="002060"/>
                </a:solidFill>
              </a:rPr>
              <a:t>?</a:t>
            </a:r>
          </a:p>
          <a:p>
            <a:pPr marL="0" indent="0" algn="just">
              <a:buNone/>
            </a:pPr>
            <a:r>
              <a:rPr lang="en-US" i="1" dirty="0">
                <a:solidFill>
                  <a:srgbClr val="0070C0"/>
                </a:solidFill>
              </a:rPr>
              <a:t>P: Pa, </a:t>
            </a:r>
            <a:r>
              <a:rPr lang="en-US" i="1" dirty="0" err="1">
                <a:solidFill>
                  <a:srgbClr val="0070C0"/>
                </a:solidFill>
              </a:rPr>
              <a:t>voljela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bih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provoditi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više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vremena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družeći</a:t>
            </a:r>
            <a:r>
              <a:rPr lang="en-US" i="1" dirty="0">
                <a:solidFill>
                  <a:srgbClr val="0070C0"/>
                </a:solidFill>
              </a:rPr>
              <a:t> se s </a:t>
            </a:r>
            <a:r>
              <a:rPr lang="en-US" i="1" dirty="0" err="1">
                <a:solidFill>
                  <a:srgbClr val="0070C0"/>
                </a:solidFill>
              </a:rPr>
              <a:t>drugim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ljudima</a:t>
            </a:r>
            <a:r>
              <a:rPr lang="en-US" i="1" dirty="0">
                <a:solidFill>
                  <a:srgbClr val="0070C0"/>
                </a:solidFill>
              </a:rPr>
              <a:t>, </a:t>
            </a:r>
            <a:r>
              <a:rPr lang="en-US" i="1" dirty="0" err="1">
                <a:solidFill>
                  <a:srgbClr val="0070C0"/>
                </a:solidFill>
              </a:rPr>
              <a:t>ali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izgleda</a:t>
            </a:r>
            <a:r>
              <a:rPr lang="en-US" i="1" dirty="0">
                <a:solidFill>
                  <a:srgbClr val="0070C0"/>
                </a:solidFill>
              </a:rPr>
              <a:t> da </a:t>
            </a:r>
            <a:r>
              <a:rPr lang="en-US" i="1" dirty="0" err="1">
                <a:solidFill>
                  <a:srgbClr val="0070C0"/>
                </a:solidFill>
              </a:rPr>
              <a:t>nemam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dovoljno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energije</a:t>
            </a:r>
            <a:r>
              <a:rPr lang="en-US" i="1" dirty="0">
                <a:solidFill>
                  <a:srgbClr val="0070C0"/>
                </a:solidFill>
              </a:rPr>
              <a:t>.</a:t>
            </a:r>
            <a:endParaRPr lang="hr-HR" i="1" dirty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hr-HR" i="1" dirty="0">
                <a:solidFill>
                  <a:srgbClr val="002060"/>
                </a:solidFill>
              </a:rPr>
              <a:t>T: Kako možemo testirati tu ideju i vidjeti je li ona točna</a:t>
            </a:r>
            <a:r>
              <a:rPr lang="hr-HR" i="1" dirty="0" smtClean="0">
                <a:solidFill>
                  <a:srgbClr val="002060"/>
                </a:solidFill>
              </a:rPr>
              <a:t>?</a:t>
            </a:r>
          </a:p>
          <a:p>
            <a:pPr marL="0" indent="0" algn="just">
              <a:buNone/>
            </a:pPr>
            <a:endParaRPr lang="hr-HR" i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hr-HR" i="1" dirty="0" smtClean="0">
                <a:solidFill>
                  <a:srgbClr val="002060"/>
                </a:solidFill>
              </a:rPr>
              <a:t>(...)</a:t>
            </a:r>
            <a:endParaRPr lang="en-US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700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na\Desktop\učenje iz zapisa aktivnosti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271"/>
          <a:stretch/>
        </p:blipFill>
        <p:spPr bwMode="auto">
          <a:xfrm>
            <a:off x="533400" y="48490"/>
            <a:ext cx="7996932" cy="6809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401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707107"/>
            <a:ext cx="8229600" cy="3124200"/>
          </a:xfrm>
        </p:spPr>
        <p:txBody>
          <a:bodyPr/>
          <a:lstStyle/>
          <a:p>
            <a:r>
              <a:rPr lang="hr-HR" dirty="0" smtClean="0"/>
              <a:t>Popis bi trebao sadržavati aktivnosti u kojima pacijent</a:t>
            </a:r>
          </a:p>
          <a:p>
            <a:pPr lvl="1"/>
            <a:r>
              <a:rPr lang="hr-HR" dirty="0" smtClean="0"/>
              <a:t>trenutačno uživa</a:t>
            </a:r>
          </a:p>
          <a:p>
            <a:pPr lvl="1"/>
            <a:r>
              <a:rPr lang="hr-HR" dirty="0"/>
              <a:t>u</a:t>
            </a:r>
            <a:r>
              <a:rPr lang="hr-HR" dirty="0" smtClean="0"/>
              <a:t>živao je u prošlosti</a:t>
            </a:r>
          </a:p>
          <a:p>
            <a:pPr lvl="1"/>
            <a:r>
              <a:rPr lang="hr-HR" dirty="0" smtClean="0"/>
              <a:t>bi se želio okušati, ali nikada do sada nije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3961"/>
            <a:ext cx="8305800" cy="1243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 descr="C:\Users\Ana\Desktop\aktivnost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567" y="4800600"/>
            <a:ext cx="83820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786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rmAutofit/>
          </a:bodyPr>
          <a:lstStyle/>
          <a:p>
            <a:r>
              <a:rPr lang="hr-HR" dirty="0" smtClean="0">
                <a:solidFill>
                  <a:srgbClr val="0070C0"/>
                </a:solidFill>
              </a:rPr>
              <a:t>Tjedni planirani raspored aktivnosti </a:t>
            </a:r>
            <a:r>
              <a:rPr lang="hr-HR" dirty="0" smtClean="0"/>
              <a:t>- zadavanje stupnjevanih zadataka</a:t>
            </a:r>
            <a:endParaRPr lang="hr-HR" dirty="0" smtClean="0">
              <a:solidFill>
                <a:srgbClr val="0070C0"/>
              </a:solidFill>
            </a:endParaRPr>
          </a:p>
          <a:p>
            <a:r>
              <a:rPr lang="hr-HR" dirty="0"/>
              <a:t>Smanjivanje vremena provedenog u aktivnostima koje ne donose </a:t>
            </a:r>
            <a:r>
              <a:rPr lang="hr-HR" dirty="0" smtClean="0"/>
              <a:t>potkrepljenje</a:t>
            </a:r>
          </a:p>
          <a:p>
            <a:r>
              <a:rPr lang="hr-HR" dirty="0" smtClean="0"/>
              <a:t>Predviđanje unaprijed koliko će zadovoljstva i postignuća doživjeti u pojedinoj aktivnosti</a:t>
            </a:r>
          </a:p>
          <a:p>
            <a:r>
              <a:rPr lang="hr-HR" dirty="0" smtClean="0"/>
              <a:t>Identifikacija negativnih misli i predviđanja (testiranje ideja, bihevioralni eksperiment)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19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i="1" dirty="0" smtClean="0">
                <a:solidFill>
                  <a:srgbClr val="002060"/>
                </a:solidFill>
              </a:rPr>
              <a:t>T</a:t>
            </a:r>
            <a:r>
              <a:rPr lang="en-US" i="1" dirty="0">
                <a:solidFill>
                  <a:srgbClr val="002060"/>
                </a:solidFill>
              </a:rPr>
              <a:t>: </a:t>
            </a:r>
            <a:r>
              <a:rPr lang="en-US" i="1" dirty="0" err="1">
                <a:solidFill>
                  <a:srgbClr val="002060"/>
                </a:solidFill>
              </a:rPr>
              <a:t>Možete</a:t>
            </a:r>
            <a:r>
              <a:rPr lang="en-US" i="1" dirty="0">
                <a:solidFill>
                  <a:srgbClr val="002060"/>
                </a:solidFill>
              </a:rPr>
              <a:t> li </a:t>
            </a:r>
            <a:r>
              <a:rPr lang="en-US" i="1" dirty="0" err="1">
                <a:solidFill>
                  <a:srgbClr val="002060"/>
                </a:solidFill>
              </a:rPr>
              <a:t>zamisliti</a:t>
            </a:r>
            <a:r>
              <a:rPr lang="en-US" i="1" dirty="0">
                <a:solidFill>
                  <a:srgbClr val="002060"/>
                </a:solidFill>
              </a:rPr>
              <a:t> da u </a:t>
            </a:r>
            <a:r>
              <a:rPr lang="en-US" i="1" dirty="0" err="1">
                <a:solidFill>
                  <a:srgbClr val="002060"/>
                </a:solidFill>
              </a:rPr>
              <a:t>tijeku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današnjeg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dana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ugledate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neke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prijatelje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kako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idu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na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predavanje</a:t>
            </a:r>
            <a:r>
              <a:rPr lang="en-US" i="1" dirty="0">
                <a:solidFill>
                  <a:srgbClr val="002060"/>
                </a:solidFill>
              </a:rPr>
              <a:t> i </a:t>
            </a:r>
            <a:r>
              <a:rPr lang="en-US" i="1" dirty="0" err="1">
                <a:solidFill>
                  <a:srgbClr val="002060"/>
                </a:solidFill>
              </a:rPr>
              <a:t>pomislite</a:t>
            </a:r>
            <a:r>
              <a:rPr lang="en-US" i="1" dirty="0">
                <a:solidFill>
                  <a:srgbClr val="002060"/>
                </a:solidFill>
              </a:rPr>
              <a:t>: ‘’</a:t>
            </a:r>
            <a:r>
              <a:rPr lang="en-US" i="1" dirty="0" err="1">
                <a:solidFill>
                  <a:srgbClr val="002060"/>
                </a:solidFill>
              </a:rPr>
              <a:t>Mogla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bih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otići</a:t>
            </a:r>
            <a:r>
              <a:rPr lang="en-US" i="1" dirty="0">
                <a:solidFill>
                  <a:srgbClr val="002060"/>
                </a:solidFill>
              </a:rPr>
              <a:t> do </a:t>
            </a:r>
            <a:r>
              <a:rPr lang="en-US" i="1" dirty="0" err="1">
                <a:solidFill>
                  <a:srgbClr val="002060"/>
                </a:solidFill>
              </a:rPr>
              <a:t>njih</a:t>
            </a:r>
            <a:r>
              <a:rPr lang="en-US" i="1" dirty="0">
                <a:solidFill>
                  <a:srgbClr val="002060"/>
                </a:solidFill>
              </a:rPr>
              <a:t> i </a:t>
            </a:r>
            <a:r>
              <a:rPr lang="en-US" i="1" dirty="0" err="1">
                <a:solidFill>
                  <a:srgbClr val="002060"/>
                </a:solidFill>
              </a:rPr>
              <a:t>pitati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što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rade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večeras</a:t>
            </a:r>
            <a:r>
              <a:rPr lang="en-US" i="1" dirty="0">
                <a:solidFill>
                  <a:srgbClr val="002060"/>
                </a:solidFill>
              </a:rPr>
              <a:t>.’’ </a:t>
            </a:r>
            <a:r>
              <a:rPr lang="en-US" i="1" dirty="0" err="1">
                <a:solidFill>
                  <a:srgbClr val="002060"/>
                </a:solidFill>
              </a:rPr>
              <a:t>Što</a:t>
            </a:r>
            <a:r>
              <a:rPr lang="en-US" i="1" dirty="0">
                <a:solidFill>
                  <a:srgbClr val="002060"/>
                </a:solidFill>
              </a:rPr>
              <a:t> vam </a:t>
            </a:r>
            <a:r>
              <a:rPr lang="en-US" i="1" dirty="0" err="1">
                <a:solidFill>
                  <a:srgbClr val="002060"/>
                </a:solidFill>
              </a:rPr>
              <a:t>još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prolazi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kroz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glavu</a:t>
            </a:r>
            <a:r>
              <a:rPr lang="en-US" i="1" dirty="0">
                <a:solidFill>
                  <a:srgbClr val="002060"/>
                </a:solidFill>
              </a:rPr>
              <a:t>?</a:t>
            </a:r>
          </a:p>
          <a:p>
            <a:pPr marL="0" indent="0" algn="just">
              <a:buNone/>
            </a:pPr>
            <a:r>
              <a:rPr lang="en-US" i="1" dirty="0">
                <a:solidFill>
                  <a:srgbClr val="0070C0"/>
                </a:solidFill>
              </a:rPr>
              <a:t>P: </a:t>
            </a:r>
            <a:r>
              <a:rPr lang="en-US" i="1" dirty="0" err="1">
                <a:solidFill>
                  <a:srgbClr val="0070C0"/>
                </a:solidFill>
              </a:rPr>
              <a:t>Kako</a:t>
            </a:r>
            <a:r>
              <a:rPr lang="en-US" i="1" dirty="0">
                <a:solidFill>
                  <a:srgbClr val="0070C0"/>
                </a:solidFill>
              </a:rPr>
              <a:t> se </a:t>
            </a:r>
            <a:r>
              <a:rPr lang="en-US" i="1" dirty="0" err="1">
                <a:solidFill>
                  <a:srgbClr val="0070C0"/>
                </a:solidFill>
              </a:rPr>
              <a:t>vjerojatno</a:t>
            </a:r>
            <a:r>
              <a:rPr lang="en-US" i="1" dirty="0">
                <a:solidFill>
                  <a:srgbClr val="0070C0"/>
                </a:solidFill>
              </a:rPr>
              <a:t> ne </a:t>
            </a:r>
            <a:r>
              <a:rPr lang="en-US" i="1" dirty="0" err="1">
                <a:solidFill>
                  <a:srgbClr val="0070C0"/>
                </a:solidFill>
              </a:rPr>
              <a:t>žele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družiti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samnom</a:t>
            </a:r>
            <a:r>
              <a:rPr lang="en-US" i="1" dirty="0">
                <a:solidFill>
                  <a:srgbClr val="0070C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n-US" i="1" dirty="0">
                <a:solidFill>
                  <a:srgbClr val="002060"/>
                </a:solidFill>
              </a:rPr>
              <a:t>T: </a:t>
            </a:r>
            <a:r>
              <a:rPr lang="en-US" i="1" dirty="0" err="1">
                <a:solidFill>
                  <a:srgbClr val="002060"/>
                </a:solidFill>
              </a:rPr>
              <a:t>Vidite</a:t>
            </a:r>
            <a:r>
              <a:rPr lang="en-US" i="1" dirty="0">
                <a:solidFill>
                  <a:srgbClr val="002060"/>
                </a:solidFill>
              </a:rPr>
              <a:t> li </a:t>
            </a:r>
            <a:r>
              <a:rPr lang="en-US" i="1" dirty="0" err="1">
                <a:solidFill>
                  <a:srgbClr val="002060"/>
                </a:solidFill>
              </a:rPr>
              <a:t>koliko</a:t>
            </a:r>
            <a:r>
              <a:rPr lang="en-US" i="1" dirty="0">
                <a:solidFill>
                  <a:srgbClr val="002060"/>
                </a:solidFill>
              </a:rPr>
              <a:t> vas ta </a:t>
            </a:r>
            <a:r>
              <a:rPr lang="en-US" i="1" dirty="0" err="1">
                <a:solidFill>
                  <a:srgbClr val="002060"/>
                </a:solidFill>
              </a:rPr>
              <a:t>misao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može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spriječiti</a:t>
            </a:r>
            <a:r>
              <a:rPr lang="en-US" i="1" dirty="0">
                <a:solidFill>
                  <a:srgbClr val="002060"/>
                </a:solidFill>
              </a:rPr>
              <a:t> da </a:t>
            </a:r>
            <a:r>
              <a:rPr lang="en-US" i="1" dirty="0" err="1">
                <a:solidFill>
                  <a:srgbClr val="002060"/>
                </a:solidFill>
              </a:rPr>
              <a:t>im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priđete</a:t>
            </a:r>
            <a:r>
              <a:rPr lang="en-US" i="1" dirty="0">
                <a:solidFill>
                  <a:srgbClr val="002060"/>
                </a:solidFill>
              </a:rPr>
              <a:t>? </a:t>
            </a:r>
            <a:r>
              <a:rPr lang="en-US" i="1" dirty="0" err="1">
                <a:solidFill>
                  <a:srgbClr val="002060"/>
                </a:solidFill>
              </a:rPr>
              <a:t>Kako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možete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odgovoriti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na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tu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misao</a:t>
            </a:r>
            <a:r>
              <a:rPr lang="en-US" i="1" dirty="0" smtClean="0">
                <a:solidFill>
                  <a:srgbClr val="002060"/>
                </a:solidFill>
              </a:rPr>
              <a:t>?</a:t>
            </a:r>
            <a:endParaRPr lang="hr-HR" i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hr-HR" i="1" dirty="0" smtClean="0">
                <a:solidFill>
                  <a:srgbClr val="0070C0"/>
                </a:solidFill>
              </a:rPr>
              <a:t>P: Ne znam.</a:t>
            </a:r>
          </a:p>
          <a:p>
            <a:pPr marL="0" indent="0" algn="just">
              <a:buNone/>
            </a:pPr>
            <a:r>
              <a:rPr lang="hr-HR" i="1" dirty="0" smtClean="0">
                <a:solidFill>
                  <a:srgbClr val="002060"/>
                </a:solidFill>
              </a:rPr>
              <a:t>T: Imate li dokaz da se ne žele družiti s vama?</a:t>
            </a:r>
          </a:p>
          <a:p>
            <a:pPr marL="0" indent="0" algn="just">
              <a:buNone/>
            </a:pPr>
            <a:r>
              <a:rPr lang="hr-HR" i="1" dirty="0" smtClean="0">
                <a:solidFill>
                  <a:srgbClr val="0070C0"/>
                </a:solidFill>
              </a:rPr>
              <a:t>P: Ne, nemam. Osim ako nemaju druge planove ili su zauzeti.</a:t>
            </a:r>
          </a:p>
          <a:p>
            <a:pPr marL="0" indent="0" algn="just">
              <a:buNone/>
            </a:pPr>
            <a:r>
              <a:rPr lang="hr-HR" i="1" dirty="0" smtClean="0">
                <a:solidFill>
                  <a:srgbClr val="002060"/>
                </a:solidFill>
              </a:rPr>
              <a:t>T: Kako možete provjeriti je li ta ideja točna?</a:t>
            </a:r>
            <a:endParaRPr lang="en-US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88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042" y="1676400"/>
            <a:ext cx="8229600" cy="4648200"/>
          </a:xfrm>
        </p:spPr>
        <p:txBody>
          <a:bodyPr>
            <a:noAutofit/>
          </a:bodyPr>
          <a:lstStyle/>
          <a:p>
            <a:r>
              <a:rPr lang="hr-HR" sz="2700" dirty="0" smtClean="0"/>
              <a:t>Uključivanje u planirane aktivnosti prema rasporedu</a:t>
            </a:r>
          </a:p>
          <a:p>
            <a:r>
              <a:rPr lang="hr-HR" sz="2700" dirty="0" smtClean="0"/>
              <a:t>Bilježenje stvarnih procjena zadovoljstva i postignuća ili raspoloženja </a:t>
            </a:r>
          </a:p>
          <a:p>
            <a:r>
              <a:rPr lang="hr-HR" sz="2700" dirty="0" smtClean="0"/>
              <a:t>Uspoređivanje očekivanih i </a:t>
            </a:r>
            <a:r>
              <a:rPr lang="hr-HR" sz="2700" dirty="0"/>
              <a:t>ostvarenih procjena (provjera negativnog proricanja budućnosti)</a:t>
            </a:r>
            <a:endParaRPr lang="hr-HR" sz="2700" dirty="0" smtClean="0"/>
          </a:p>
          <a:p>
            <a:r>
              <a:rPr lang="hr-HR" sz="2700" dirty="0" smtClean="0"/>
              <a:t>Samopohvala za izvršene aktivnosti</a:t>
            </a:r>
          </a:p>
          <a:p>
            <a:r>
              <a:rPr lang="hr-HR" sz="2700" dirty="0" smtClean="0"/>
              <a:t>Uspoređivanje razine zadovoljstva i postignuća između aktivnosti s niskom energijom i aktivnijih nastojanja</a:t>
            </a:r>
            <a:endParaRPr lang="hr-HR" sz="2700" dirty="0"/>
          </a:p>
          <a:p>
            <a:r>
              <a:rPr lang="hr-HR" sz="2700" dirty="0" smtClean="0"/>
              <a:t>Identificiranje i ispitivanje </a:t>
            </a:r>
            <a:r>
              <a:rPr lang="hr-HR" sz="2700" dirty="0"/>
              <a:t>negativnih automatskih misli </a:t>
            </a:r>
            <a:r>
              <a:rPr lang="hr-HR" sz="2700" dirty="0" smtClean="0"/>
              <a:t>koje su ometale osjećaj zadovoljstva i postignuća</a:t>
            </a:r>
            <a:endParaRPr lang="en-US" sz="27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598"/>
            <a:ext cx="8229600" cy="1371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86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458200" cy="63246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r-HR" i="1" dirty="0" smtClean="0">
                <a:solidFill>
                  <a:srgbClr val="002060"/>
                </a:solidFill>
              </a:rPr>
              <a:t>(...)</a:t>
            </a:r>
          </a:p>
          <a:p>
            <a:pPr marL="0" indent="0" algn="just">
              <a:buNone/>
            </a:pPr>
            <a:endParaRPr lang="hr-HR" i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hr-HR" i="1" dirty="0" smtClean="0">
                <a:solidFill>
                  <a:srgbClr val="002060"/>
                </a:solidFill>
              </a:rPr>
              <a:t>T: Izgleda da ste predvidjeli vrlo niske rezultate od 0 do 3 za tri planirana druženja s prijateljima. Što se stvarno dogodilo?</a:t>
            </a:r>
          </a:p>
          <a:p>
            <a:pPr marL="0" indent="0" algn="just">
              <a:buNone/>
            </a:pPr>
            <a:r>
              <a:rPr lang="hr-HR" i="1" dirty="0" smtClean="0">
                <a:solidFill>
                  <a:srgbClr val="0070C0"/>
                </a:solidFill>
              </a:rPr>
              <a:t>P: Pa, provela sam se mnogo bolje nego što sam mislila. Moji rezultati zadovoljstva bili su od 3 do 5.</a:t>
            </a:r>
          </a:p>
          <a:p>
            <a:pPr marL="0" indent="0" algn="just">
              <a:buNone/>
            </a:pPr>
            <a:r>
              <a:rPr lang="hr-HR" i="1" dirty="0" smtClean="0">
                <a:solidFill>
                  <a:srgbClr val="002060"/>
                </a:solidFill>
              </a:rPr>
              <a:t>T: Što vam to govori?</a:t>
            </a:r>
          </a:p>
          <a:p>
            <a:pPr marL="0" indent="0" algn="just">
              <a:buNone/>
            </a:pPr>
            <a:r>
              <a:rPr lang="hr-HR" i="1" dirty="0" smtClean="0">
                <a:solidFill>
                  <a:srgbClr val="0070C0"/>
                </a:solidFill>
              </a:rPr>
              <a:t>P: Čini se da ne predviđam dobro.</a:t>
            </a:r>
          </a:p>
          <a:p>
            <a:pPr marL="0" indent="0" algn="just">
              <a:buNone/>
            </a:pPr>
            <a:endParaRPr lang="hr-HR" i="1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hr-HR" i="1" dirty="0" smtClean="0">
                <a:solidFill>
                  <a:srgbClr val="002060"/>
                </a:solidFill>
              </a:rPr>
              <a:t>(...)</a:t>
            </a:r>
          </a:p>
          <a:p>
            <a:pPr marL="0" indent="0" algn="just">
              <a:buNone/>
            </a:pPr>
            <a:endParaRPr lang="hr-HR" i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16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hr-HR" i="1" dirty="0" smtClean="0">
                <a:solidFill>
                  <a:srgbClr val="002060"/>
                </a:solidFill>
              </a:rPr>
              <a:t>(...)</a:t>
            </a:r>
          </a:p>
          <a:p>
            <a:pPr marL="0" indent="0" algn="just">
              <a:buNone/>
            </a:pPr>
            <a:endParaRPr lang="hr-HR" i="1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hr-HR" i="1" dirty="0" smtClean="0">
                <a:solidFill>
                  <a:srgbClr val="0070C0"/>
                </a:solidFill>
              </a:rPr>
              <a:t>P</a:t>
            </a:r>
            <a:r>
              <a:rPr lang="hr-HR" i="1" dirty="0">
                <a:solidFill>
                  <a:srgbClr val="0070C0"/>
                </a:solidFill>
              </a:rPr>
              <a:t>: Želim razgovarati o jednom predviđanju koje je ispalo još gore. Predvidjela sam da ću imati 4 iz postignuća i zadovoljstva kad krenem trčati preko vikenda. Međutim, i jedno i drugo je bilo 1.</a:t>
            </a:r>
          </a:p>
          <a:p>
            <a:pPr marL="0" indent="0" algn="just">
              <a:buNone/>
            </a:pPr>
            <a:r>
              <a:rPr lang="hr-HR" i="1" dirty="0">
                <a:solidFill>
                  <a:srgbClr val="002060"/>
                </a:solidFill>
              </a:rPr>
              <a:t>T:Kako ste se osjećali dok ste trčali? Što vam je prolazilo kroz glavu?</a:t>
            </a:r>
          </a:p>
          <a:p>
            <a:pPr marL="0" indent="0" algn="just">
              <a:buNone/>
            </a:pPr>
            <a:r>
              <a:rPr lang="hr-HR" i="1" dirty="0">
                <a:solidFill>
                  <a:srgbClr val="0070C0"/>
                </a:solidFill>
              </a:rPr>
              <a:t>P: Ne znam. Nisam se osjećala baš dobro. Ostala sam brzo bez zraka. Nisam mogla vjerovati koliko je to teško (...) Sjetila sam se kako je to prije bilo lako (...) Sad sam u stvarno lošoj formi (...) Nisam sigurna hoću li se ikad moći vratiti u prijašnju formu </a:t>
            </a:r>
            <a:r>
              <a:rPr lang="hr-HR" i="1" dirty="0" smtClean="0">
                <a:solidFill>
                  <a:srgbClr val="0070C0"/>
                </a:solidFill>
              </a:rPr>
              <a:t>(...)</a:t>
            </a:r>
            <a:endParaRPr lang="hr-HR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006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solidFill>
                  <a:srgbClr val="0070C0"/>
                </a:solidFill>
              </a:rPr>
              <a:t>Profil simptoma depresije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3293554"/>
              </p:ext>
            </p:extLst>
          </p:nvPr>
        </p:nvGraphicFramePr>
        <p:xfrm>
          <a:off x="152400" y="990600"/>
          <a:ext cx="87630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340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hr-HR" dirty="0" smtClean="0"/>
              <a:t>Potencijalne poteškoće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hr-HR" sz="3000" dirty="0" smtClean="0">
                <a:solidFill>
                  <a:srgbClr val="0070C0"/>
                </a:solidFill>
              </a:rPr>
              <a:t>Što ako je pacijent uvjeren kako ne može povećati razinu aktivnosti ili da to neće poboljšati njegovo raspoloženje?</a:t>
            </a:r>
          </a:p>
          <a:p>
            <a:pPr lvl="1"/>
            <a:r>
              <a:rPr lang="hr-HR" dirty="0"/>
              <a:t>p</a:t>
            </a:r>
            <a:r>
              <a:rPr lang="hr-HR" dirty="0" smtClean="0"/>
              <a:t>sihoedukacija</a:t>
            </a:r>
          </a:p>
          <a:p>
            <a:pPr lvl="1"/>
            <a:r>
              <a:rPr lang="hr-HR" dirty="0" smtClean="0"/>
              <a:t>bihevioralni eksperiment</a:t>
            </a:r>
          </a:p>
          <a:p>
            <a:pPr lvl="1"/>
            <a:r>
              <a:rPr lang="hr-HR" dirty="0" smtClean="0"/>
              <a:t>propitivanje misli</a:t>
            </a:r>
          </a:p>
          <a:p>
            <a:pPr lvl="1"/>
            <a:r>
              <a:rPr lang="hr-HR" dirty="0" smtClean="0"/>
              <a:t>korištenje tablice aktivnosti</a:t>
            </a:r>
          </a:p>
          <a:p>
            <a:r>
              <a:rPr lang="hr-HR" sz="3000" dirty="0" smtClean="0">
                <a:solidFill>
                  <a:srgbClr val="0070C0"/>
                </a:solidFill>
              </a:rPr>
              <a:t>Što ako se pacijent ne može dosjetiti nikakvih ugodnih aktivnosti?</a:t>
            </a:r>
          </a:p>
          <a:p>
            <a:pPr lvl="1"/>
            <a:r>
              <a:rPr lang="hr-HR" dirty="0"/>
              <a:t>g</a:t>
            </a:r>
            <a:r>
              <a:rPr lang="hr-HR" dirty="0" smtClean="0"/>
              <a:t>otova lista aktivnosti među kojima pacijent odabire npr. 5-10 koje će isprobati</a:t>
            </a:r>
          </a:p>
        </p:txBody>
      </p:sp>
    </p:spTree>
    <p:extLst>
      <p:ext uri="{BB962C8B-B14F-4D97-AF65-F5344CB8AC3E}">
        <p14:creationId xmlns:p14="http://schemas.microsoft.com/office/powerpoint/2010/main" val="165045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229600" cy="5715000"/>
          </a:xfrm>
        </p:spPr>
        <p:txBody>
          <a:bodyPr>
            <a:normAutofit fontScale="92500"/>
          </a:bodyPr>
          <a:lstStyle/>
          <a:p>
            <a:r>
              <a:rPr lang="hr-HR" dirty="0" smtClean="0">
                <a:solidFill>
                  <a:srgbClr val="0070C0"/>
                </a:solidFill>
              </a:rPr>
              <a:t>Što ako </a:t>
            </a:r>
            <a:r>
              <a:rPr lang="hr-HR" dirty="0">
                <a:solidFill>
                  <a:srgbClr val="0070C0"/>
                </a:solidFill>
              </a:rPr>
              <a:t>pacijent već ima dovoljno aktivnosti ili ‘’pretrpan’’ raspored?</a:t>
            </a:r>
          </a:p>
          <a:p>
            <a:pPr lvl="1"/>
            <a:r>
              <a:rPr lang="hr-HR" dirty="0" smtClean="0"/>
              <a:t>provjeriti uravnoteženost </a:t>
            </a:r>
            <a:r>
              <a:rPr lang="hr-HR" dirty="0"/>
              <a:t>aktivnosti koje potiču zadovoljstvo i osjećaj </a:t>
            </a:r>
            <a:r>
              <a:rPr lang="hr-HR" dirty="0" smtClean="0"/>
              <a:t>postignuća</a:t>
            </a:r>
          </a:p>
          <a:p>
            <a:pPr lvl="1"/>
            <a:r>
              <a:rPr lang="hr-HR" dirty="0" smtClean="0"/>
              <a:t>potencijalno </a:t>
            </a:r>
            <a:r>
              <a:rPr lang="hr-HR" dirty="0"/>
              <a:t>smanjivanje </a:t>
            </a:r>
            <a:r>
              <a:rPr lang="hr-HR" dirty="0" smtClean="0"/>
              <a:t>aktivnosti</a:t>
            </a:r>
          </a:p>
          <a:p>
            <a:pPr lvl="1"/>
            <a:r>
              <a:rPr lang="hr-HR" dirty="0" smtClean="0"/>
              <a:t>rad </a:t>
            </a:r>
            <a:r>
              <a:rPr lang="hr-HR" dirty="0"/>
              <a:t>na disfunkcionalnim kognicijama</a:t>
            </a:r>
          </a:p>
          <a:p>
            <a:r>
              <a:rPr lang="hr-HR" dirty="0" smtClean="0">
                <a:solidFill>
                  <a:srgbClr val="0070C0"/>
                </a:solidFill>
              </a:rPr>
              <a:t>Što ako </a:t>
            </a:r>
            <a:r>
              <a:rPr lang="hr-HR" dirty="0">
                <a:solidFill>
                  <a:srgbClr val="0070C0"/>
                </a:solidFill>
              </a:rPr>
              <a:t>pacijent procjeni kako promjena u razini aktivnosti nije utjecala na njegovo raspoloženje?</a:t>
            </a:r>
          </a:p>
          <a:p>
            <a:pPr lvl="1"/>
            <a:r>
              <a:rPr lang="hr-HR" dirty="0"/>
              <a:t>poticanje redovitog procjenjivanja zadovoljstva, osjećaja postignuća i raspoloženja neposredno nakon </a:t>
            </a:r>
            <a:r>
              <a:rPr lang="hr-HR" dirty="0" smtClean="0"/>
              <a:t>aktivnosti</a:t>
            </a:r>
          </a:p>
          <a:p>
            <a:pPr lvl="1"/>
            <a:r>
              <a:rPr lang="hr-HR" dirty="0" smtClean="0"/>
              <a:t>propitivanje </a:t>
            </a:r>
            <a:r>
              <a:rPr lang="hr-HR" dirty="0"/>
              <a:t>automatskih </a:t>
            </a:r>
            <a:r>
              <a:rPr lang="hr-HR" dirty="0" smtClean="0"/>
              <a:t>misli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0471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hr-HR" sz="3800" dirty="0" smtClean="0"/>
              <a:t>Zaključno o važnosti i dobrobiti bihevioralne aktivacije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Povećanje razine aktivnosti</a:t>
            </a:r>
          </a:p>
          <a:p>
            <a:r>
              <a:rPr lang="hr-HR" dirty="0" smtClean="0"/>
              <a:t>Povećanje ugodnih, potkrepljujućih i produktivnih ponašanja</a:t>
            </a:r>
          </a:p>
          <a:p>
            <a:r>
              <a:rPr lang="hr-HR" dirty="0"/>
              <a:t>Pomoć pacijentu da nauči izabrati </a:t>
            </a:r>
            <a:r>
              <a:rPr lang="hr-HR" dirty="0" smtClean="0"/>
              <a:t>ponašanje </a:t>
            </a:r>
          </a:p>
          <a:p>
            <a:r>
              <a:rPr lang="hr-HR" dirty="0" smtClean="0"/>
              <a:t>Sredstvo za ispitivanje i testiranje pacijentovih negativnih kognicija</a:t>
            </a:r>
          </a:p>
          <a:p>
            <a:r>
              <a:rPr lang="hr-HR" dirty="0" smtClean="0"/>
              <a:t>Smanjivanje samokritičnosti</a:t>
            </a:r>
          </a:p>
          <a:p>
            <a:r>
              <a:rPr lang="hr-HR" dirty="0" smtClean="0"/>
              <a:t>Poboljšanje samopoštovanja</a:t>
            </a:r>
          </a:p>
          <a:p>
            <a:r>
              <a:rPr lang="hr-HR" dirty="0" smtClean="0"/>
              <a:t>Povećanje i poboljšanje socijalnih odnosa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03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hr-HR" dirty="0" smtClean="0"/>
              <a:t>Literatura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6482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hr-HR" dirty="0" smtClean="0"/>
              <a:t>Barbarić, D. (2012). </a:t>
            </a:r>
            <a:r>
              <a:rPr lang="hr-HR" i="1" dirty="0" smtClean="0"/>
              <a:t>Pobijedite depresiju kognitivno-bihevioralnim tehnikama</a:t>
            </a:r>
            <a:r>
              <a:rPr lang="hr-HR" dirty="0" smtClean="0"/>
              <a:t>. Tisak: Profil.</a:t>
            </a:r>
          </a:p>
          <a:p>
            <a:pPr algn="just"/>
            <a:r>
              <a:rPr lang="hr-HR" dirty="0" smtClean="0"/>
              <a:t>Beck, J. (2011). </a:t>
            </a:r>
            <a:r>
              <a:rPr lang="hr-HR" i="1" dirty="0" smtClean="0"/>
              <a:t>Kognitivna terapija – osnove, educiranje i uvježbavanje</a:t>
            </a:r>
            <a:r>
              <a:rPr lang="hr-HR" dirty="0" smtClean="0"/>
              <a:t>. Jastrebarsko: Naklada Slap.</a:t>
            </a:r>
          </a:p>
          <a:p>
            <a:pPr algn="just"/>
            <a:r>
              <a:rPr lang="hr-HR" dirty="0" smtClean="0"/>
              <a:t>Beck, J. (2011). </a:t>
            </a:r>
            <a:r>
              <a:rPr lang="hr-HR" i="1" dirty="0" smtClean="0"/>
              <a:t>Cognitive Behavior Therapy: Basics and Beyond, 2</a:t>
            </a:r>
            <a:r>
              <a:rPr lang="hr-HR" i="1" baseline="30000" dirty="0" smtClean="0"/>
              <a:t>nd</a:t>
            </a:r>
            <a:r>
              <a:rPr lang="hr-HR" i="1" dirty="0" smtClean="0"/>
              <a:t> Ed</a:t>
            </a:r>
            <a:r>
              <a:rPr lang="hr-HR" dirty="0" smtClean="0"/>
              <a:t>. New York: The Guilford Press.</a:t>
            </a:r>
          </a:p>
          <a:p>
            <a:pPr algn="just"/>
            <a:r>
              <a:rPr lang="hr-HR" dirty="0" smtClean="0"/>
              <a:t>Greenberger, D. i Padesky, C.A. (2021). </a:t>
            </a:r>
            <a:r>
              <a:rPr lang="hr-HR" i="1" dirty="0" smtClean="0"/>
              <a:t>Razum iznad osjećaja – promijenite svoje osjećaje mijenjajući način razmišljanja.</a:t>
            </a:r>
            <a:r>
              <a:rPr lang="hr-HR" dirty="0" smtClean="0"/>
              <a:t> Jastrebarsko: Naklada Slap.</a:t>
            </a:r>
          </a:p>
          <a:p>
            <a:pPr algn="just"/>
            <a:r>
              <a:rPr lang="hr-HR" dirty="0" smtClean="0"/>
              <a:t>Leahy, R.L., Holland, S.J. i McGinn, L.K. (2014). </a:t>
            </a:r>
            <a:r>
              <a:rPr lang="hr-HR" i="1" dirty="0" smtClean="0"/>
              <a:t>Planovi tretmana i intervencije za depresiju i anksiozne poremećaje</a:t>
            </a:r>
            <a:r>
              <a:rPr lang="hr-HR" dirty="0" smtClean="0"/>
              <a:t>. Jastrebarsko: Naklada Slap.</a:t>
            </a:r>
          </a:p>
          <a:p>
            <a:pPr algn="just"/>
            <a:r>
              <a:rPr lang="hr-HR" dirty="0" smtClean="0"/>
              <a:t>Salkovskis, P.M., Hawton, K., Clark, D.M. i Kirk, J. (2007). </a:t>
            </a:r>
            <a:r>
              <a:rPr lang="hr-HR" i="1" dirty="0" smtClean="0"/>
              <a:t>Kognitivno-bihevioralna terapija za psihijatrijske probleme.</a:t>
            </a:r>
            <a:r>
              <a:rPr lang="hr-HR" dirty="0" smtClean="0"/>
              <a:t> Jastrebarsko: Naklada Slap.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59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hr-HR" dirty="0" smtClean="0"/>
              <a:t>Bihevioralna aktivacija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618"/>
            <a:ext cx="4191000" cy="4525963"/>
          </a:xfrm>
        </p:spPr>
        <p:txBody>
          <a:bodyPr>
            <a:normAutofit/>
          </a:bodyPr>
          <a:lstStyle/>
          <a:p>
            <a:r>
              <a:rPr lang="hr-HR" dirty="0" smtClean="0"/>
              <a:t>Bihevioralna tehnika</a:t>
            </a:r>
          </a:p>
          <a:p>
            <a:r>
              <a:rPr lang="hr-HR" dirty="0" smtClean="0"/>
              <a:t>Primarno se koristi u tretmanu depresije, ali se može koristiti i kod GAP te PTSP-a</a:t>
            </a:r>
          </a:p>
          <a:p>
            <a:r>
              <a:rPr lang="hr-HR" dirty="0" smtClean="0"/>
              <a:t>Uključuje </a:t>
            </a:r>
            <a:r>
              <a:rPr lang="hr-HR" b="1" dirty="0" smtClean="0">
                <a:solidFill>
                  <a:srgbClr val="0070C0"/>
                </a:solidFill>
              </a:rPr>
              <a:t>planiranje potkrepljenja </a:t>
            </a:r>
            <a:r>
              <a:rPr lang="hr-HR" dirty="0" smtClean="0"/>
              <a:t>i </a:t>
            </a:r>
            <a:r>
              <a:rPr lang="hr-HR" b="1" dirty="0" smtClean="0">
                <a:solidFill>
                  <a:srgbClr val="0070C0"/>
                </a:solidFill>
              </a:rPr>
              <a:t>raspored aktivnosti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Ana\Desktop\šopp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81200"/>
            <a:ext cx="4261548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483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hr-HR" dirty="0" smtClean="0"/>
              <a:t>Ciljevi bihevioralne aktivacije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24400"/>
          </a:xfrm>
        </p:spPr>
        <p:txBody>
          <a:bodyPr>
            <a:normAutofit/>
          </a:bodyPr>
          <a:lstStyle/>
          <a:p>
            <a:pPr marL="457200" lvl="1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hr-HR" sz="2900" dirty="0"/>
              <a:t>Povećanje niske razine </a:t>
            </a:r>
            <a:r>
              <a:rPr lang="hr-HR" sz="2900" dirty="0" smtClean="0"/>
              <a:t>aktivnosti</a:t>
            </a:r>
          </a:p>
          <a:p>
            <a:pPr marL="457200" lvl="1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hr-HR" sz="2900" dirty="0" smtClean="0"/>
              <a:t>Povećanje </a:t>
            </a:r>
            <a:r>
              <a:rPr lang="hr-HR" sz="2900" dirty="0"/>
              <a:t>ponašanja koja će vjerojatno dovesti do </a:t>
            </a:r>
            <a:r>
              <a:rPr lang="hr-HR" sz="2900" dirty="0" smtClean="0"/>
              <a:t>potkrepljenja </a:t>
            </a:r>
            <a:r>
              <a:rPr lang="hr-HR" sz="2900" dirty="0"/>
              <a:t>za pacijenta (pažnja, užitak, postignuće, prevladavanje </a:t>
            </a:r>
            <a:r>
              <a:rPr lang="hr-HR" sz="2900" dirty="0" smtClean="0"/>
              <a:t>izbjegavanja)</a:t>
            </a:r>
          </a:p>
          <a:p>
            <a:pPr marL="457200" lvl="1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hr-HR" sz="2900" dirty="0" smtClean="0"/>
              <a:t>Podizanje </a:t>
            </a:r>
            <a:r>
              <a:rPr lang="hr-HR" sz="2900" dirty="0"/>
              <a:t>raspoloženja kroz povećanje </a:t>
            </a:r>
            <a:r>
              <a:rPr lang="hr-HR" sz="2900" dirty="0" smtClean="0"/>
              <a:t>nagrada</a:t>
            </a:r>
          </a:p>
          <a:p>
            <a:pPr marL="457200" lvl="1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hr-HR" sz="2900" dirty="0" smtClean="0"/>
              <a:t>Smanjivanje </a:t>
            </a:r>
            <a:r>
              <a:rPr lang="hr-HR" sz="2900" dirty="0"/>
              <a:t>depresivnog ruminiranja usmjeravanjem na druge </a:t>
            </a:r>
            <a:r>
              <a:rPr lang="hr-HR" sz="2900" dirty="0" smtClean="0"/>
              <a:t>aktivnosti</a:t>
            </a:r>
          </a:p>
          <a:p>
            <a:pPr marL="457200" lvl="1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hr-HR" sz="2900" dirty="0" smtClean="0"/>
              <a:t>Testiranje </a:t>
            </a:r>
            <a:r>
              <a:rPr lang="hr-HR" sz="2900" dirty="0"/>
              <a:t>ili propitivanje negativnih </a:t>
            </a:r>
            <a:r>
              <a:rPr lang="hr-HR" sz="2900" dirty="0" smtClean="0"/>
              <a:t>kognicija</a:t>
            </a:r>
            <a:endParaRPr lang="hr-HR" sz="2900" dirty="0"/>
          </a:p>
        </p:txBody>
      </p:sp>
    </p:spTree>
    <p:extLst>
      <p:ext uri="{BB962C8B-B14F-4D97-AF65-F5344CB8AC3E}">
        <p14:creationId xmlns:p14="http://schemas.microsoft.com/office/powerpoint/2010/main" val="12452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Četiri koraka u provedbi bihevioralne aktivacije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0"/>
            <a:ext cx="8534400" cy="5039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22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hr-HR" dirty="0" smtClean="0">
                <a:solidFill>
                  <a:srgbClr val="0070C0"/>
                </a:solidFill>
              </a:rPr>
              <a:t>Tjedni raspored aktivnosti </a:t>
            </a:r>
            <a:r>
              <a:rPr lang="hr-HR" dirty="0" smtClean="0"/>
              <a:t>– bilježenje aktivnosti u koje je osoba uključena u svakom satu dana tijekom tjedan dana</a:t>
            </a:r>
          </a:p>
          <a:p>
            <a:r>
              <a:rPr lang="hr-HR" dirty="0"/>
              <a:t>Pacijent svaku aktivnost procjenjuje na dvije dimenzije:</a:t>
            </a:r>
          </a:p>
          <a:p>
            <a:pPr lvl="1"/>
            <a:r>
              <a:rPr lang="hr-HR" dirty="0"/>
              <a:t>ugoda ili zadovoljstvo</a:t>
            </a:r>
          </a:p>
          <a:p>
            <a:pPr lvl="1"/>
            <a:r>
              <a:rPr lang="hr-HR" dirty="0"/>
              <a:t>ovladavanje ili postignuće</a:t>
            </a:r>
          </a:p>
          <a:p>
            <a:r>
              <a:rPr lang="hr-HR" dirty="0" smtClean="0"/>
              <a:t>Može se bilježiti i stupanj raspoloženja za vrijeme pojedine aktivnosti</a:t>
            </a:r>
          </a:p>
          <a:p>
            <a:r>
              <a:rPr lang="hr-HR" dirty="0" smtClean="0"/>
              <a:t>Zadaje se u ranoj fazi terapije i započinje na seansi kako bi se provjerilo razumijevanje i moguće teškoće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102"/>
          <a:stretch/>
        </p:blipFill>
        <p:spPr bwMode="auto">
          <a:xfrm>
            <a:off x="304799" y="284207"/>
            <a:ext cx="8229601" cy="1087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993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hr-HR" sz="2800" dirty="0" smtClean="0"/>
              <a:t>Primjer skala za procjenu aktivnosti </a:t>
            </a:r>
            <a:r>
              <a:rPr lang="hr-HR" sz="2200" dirty="0" smtClean="0"/>
              <a:t>(definirane na seansi)</a:t>
            </a:r>
            <a:endParaRPr lang="en-US" sz="2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4040188" cy="411162"/>
          </a:xfrm>
        </p:spPr>
        <p:txBody>
          <a:bodyPr>
            <a:noAutofit/>
          </a:bodyPr>
          <a:lstStyle/>
          <a:p>
            <a:pPr algn="ctr"/>
            <a:r>
              <a:rPr lang="hr-HR" dirty="0" smtClean="0">
                <a:solidFill>
                  <a:srgbClr val="0070C0"/>
                </a:solidFill>
              </a:rPr>
              <a:t>Skala postignuća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1371600"/>
            <a:ext cx="3962400" cy="3886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0 Gledanje lošeg filma</a:t>
            </a:r>
          </a:p>
          <a:p>
            <a:pPr marL="0" indent="0">
              <a:buNone/>
            </a:pPr>
            <a:r>
              <a:rPr lang="hr-HR" dirty="0" smtClean="0"/>
              <a:t>1.</a:t>
            </a:r>
          </a:p>
          <a:p>
            <a:pPr marL="0" indent="0">
              <a:buNone/>
            </a:pPr>
            <a:r>
              <a:rPr lang="hr-HR" dirty="0" smtClean="0"/>
              <a:t>2.</a:t>
            </a:r>
          </a:p>
          <a:p>
            <a:pPr marL="0" indent="0">
              <a:buNone/>
            </a:pPr>
            <a:r>
              <a:rPr lang="hr-HR" dirty="0" smtClean="0"/>
              <a:t>3. Čišćenje stola</a:t>
            </a:r>
          </a:p>
          <a:p>
            <a:pPr marL="0" indent="0">
              <a:buNone/>
            </a:pPr>
            <a:r>
              <a:rPr lang="hr-HR" dirty="0" smtClean="0"/>
              <a:t>4. </a:t>
            </a:r>
          </a:p>
          <a:p>
            <a:pPr marL="0" indent="0">
              <a:buNone/>
            </a:pPr>
            <a:r>
              <a:rPr lang="hr-HR" dirty="0" smtClean="0"/>
              <a:t>5. Vođenje čekovne knjižice</a:t>
            </a:r>
          </a:p>
          <a:p>
            <a:pPr marL="0" indent="0">
              <a:buNone/>
            </a:pPr>
            <a:r>
              <a:rPr lang="hr-HR" dirty="0" smtClean="0"/>
              <a:t>6. </a:t>
            </a:r>
          </a:p>
          <a:p>
            <a:pPr marL="0" indent="0">
              <a:buNone/>
            </a:pPr>
            <a:r>
              <a:rPr lang="hr-HR" dirty="0" smtClean="0"/>
              <a:t>7. </a:t>
            </a:r>
          </a:p>
          <a:p>
            <a:pPr marL="0" indent="0">
              <a:buNone/>
            </a:pPr>
            <a:r>
              <a:rPr lang="hr-HR" dirty="0" smtClean="0"/>
              <a:t>8. Završavanje eseja iz engleskog</a:t>
            </a:r>
          </a:p>
          <a:p>
            <a:pPr marL="0" indent="0">
              <a:buNone/>
            </a:pPr>
            <a:r>
              <a:rPr lang="hr-HR" dirty="0" smtClean="0"/>
              <a:t>9. </a:t>
            </a:r>
          </a:p>
          <a:p>
            <a:pPr marL="0" indent="0">
              <a:buNone/>
            </a:pPr>
            <a:r>
              <a:rPr lang="hr-HR" dirty="0" smtClean="0"/>
              <a:t>10. Razumijevanje teškog problema iz kemije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8200" y="990600"/>
            <a:ext cx="4041775" cy="381000"/>
          </a:xfrm>
        </p:spPr>
        <p:txBody>
          <a:bodyPr>
            <a:noAutofit/>
          </a:bodyPr>
          <a:lstStyle/>
          <a:p>
            <a:pPr algn="ctr"/>
            <a:r>
              <a:rPr lang="hr-HR" dirty="0" smtClean="0">
                <a:solidFill>
                  <a:srgbClr val="0070C0"/>
                </a:solidFill>
              </a:rPr>
              <a:t>Skala zadovoljstva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Content Placeholder 4"/>
          <p:cNvSpPr>
            <a:spLocks noGrp="1"/>
          </p:cNvSpPr>
          <p:nvPr>
            <p:ph sz="quarter" idx="4"/>
          </p:nvPr>
        </p:nvSpPr>
        <p:spPr>
          <a:xfrm>
            <a:off x="4800600" y="1371601"/>
            <a:ext cx="3889375" cy="3886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0 Učenje za ispit iz kemije</a:t>
            </a:r>
          </a:p>
          <a:p>
            <a:pPr marL="0" indent="0">
              <a:buNone/>
            </a:pPr>
            <a:r>
              <a:rPr lang="hr-HR" dirty="0" smtClean="0"/>
              <a:t>1.</a:t>
            </a:r>
          </a:p>
          <a:p>
            <a:pPr marL="0" indent="0">
              <a:buNone/>
            </a:pPr>
            <a:r>
              <a:rPr lang="hr-HR" dirty="0" smtClean="0"/>
              <a:t>2.</a:t>
            </a:r>
          </a:p>
          <a:p>
            <a:pPr marL="0" indent="0">
              <a:buNone/>
            </a:pPr>
            <a:r>
              <a:rPr lang="hr-HR" dirty="0" smtClean="0"/>
              <a:t>3. Vožnja biciklom oko doma</a:t>
            </a:r>
          </a:p>
          <a:p>
            <a:pPr marL="0" indent="0">
              <a:buNone/>
            </a:pPr>
            <a:r>
              <a:rPr lang="hr-HR" dirty="0" smtClean="0"/>
              <a:t>4. </a:t>
            </a:r>
          </a:p>
          <a:p>
            <a:pPr marL="0" indent="0">
              <a:buNone/>
            </a:pPr>
            <a:r>
              <a:rPr lang="hr-HR" dirty="0" smtClean="0"/>
              <a:t>5. Ručak s cimericom</a:t>
            </a:r>
          </a:p>
          <a:p>
            <a:pPr marL="0" indent="0">
              <a:buNone/>
            </a:pPr>
            <a:r>
              <a:rPr lang="hr-HR" dirty="0" smtClean="0"/>
              <a:t>6. </a:t>
            </a:r>
          </a:p>
          <a:p>
            <a:pPr marL="0" indent="0">
              <a:buNone/>
            </a:pPr>
            <a:r>
              <a:rPr lang="hr-HR" dirty="0" smtClean="0"/>
              <a:t>7. </a:t>
            </a:r>
          </a:p>
          <a:p>
            <a:pPr marL="0" indent="0">
              <a:buNone/>
            </a:pPr>
            <a:r>
              <a:rPr lang="hr-HR" dirty="0" smtClean="0"/>
              <a:t>8. Pobjeda u bejzbolu za dom</a:t>
            </a:r>
          </a:p>
          <a:p>
            <a:pPr marL="0" indent="0">
              <a:buNone/>
            </a:pPr>
            <a:r>
              <a:rPr lang="hr-HR" dirty="0" smtClean="0"/>
              <a:t>9. </a:t>
            </a:r>
          </a:p>
          <a:p>
            <a:pPr marL="0" indent="0">
              <a:buNone/>
            </a:pPr>
            <a:r>
              <a:rPr lang="hr-HR" dirty="0" smtClean="0"/>
              <a:t>10. Dobivanje petice iz seminarskog rada</a:t>
            </a:r>
            <a:endParaRPr lang="en-US" dirty="0"/>
          </a:p>
        </p:txBody>
      </p:sp>
      <p:pic>
        <p:nvPicPr>
          <p:cNvPr id="1026" name="Picture 2" descr="C:\Users\Ana\Desktop\ras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5307156"/>
            <a:ext cx="5324475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596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334962"/>
          </a:xfrm>
        </p:spPr>
        <p:txBody>
          <a:bodyPr>
            <a:noAutofit/>
          </a:bodyPr>
          <a:lstStyle/>
          <a:p>
            <a:r>
              <a:rPr lang="hr-HR" sz="3000" dirty="0" smtClean="0">
                <a:solidFill>
                  <a:srgbClr val="0070C0"/>
                </a:solidFill>
              </a:rPr>
              <a:t>Tablica aktivnosti </a:t>
            </a:r>
            <a:r>
              <a:rPr lang="hr-HR" sz="2200" dirty="0" smtClean="0"/>
              <a:t>(započeta na seansi)</a:t>
            </a:r>
            <a:endParaRPr lang="en-US" sz="2200" dirty="0">
              <a:solidFill>
                <a:srgbClr val="0070C0"/>
              </a:solidFill>
            </a:endParaRPr>
          </a:p>
        </p:txBody>
      </p:sp>
      <p:pic>
        <p:nvPicPr>
          <p:cNvPr id="4098" name="Picture 2" descr="C:\Users\Ana\Desktop\tablica aktivnost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33399"/>
            <a:ext cx="7086600" cy="6153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618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3806"/>
            <a:ext cx="8229600" cy="487362"/>
          </a:xfrm>
        </p:spPr>
        <p:txBody>
          <a:bodyPr>
            <a:normAutofit/>
          </a:bodyPr>
          <a:lstStyle/>
          <a:p>
            <a:pPr algn="l"/>
            <a:r>
              <a:rPr lang="hr-HR" sz="2200" b="1" dirty="0" smtClean="0"/>
              <a:t>Utorak 10.04. </a:t>
            </a:r>
            <a:r>
              <a:rPr lang="hr-HR" sz="1800" dirty="0" smtClean="0"/>
              <a:t>(napisano za domaću zadaću)</a:t>
            </a:r>
            <a:endParaRPr lang="en-US" sz="1800" dirty="0"/>
          </a:p>
        </p:txBody>
      </p:sp>
      <p:pic>
        <p:nvPicPr>
          <p:cNvPr id="1026" name="Picture 2" descr="C:\Users\Ana\Desktop\aktivnost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78893"/>
            <a:ext cx="8305800" cy="6200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349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954</TotalTime>
  <Words>1242</Words>
  <Application>Microsoft Office PowerPoint</Application>
  <PresentationFormat>On-screen Show (4:3)</PresentationFormat>
  <Paragraphs>153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BIHEVIORALNA  AKTIVACIJA</vt:lpstr>
      <vt:lpstr>Profil simptoma depresije</vt:lpstr>
      <vt:lpstr>Bihevioralna aktivacija</vt:lpstr>
      <vt:lpstr>Ciljevi bihevioralne aktivacije</vt:lpstr>
      <vt:lpstr>Četiri koraka u provedbi bihevioralne aktivacije</vt:lpstr>
      <vt:lpstr>PowerPoint Presentation</vt:lpstr>
      <vt:lpstr>Primjer skala za procjenu aktivnosti (definirane na seansi)</vt:lpstr>
      <vt:lpstr>Tablica aktivnosti (započeta na seansi)</vt:lpstr>
      <vt:lpstr>Utorak 10.04. (napisano za domaću zadaću)</vt:lpstr>
      <vt:lpstr>Svrha tjednog rasporeda aktivnosti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Potencijalne poteškoće</vt:lpstr>
      <vt:lpstr>PowerPoint Presentation</vt:lpstr>
      <vt:lpstr>Zaključno o važnosti i dobrobiti bihevioralne aktivacije</vt:lpstr>
      <vt:lpstr>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BIHEVIORALNA AKTIVACIJA</dc:title>
  <dc:creator>Ana</dc:creator>
  <cp:lastModifiedBy>hubikotvr@outlook.com</cp:lastModifiedBy>
  <cp:revision>98</cp:revision>
  <dcterms:created xsi:type="dcterms:W3CDTF">2006-08-16T00:00:00Z</dcterms:created>
  <dcterms:modified xsi:type="dcterms:W3CDTF">2022-04-01T12:42:02Z</dcterms:modified>
</cp:coreProperties>
</file>