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56"/>
    <a:srgbClr val="50BEA5"/>
    <a:srgbClr val="143757"/>
    <a:srgbClr val="316177"/>
    <a:srgbClr val="020101"/>
    <a:srgbClr val="6D2308"/>
    <a:srgbClr val="261734"/>
    <a:srgbClr val="000000"/>
    <a:srgbClr val="323541"/>
    <a:srgbClr val="67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3C4A-C368-4A4B-AB1E-6EAD512D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4C3F4-D608-4B79-A1C1-1FE7952E1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770D0-E631-4FD3-98BD-AAEB0D43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FD2B-8195-4345-889E-AB3EBB4C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BD2F-1100-4C59-8228-216F184D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58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B869-85C0-440D-9D73-E729F6F2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E43B8-9EF3-4564-B26D-61DA5B01B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7EA3B-CFF2-4488-809E-655E0FFF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ED4D-28AE-4977-9D71-F0BF903E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98CE-74A2-4523-BFDC-4DFDAE11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3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F4CED-2E9A-489E-83BF-C96059195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B2406-8555-4D42-B204-8E62E5113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A8EC-A503-44E3-9B11-85E2401B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3DDB1-F281-47B4-A09E-9403BEB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5555C-2723-44AC-89D1-2C3A864D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77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6D17-911A-429D-8AA0-7DA9D951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1178-A643-4F08-9A1B-A0E75409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CD484-644C-4AB4-9947-EB0C32AF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9D53-F826-432F-9DC9-42160406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2F5C-DCE2-4513-8773-617871A9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9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B360-5C64-44E1-B25F-69F3202D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15AA-8A2B-4C5A-AFEA-CA0D8C2B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FF3C6-2F14-4E9E-87A9-CC2FE943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A0F8F-DCE0-4B84-B3DE-500991DE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6D6DD-B7C7-4B7C-A5E5-6001947C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51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39C9-13B9-4B66-BF57-F6DD16B0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EFBB-2962-4568-B07B-FF470B76E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637F3-2F5C-4604-923E-1BC9125FC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EC64-F933-4238-855D-9DE313A1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62701-1F9A-41A9-83B7-D61D99ED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E57D4-9D2A-4894-9938-864B3C08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4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ACE2-1F6E-4493-9EF3-B56E3523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19373-17ED-459C-BFCF-5B3A9CEFB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F7D2E-C311-4D3A-80C3-96F8EF96C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F50C4-9728-4C48-928A-8997F2611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19E84-B052-418B-ABD4-D2F250BE5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5241D-3FB8-4574-83DA-C94944AF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F0C1E-FABE-450B-B03B-6917D2C1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880B2-0D22-4EAA-AE31-2355EDCE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89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7CB6-54F0-4380-AA1C-1845556A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D78AB-5FE9-44B4-8C2C-640809BC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B99E1-AC91-4930-8B75-57A0B6A7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48BBA-17C3-4FE2-A81E-436C544B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03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FB814-C9E8-4BC0-A369-5DBB2A33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09985-E72E-4B75-90EB-BB2D630C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40CA2-34C2-47F1-BCA3-7A9695FC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67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4779-732E-4554-B0A7-1C9AAA7D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3180-05F8-4362-9827-34248E91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E19B4-3962-4825-9909-6AD18E32A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80B37-FE5E-46CB-91A8-8ACB633C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731C9-80B9-4FB3-9257-D1A44677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55559-E66E-46BD-B398-0676EDBD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152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FB76-A20B-4ACE-B374-84A9710F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5EFC8-E19D-4913-98C0-33FCF70E0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85FF5-8B98-49E5-A306-568A37D5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7CF04-5BE0-4C1A-BC36-616C2796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51C18-92B4-42AD-ABB5-FEA19BF8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CD9C2-390D-4E7D-B7D1-69D8A733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96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253E1-6C4A-4E6E-92E5-203F55D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5DD30-E7FD-4FB6-B9F2-AF1B60DB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56B7-2965-4AC3-8342-02EB8D3CA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4AC6-757E-45D2-B269-7B22B1B85278}" type="datetimeFigureOut">
              <a:rPr lang="hr-HR" smtClean="0"/>
              <a:t>01.04.2022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1BE42-7D3A-49B1-8FB2-0FDE1D895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A1ABB-13C7-4C6A-87AF-CB0E11BEF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EE0F-DF96-49C7-AB96-2B5B4A4A33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94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2801-BF42-4E88-B0F5-25078AA9F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425" y="1304925"/>
            <a:ext cx="5227955" cy="2387600"/>
          </a:xfrm>
        </p:spPr>
        <p:txBody>
          <a:bodyPr/>
          <a:lstStyle/>
          <a:p>
            <a:r>
              <a:rPr lang="hr-HR" dirty="0">
                <a:latin typeface="Tw Cen MT" panose="020B0602020104020603" pitchFamily="34" charset="0"/>
              </a:rPr>
              <a:t>Mitovi o suicidu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2B1A9-EE49-442E-B2CB-FB0BC2E6D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9425" y="3897313"/>
            <a:ext cx="4362450" cy="1655762"/>
          </a:xfrm>
        </p:spPr>
        <p:txBody>
          <a:bodyPr/>
          <a:lstStyle/>
          <a:p>
            <a:r>
              <a:rPr lang="hr-HR" dirty="0">
                <a:latin typeface="Tw Cen MT" panose="020B0602020104020603" pitchFamily="34" charset="0"/>
              </a:rPr>
              <a:t>Praktikum II, Osijek</a:t>
            </a:r>
          </a:p>
          <a:p>
            <a:r>
              <a:rPr lang="hr-HR" dirty="0">
                <a:latin typeface="Tw Cen MT" panose="020B0602020104020603" pitchFamily="34" charset="0"/>
              </a:rPr>
              <a:t>Iva Vidanec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5FE0C-8A9B-46A2-A30C-E3A5E527E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6369" r="7326" b="12428"/>
          <a:stretch/>
        </p:blipFill>
        <p:spPr>
          <a:xfrm>
            <a:off x="448011" y="218440"/>
            <a:ext cx="6561754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8804-AAA9-41B9-93F0-D2950A72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8" y="236537"/>
            <a:ext cx="10748962" cy="1325563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solidFill>
                  <a:srgbClr val="307884"/>
                </a:solidFill>
                <a:latin typeface="Tw Cen MT" panose="020B0602020104020603" pitchFamily="34" charset="0"/>
              </a:rPr>
              <a:t>Na samoubojstvo utječu godišnja doba, geografska širina, promjene vremena, barometarski tlak, vlažnost zraka, oborine, oblačnost, brzina vjetra, temperatura, dan u tjednu...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31BF-D52B-4923-8663-BE27FAA9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725" y="2060178"/>
            <a:ext cx="5865724" cy="4128294"/>
          </a:xfrm>
        </p:spPr>
        <p:txBody>
          <a:bodyPr>
            <a:normAutofit/>
          </a:bodyPr>
          <a:lstStyle/>
          <a:p>
            <a:r>
              <a:rPr lang="hr-HR" dirty="0">
                <a:latin typeface="Tw Cen MT" panose="020B0602020104020603" pitchFamily="34" charset="0"/>
              </a:rPr>
              <a:t>Najviše suicida za vrijeme blagdana?</a:t>
            </a:r>
          </a:p>
          <a:p>
            <a:r>
              <a:rPr lang="hr-HR" dirty="0">
                <a:latin typeface="Tw Cen MT" panose="020B0602020104020603" pitchFamily="34" charset="0"/>
              </a:rPr>
              <a:t>Veći sezonski utjecaj za muškarce, nego za žene</a:t>
            </a:r>
          </a:p>
          <a:p>
            <a:r>
              <a:rPr lang="hr-HR" dirty="0">
                <a:latin typeface="Tw Cen MT" panose="020B0602020104020603" pitchFamily="34" charset="0"/>
              </a:rPr>
              <a:t>Veća stopa suicida u sunčanim periodima kao što su ljeto i proljeće, nego u periodima padalina</a:t>
            </a:r>
          </a:p>
          <a:p>
            <a:r>
              <a:rPr lang="hr-HR" dirty="0">
                <a:latin typeface="Tw Cen MT" panose="020B0602020104020603" pitchFamily="34" charset="0"/>
              </a:rPr>
              <a:t>Niti za  jedan od ovih mitova nema čvrstog oslonca u dostupnim podacima.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359AA-794A-45CA-86AF-C33A43D03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62125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4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A703-57A0-4A02-9812-2601465F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805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07085B"/>
                </a:solidFill>
                <a:latin typeface="Tw Cen MT" panose="020B0602020104020603" pitchFamily="34" charset="0"/>
              </a:rPr>
              <a:t>Suicidalne osobe zasigurno žele umrijeti.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B1C6-C73D-43F7-8BA9-31903ACF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636078"/>
            <a:ext cx="5086350" cy="4856797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Većina suicidalnih osoba je ambivalentna u pogledu vlastite smrti.</a:t>
            </a:r>
          </a:p>
          <a:p>
            <a:r>
              <a:rPr lang="hr-HR" i="1" dirty="0">
                <a:latin typeface="Tw Cen MT" panose="020B0602020104020603" pitchFamily="34" charset="0"/>
              </a:rPr>
              <a:t>“Prototipno suicidalno ponašanje je ono u kojem osoba sebi prereže grlo, istodobno zaziva pomoć, a obje stvari čini iskreno... bila bi sretna da to nije učinila, da to nije morala” </a:t>
            </a:r>
          </a:p>
          <a:p>
            <a:r>
              <a:rPr lang="hr-HR" dirty="0">
                <a:latin typeface="Tw Cen MT" panose="020B0602020104020603" pitchFamily="34" charset="0"/>
              </a:rPr>
              <a:t>Žele da umre njihova patnja, bol, problemi, dok oni žele živjeti, ali u ljepšem i sigurnijem okruženju </a:t>
            </a:r>
          </a:p>
          <a:p>
            <a:r>
              <a:rPr lang="hr-HR" dirty="0">
                <a:latin typeface="Tw Cen MT" panose="020B0602020104020603" pitchFamily="34" charset="0"/>
              </a:rPr>
              <a:t>Depresija ili alkoholizam - ako ublaže patnju, smanjuju sklonost suicidu. </a:t>
            </a:r>
          </a:p>
          <a:p>
            <a:r>
              <a:rPr lang="hr-HR" dirty="0">
                <a:latin typeface="Tw Cen MT" panose="020B0602020104020603" pitchFamily="34" charset="0"/>
              </a:rPr>
              <a:t>Kod mnogih ljudi suicidalna kriza je prolazna. </a:t>
            </a:r>
          </a:p>
          <a:p>
            <a:r>
              <a:rPr lang="hr-HR" dirty="0">
                <a:latin typeface="Tw Cen MT" panose="020B0602020104020603" pitchFamily="34" charset="0"/>
              </a:rPr>
              <a:t>Osobe koje su prošle kroz suicidalnu krizu često su zahvalne onima koji su ih spriječili u njihovoj namjeri.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52096-0214-40F4-BC25-C5F88D17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909763"/>
            <a:ext cx="5962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1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5A9E-E1C5-4EF4-B866-8FEAC8D9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65125"/>
            <a:ext cx="5010150" cy="1325563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solidFill>
                  <a:srgbClr val="672C40"/>
                </a:solidFill>
                <a:latin typeface="Tw Cen MT" panose="020B0602020104020603" pitchFamily="34" charset="0"/>
              </a:rPr>
              <a:t>Ako osobu počnemo ispitivati o samoubojstvu, to će ju potaknuti na samoubojstvo.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3A7A-CA50-4E5E-A727-F4ECA095E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100" y="1939925"/>
            <a:ext cx="5648325" cy="4351338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Nema empirijskih dokaza da propitivanje depresivnih osoba o suicidu povećava rizik od mogućeg počinjenja suicida </a:t>
            </a:r>
          </a:p>
          <a:p>
            <a:r>
              <a:rPr lang="hr-HR" dirty="0">
                <a:latin typeface="Tw Cen MT" panose="020B0602020104020603" pitchFamily="34" charset="0"/>
              </a:rPr>
              <a:t>Razgovori o suicidu između depresivne osobe i osobe od povjerenja imaju pozitivniji ishod te pomažu u sprečavanju suicida </a:t>
            </a:r>
          </a:p>
          <a:p>
            <a:r>
              <a:rPr lang="hr-HR" dirty="0">
                <a:latin typeface="Tw Cen MT" panose="020B0602020104020603" pitchFamily="34" charset="0"/>
              </a:rPr>
              <a:t>Pitanje bolesnik doživljava kao dopuštenje da govori o onom što mu se inače čini strašnim i sramotnim. </a:t>
            </a:r>
          </a:p>
          <a:p>
            <a:r>
              <a:rPr lang="hr-HR" dirty="0">
                <a:latin typeface="Tw Cen MT" panose="020B0602020104020603" pitchFamily="34" charset="0"/>
              </a:rPr>
              <a:t>Nedostatak razgovora može pacijenta učiniti još depresivnijim</a:t>
            </a:r>
          </a:p>
          <a:p>
            <a:r>
              <a:rPr lang="hr-HR" dirty="0">
                <a:latin typeface="Tw Cen MT" panose="020B0602020104020603" pitchFamily="34" charset="0"/>
              </a:rPr>
              <a:t>Depresivna osoba često osjeća olakšanje zato što može slobodno govoriti o suicidalnim namjerama</a:t>
            </a:r>
          </a:p>
          <a:p>
            <a:r>
              <a:rPr lang="hr-HR" dirty="0">
                <a:latin typeface="Tw Cen MT" panose="020B0602020104020603" pitchFamily="34" charset="0"/>
              </a:rPr>
              <a:t>Zbog stigme, osobe koje imaju suicidalne namjere ne znaju kome se obratiti. </a:t>
            </a:r>
          </a:p>
          <a:p>
            <a:r>
              <a:rPr lang="hr-HR" dirty="0">
                <a:latin typeface="Tw Cen MT" panose="020B0602020104020603" pitchFamily="34" charset="0"/>
              </a:rPr>
              <a:t>Umjesto poticanja suicidalnog pokušaja, otvoreni razgovor može pojedincu dati opciju ili dodatno vrijeme da razmisli o svojoj odluci, u funkciji prevencije recidiva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FC9F8-D15A-4164-95EE-3232F0E5D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2522-81CC-42D0-B93A-4D0DCBCA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565910"/>
            <a:ext cx="10876280" cy="122189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323541"/>
                </a:solidFill>
                <a:latin typeface="Tw Cen MT" panose="020B0602020104020603" pitchFamily="34" charset="0"/>
              </a:rPr>
              <a:t>U medijima se ne treba govoriti o samoubojstvu.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0F786-4C77-4AB1-8510-52671DB46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0015"/>
            <a:ext cx="12192000" cy="2660650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w Cen MT" panose="020B0602020104020603" pitchFamily="34" charset="0"/>
              </a:rPr>
              <a:t>Ispravno izvještavanje o suicidu može dovesti do efekta suprotnog Wertherovom - Papageno efekta, koji se odnosi na zaštitni utjecaj kojeg mediji mogu imati adekvatnim izvještavanje o problemu suicida.</a:t>
            </a:r>
          </a:p>
          <a:p>
            <a:r>
              <a:rPr lang="hr-HR" sz="2400" dirty="0">
                <a:latin typeface="Tw Cen MT" panose="020B0602020104020603" pitchFamily="34" charset="0"/>
              </a:rPr>
              <a:t>Izbjegavati spominjanje detalja poput metode i mjesta samoubojstva, romantiziranje i idealiziranje samoubojstva kao jedinog rješenja problema. </a:t>
            </a:r>
          </a:p>
          <a:p>
            <a:r>
              <a:rPr lang="hr-HR" sz="2400" dirty="0">
                <a:latin typeface="Tw Cen MT" panose="020B0602020104020603" pitchFamily="34" charset="0"/>
              </a:rPr>
              <a:t>Ponuditi informacije o znakovima upozorenja na rizik od suicida te kontakte i mjesta gdje se čitatelji mogu javiti kako bi potražili pomoć ako imaju suicidalne ideacije.</a:t>
            </a:r>
          </a:p>
        </p:txBody>
      </p:sp>
    </p:spTree>
    <p:extLst>
      <p:ext uri="{BB962C8B-B14F-4D97-AF65-F5344CB8AC3E}">
        <p14:creationId xmlns:p14="http://schemas.microsoft.com/office/powerpoint/2010/main" val="186541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3E70-39EB-42FF-94A8-953EC197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5055"/>
            <a:ext cx="111760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Samo su osobe s mentalnim poremećajima suicidalne.</a:t>
            </a:r>
            <a:endParaRPr lang="hr-HR" sz="3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71B0A-C9BF-4385-ACD0-2DC8F1F7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561" y="1600080"/>
            <a:ext cx="3596639" cy="4922044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Suicidalno ponašanje upućuje na duboku tugu i patnju, ali ne nužno na psihičke teškoće. </a:t>
            </a:r>
          </a:p>
          <a:p>
            <a:r>
              <a:rPr lang="hr-HR" dirty="0">
                <a:latin typeface="Tw Cen MT" panose="020B0602020104020603" pitchFamily="34" charset="0"/>
              </a:rPr>
              <a:t>Mnogo ljudi živi s mentalnim poremećajima koji nisu suicidalni i nisu sve osobe koje su počinile suicid ujedno i psihički oboljele.</a:t>
            </a:r>
          </a:p>
          <a:p>
            <a:r>
              <a:rPr lang="hr-HR" dirty="0">
                <a:latin typeface="Tw Cen MT" panose="020B0602020104020603" pitchFamily="34" charset="0"/>
              </a:rPr>
              <a:t>Velika većina suicidalnih osoba jest depresivna, a ta depresija može biti i reaktivna depresija koja je sasvim normalna reakcija na određene teške životne okolnosti.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C98FC-B98A-4DA3-B39B-7753020ED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2326" r="2162" b="3275"/>
          <a:stretch/>
        </p:blipFill>
        <p:spPr>
          <a:xfrm>
            <a:off x="96520" y="1338023"/>
            <a:ext cx="8239761" cy="54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4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B2BD-30FB-47A3-B21D-4F652957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" y="450849"/>
            <a:ext cx="493268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261734"/>
                </a:solidFill>
                <a:latin typeface="Tw Cen MT" panose="020B0602020104020603" pitchFamily="34" charset="0"/>
              </a:rPr>
              <a:t>Jednom suicidalan, uvijek sucidalan.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6D32-3DAB-42F0-A397-E169419C0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2055813"/>
            <a:ext cx="4099560" cy="4351338"/>
          </a:xfrm>
        </p:spPr>
        <p:txBody>
          <a:bodyPr/>
          <a:lstStyle/>
          <a:p>
            <a:r>
              <a:rPr lang="hr-HR" dirty="0">
                <a:latin typeface="Tw Cen MT" panose="020B0602020104020603" pitchFamily="34" charset="0"/>
              </a:rPr>
              <a:t>Visoki suicidalni rizik najčešće je kratkotrajan i situacijski specifičan.</a:t>
            </a:r>
          </a:p>
          <a:p>
            <a:r>
              <a:rPr lang="hr-HR" dirty="0">
                <a:latin typeface="Tw Cen MT" panose="020B0602020104020603" pitchFamily="34" charset="0"/>
              </a:rPr>
              <a:t>Iako se suicidalne misli mogu vratiti, takve misli nisu trajne i osoba koja je nekoć imala suicidalne ideje može odlučiti živjeti dug život.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933AB-AA51-4E89-8C93-B1C01F754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638290" cy="68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932D-FBBE-477C-AC69-150CC47A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320" y="447675"/>
            <a:ext cx="4699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6D2308"/>
                </a:solidFill>
                <a:latin typeface="Tw Cen MT" panose="020B0602020104020603" pitchFamily="34" charset="0"/>
              </a:rPr>
              <a:t>Djeca ne razmišljaju o suicidu.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65B46-E881-4CE8-806F-DC401B1B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245" y="2058987"/>
            <a:ext cx="5511800" cy="435133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Američka pedijatrijska akademija (2019) iznosi kako jedan od pet adolescenata promišlja o samoubojstvu, a dodatno zabrinjava i podatak kako je samoubojstvo drugi vodeći uzrok smrti mladih u dobi od 15 do 19 godina (Shain, 2016).</a:t>
            </a:r>
          </a:p>
          <a:p>
            <a:r>
              <a:rPr lang="hr-HR" dirty="0">
                <a:latin typeface="Tw Cen MT" panose="020B0602020104020603" pitchFamily="34" charset="0"/>
              </a:rPr>
              <a:t>MUP: U Hrvatskoj 2019. godine 145 pokušaja samoubojstva djece i mladih do 25 godina starosti – njih 30 je preminulo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044C4-910F-44CA-93C4-175E2DE4E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A715-FD12-4994-8455-308A414F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850" y="568325"/>
            <a:ext cx="4816475" cy="1325563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>
                <a:solidFill>
                  <a:srgbClr val="020101"/>
                </a:solidFill>
                <a:latin typeface="Tw Cen MT" panose="020B0602020104020603" pitchFamily="34" charset="0"/>
              </a:rPr>
              <a:t>Ljudi koji su počinili neuspješni suicid, neće više pokušavati oduzeti si život.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6AA1-BC18-4EE0-ADC5-1B33B69B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925" y="2058987"/>
            <a:ext cx="4597400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Tw Cen MT" panose="020B0602020104020603" pitchFamily="34" charset="0"/>
              </a:rPr>
              <a:t>Osobe koje su pokušale suicid pod povećanim su rizikom od budućih ozbiljnijih pokušaja i mogućeg izvršenog suicida</a:t>
            </a:r>
          </a:p>
          <a:p>
            <a:r>
              <a:rPr lang="hr-HR" dirty="0">
                <a:latin typeface="Tw Cen MT" panose="020B0602020104020603" pitchFamily="34" charset="0"/>
              </a:rPr>
              <a:t>Kod 4 od 5 počinjenih suicida postojao je barem jedan pokušaj suicida u prošlosti</a:t>
            </a:r>
          </a:p>
          <a:p>
            <a:r>
              <a:rPr lang="hr-HR" dirty="0">
                <a:latin typeface="Tw Cen MT" panose="020B0602020104020603" pitchFamily="34" charset="0"/>
              </a:rPr>
              <a:t>Najrizičnija je prva godina nakon pokušaja suicida</a:t>
            </a:r>
          </a:p>
          <a:p>
            <a:endParaRPr lang="hr-HR" dirty="0">
              <a:latin typeface="Tw Cen MT" panose="020B06020201040206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6922C-50EE-4BDA-AEC3-EDEAFA43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1161-DEFC-4C70-8AF0-3C6FAF2F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1086485"/>
            <a:ext cx="4627880" cy="158559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316177"/>
                </a:solidFill>
                <a:latin typeface="Tw Cen MT" panose="020B0602020104020603" pitchFamily="34" charset="0"/>
              </a:rPr>
              <a:t>Nitko koga znam ne bi se mogao ubiti. On nije takav tip osobe. </a:t>
            </a:r>
            <a:endParaRPr lang="hr-HR" b="1" dirty="0">
              <a:solidFill>
                <a:srgbClr val="316177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0AF0-F05A-4D26-A7B1-14D083A3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3054985"/>
            <a:ext cx="4627880" cy="2959735"/>
          </a:xfrm>
        </p:spPr>
        <p:txBody>
          <a:bodyPr/>
          <a:lstStyle/>
          <a:p>
            <a:r>
              <a:rPr lang="hr-HR" dirty="0">
                <a:latin typeface="Tw Cen MT" panose="020B0602020104020603" pitchFamily="34" charset="0"/>
              </a:rPr>
              <a:t>Ne postoji “tipični samoubojica”</a:t>
            </a:r>
          </a:p>
          <a:p>
            <a:r>
              <a:rPr lang="hr-HR" dirty="0">
                <a:latin typeface="Tw Cen MT" panose="020B0602020104020603" pitchFamily="34" charset="0"/>
              </a:rPr>
              <a:t>Nikad ne bih za njega rekla da bi se mogao ubiti – tipična je reakcija ljudi nakon skoro svakog samoubojstva</a:t>
            </a:r>
          </a:p>
          <a:p>
            <a:endParaRPr lang="hr-HR" dirty="0">
              <a:latin typeface="Tw Cen MT" panose="020B06020201040206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110DD-EF23-439F-8F9D-A6C47697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96557"/>
            <a:ext cx="6273165" cy="62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6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59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02DA-1CAE-40A3-9F4F-E547ED3B1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7200" y="1717040"/>
            <a:ext cx="3505200" cy="23876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143757"/>
                </a:solidFill>
              </a:rPr>
              <a:t>Koje ste mitove o suicidu čuli?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70C055-FD4B-4AA0-8196-BE06E1E17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720" y="4516438"/>
            <a:ext cx="2550160" cy="766762"/>
          </a:xfrm>
        </p:spPr>
        <p:txBody>
          <a:bodyPr/>
          <a:lstStyle/>
          <a:p>
            <a:r>
              <a:rPr lang="hr-HR" dirty="0">
                <a:solidFill>
                  <a:srgbClr val="50BEA5"/>
                </a:solidFill>
              </a:rPr>
              <a:t>menti.com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0FBEE-2FAA-4FD3-B60A-E80DB5FFA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4541" r="1949" b="7302"/>
          <a:stretch/>
        </p:blipFill>
        <p:spPr>
          <a:xfrm>
            <a:off x="220135" y="548640"/>
            <a:ext cx="7410026" cy="51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D2B2-9854-4E1E-9092-CCCBF429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708025"/>
            <a:ext cx="622935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rgbClr val="1B2E35"/>
                </a:solidFill>
                <a:latin typeface="Tw Cen MT" panose="020B0602020104020603" pitchFamily="34" charset="0"/>
              </a:rPr>
              <a:t>Suicid se događa iznimno rijetko.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05E8-9BA5-404D-8D6B-95DD21DF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77" y="2244725"/>
            <a:ext cx="569595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Na svjetskoj razini svake godine suicid počini oko 800 000 ljudi; svakih 40 sekundi ubije se jedna osoba</a:t>
            </a:r>
          </a:p>
          <a:p>
            <a:r>
              <a:rPr lang="hr-HR" dirty="0">
                <a:latin typeface="Tw Cen MT" panose="020B0602020104020603" pitchFamily="34" charset="0"/>
              </a:rPr>
              <a:t>Postoje indikacije da na svako izvršeno samoubojstvo postoji dodatnih 20 pokušaja samoubojstva</a:t>
            </a:r>
          </a:p>
          <a:p>
            <a:r>
              <a:rPr lang="hr-HR" dirty="0">
                <a:latin typeface="Tw Cen MT" panose="020B0602020104020603" pitchFamily="34" charset="0"/>
              </a:rPr>
              <a:t>Drugi vodeći uzrok smrti kod mladih od 15-29 godina</a:t>
            </a:r>
          </a:p>
          <a:p>
            <a:r>
              <a:rPr lang="hr-HR" dirty="0">
                <a:latin typeface="Tw Cen MT" panose="020B0602020104020603" pitchFamily="34" charset="0"/>
              </a:rPr>
              <a:t>Nesreće, ubojstva i suicidi zajedno su odgovorni za većinu svih smrti u SAD-u kod osoba do 39 godina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15B5B-0647-400D-9544-2A57F2492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2529" r="4792" b="2983"/>
          <a:stretch/>
        </p:blipFill>
        <p:spPr>
          <a:xfrm>
            <a:off x="6412129" y="496887"/>
            <a:ext cx="5503646" cy="5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9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CCC3-E02B-4F3D-BC55-7DF5586A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rgbClr val="0B2A6B"/>
                </a:solidFill>
                <a:latin typeface="Tw Cen MT" panose="020B0602020104020603" pitchFamily="34" charset="0"/>
              </a:rPr>
              <a:t>Osobe koje raspravljaju o samoubojstvu neće ga počiniti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D315A-FA51-43FB-99B6-58F92B1D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675" y="1927225"/>
            <a:ext cx="7543800" cy="4351338"/>
          </a:xfrm>
        </p:spPr>
        <p:txBody>
          <a:bodyPr>
            <a:normAutofit fontScale="925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Činjenica je da gotovo tri četvrtine samoubojica prije samoubojstva o tome obavijeste druge, bilo u obliku krika za pomoć ili s namjerom da druge povrijede.</a:t>
            </a:r>
          </a:p>
          <a:p>
            <a:r>
              <a:rPr lang="hr-HR" dirty="0">
                <a:latin typeface="Tw Cen MT" panose="020B0602020104020603" pitchFamily="34" charset="0"/>
              </a:rPr>
              <a:t>Prijetnje samoubojstvom treba uvijek shvatiti najozbiljnije. </a:t>
            </a:r>
          </a:p>
          <a:p>
            <a:r>
              <a:rPr lang="hr-HR" dirty="0">
                <a:latin typeface="Tw Cen MT" panose="020B0602020104020603" pitchFamily="34" charset="0"/>
              </a:rPr>
              <a:t>Osoba koja pokuša ili učini samoubojstvo prethodno jasno i direktno priča o tome, želeći tako privući pažnju i dobiti podršku jer to je poziv za pomoć. </a:t>
            </a:r>
          </a:p>
          <a:p>
            <a:r>
              <a:rPr lang="hr-HR" dirty="0">
                <a:latin typeface="Tw Cen MT" panose="020B0602020104020603" pitchFamily="34" charset="0"/>
              </a:rPr>
              <a:t>Shvatiti osobu ozbiljno i pružiti joj pažnju. </a:t>
            </a:r>
          </a:p>
          <a:p>
            <a:r>
              <a:rPr lang="hr-HR" dirty="0">
                <a:latin typeface="Tw Cen MT" panose="020B0602020104020603" pitchFamily="34" charset="0"/>
              </a:rPr>
              <a:t>Samoubojstvo se može spriječiti.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7C74C-1E33-4978-8473-442A0931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1927225"/>
            <a:ext cx="4854575" cy="485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94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19E9-5F92-4C2B-9348-251D9E1C6CC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58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rgbClr val="174656"/>
                </a:solidFill>
                <a:latin typeface="Tw Cen MT" panose="020B0602020104020603" pitchFamily="34" charset="0"/>
              </a:rPr>
              <a:t>Suicidalne osobe pružaju ljudima oko sebe dovoljno upozorenja i prilike za intervenciju. </a:t>
            </a:r>
          </a:p>
          <a:p>
            <a:r>
              <a:rPr lang="hr-HR" dirty="0">
                <a:solidFill>
                  <a:srgbClr val="174656"/>
                </a:solidFill>
                <a:latin typeface="Tw Cen MT" panose="020B0602020104020603" pitchFamily="34" charset="0"/>
              </a:rPr>
              <a:t>Često sudjeluju u različitim aktivnostima visokog rizika u kojima ne mare za svoj život. </a:t>
            </a:r>
          </a:p>
          <a:p>
            <a:r>
              <a:rPr lang="hr-HR" dirty="0">
                <a:solidFill>
                  <a:srgbClr val="174656"/>
                </a:solidFill>
                <a:latin typeface="Tw Cen MT" panose="020B0602020104020603" pitchFamily="34" charset="0"/>
              </a:rPr>
              <a:t>Takve aktivnosti uključuju: smanjen interes za uobičajne aktivnosti, neprikladno ponašanje, pretjerivanje u pušenju i pijenju, zloupotreba droge, sudjelovanje u ekstremnim sportovima, promiskuitet i rizična seksualna ponašanja. </a:t>
            </a:r>
          </a:p>
          <a:p>
            <a:r>
              <a:rPr lang="hr-HR" dirty="0">
                <a:solidFill>
                  <a:srgbClr val="174656"/>
                </a:solidFill>
                <a:latin typeface="Tw Cen MT" panose="020B0602020104020603" pitchFamily="34" charset="0"/>
              </a:rPr>
              <a:t>Suicidalna osoba otvoreno govori o suicidu, izražava pozitivan stav o suicidu i pokušava potaknuti druge da razmišljaju kako je suicid ispravan postupak </a:t>
            </a:r>
          </a:p>
          <a:p>
            <a:r>
              <a:rPr lang="hr-HR" dirty="0">
                <a:solidFill>
                  <a:srgbClr val="174656"/>
                </a:solidFill>
                <a:latin typeface="Tw Cen MT" panose="020B0602020104020603" pitchFamily="34" charset="0"/>
              </a:rPr>
              <a:t>Davanje poklona ili osobnih vrijednih stvari</a:t>
            </a:r>
          </a:p>
          <a:p>
            <a:r>
              <a:rPr lang="hr-HR" dirty="0">
                <a:solidFill>
                  <a:srgbClr val="174656"/>
                </a:solidFill>
                <a:latin typeface="Tw Cen MT" panose="020B0602020104020603" pitchFamily="34" charset="0"/>
              </a:rPr>
              <a:t>Znakovi su često pogrešno protumačeni, neozbiljno shvaćeni ili neprepoznati </a:t>
            </a:r>
          </a:p>
          <a:p>
            <a:endParaRPr lang="hr-HR" dirty="0">
              <a:solidFill>
                <a:srgbClr val="17465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6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8618-E80F-40F4-8A15-76BE69F2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945356"/>
            <a:ext cx="3952875" cy="194945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Samoubojice su ljudi iz samo nekih društvenih slojeva.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6AE2-BC1F-4480-A191-6BE92F42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024" y="273050"/>
            <a:ext cx="6505575" cy="4351338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prokletstvo siromašnih ni bolest bogatih</a:t>
            </a:r>
          </a:p>
          <a:p>
            <a:r>
              <a:rPr lang="hr-HR" sz="1800" dirty="0">
                <a:latin typeface="Tw Cen MT" panose="020B0602020104020603" pitchFamily="34" charset="0"/>
              </a:rPr>
              <a:t>Suicidalne osobe iz svih obrazovnih sustava, od osoba bez ikakvog obrazovanja do visokoobrazovanih osoba. </a:t>
            </a:r>
          </a:p>
          <a:p>
            <a:r>
              <a:rPr lang="hr-HR" sz="1800" dirty="0">
                <a:latin typeface="Tw Cen MT" panose="020B0602020104020603" pitchFamily="34" charset="0"/>
              </a:rPr>
              <a:t>Svi društveni slojevi, bez obzira na status ili zanimanje </a:t>
            </a:r>
          </a:p>
          <a:p>
            <a:r>
              <a:rPr lang="hr-HR" sz="1800" dirty="0">
                <a:latin typeface="Tw Cen MT" panose="020B0602020104020603" pitchFamily="34" charset="0"/>
              </a:rPr>
              <a:t>Niski SES čini faktor rizika za suicid kod muškaraca jer oni jače reagiraju na loše ekonomske uvjete nego žene. </a:t>
            </a:r>
          </a:p>
          <a:p>
            <a:r>
              <a:rPr lang="hr-HR" sz="1800" dirty="0">
                <a:latin typeface="Tw Cen MT" panose="020B0602020104020603" pitchFamily="34" charset="0"/>
              </a:rPr>
              <a:t>Suicid nije rezultat jednog utjecaja te je važno uzeti u obzir i druge faktore koji doprinose suicidalnom ponašanju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8DEA8-1397-4147-9A73-8046BCF42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7" b="18286"/>
          <a:stretch/>
        </p:blipFill>
        <p:spPr>
          <a:xfrm>
            <a:off x="978389" y="3567111"/>
            <a:ext cx="10575435" cy="32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EC6-4FB7-48A8-AB91-1DFB8C17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450850"/>
            <a:ext cx="4933950" cy="1325563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solidFill>
                  <a:srgbClr val="0E3C54"/>
                </a:solidFill>
                <a:latin typeface="Tw Cen MT" panose="020B0602020104020603" pitchFamily="34" charset="0"/>
              </a:rPr>
              <a:t>Pripadnost određenoj religijskoj skupini ljude štiti od samoubojstva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8182-282D-4B9B-9738-1C83FE49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78025"/>
            <a:ext cx="5038725" cy="4351338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Tradicionalne religije ne odobravaju suicid </a:t>
            </a:r>
          </a:p>
          <a:p>
            <a:r>
              <a:rPr lang="hr-HR" dirty="0">
                <a:latin typeface="Tw Cen MT" panose="020B0602020104020603" pitchFamily="34" charset="0"/>
              </a:rPr>
              <a:t>Neke dopuštaju suicid i tretiraju suicid kao moralni čin kada pojedinac izražava želju za prestankom života uslijed izvanrednih okolnosti - kao razrješenje teške životne situacije</a:t>
            </a:r>
          </a:p>
          <a:p>
            <a:r>
              <a:rPr lang="hr-HR" dirty="0">
                <a:latin typeface="Tw Cen MT" panose="020B0602020104020603" pitchFamily="34" charset="0"/>
              </a:rPr>
              <a:t>Pogrešno je uvjerenje da su vjernici izloženi manjem riziku od suicida.</a:t>
            </a:r>
          </a:p>
          <a:p>
            <a:r>
              <a:rPr lang="hr-HR" dirty="0">
                <a:latin typeface="Tw Cen MT" panose="020B0602020104020603" pitchFamily="34" charset="0"/>
              </a:rPr>
              <a:t>Znanstvene spoznaje pokazuju da formalna pripadnost osobe vjerskoj zajednici nije uvijek odraz njenih stvarnih uvjerenja</a:t>
            </a:r>
          </a:p>
          <a:p>
            <a:r>
              <a:rPr lang="hr-HR" dirty="0">
                <a:latin typeface="Tw Cen MT" panose="020B0602020104020603" pitchFamily="34" charset="0"/>
              </a:rPr>
              <a:t>Religija ima utjecaj samo na stavove o suicidu kod starije grupe ispitanika</a:t>
            </a:r>
          </a:p>
          <a:p>
            <a:endParaRPr lang="hr-HR" dirty="0">
              <a:latin typeface="Tw Cen MT" panose="020B06020201040206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0F610-EEBB-4DEC-BE50-A88EB45B2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6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94974-DF45-4D64-9DF4-B51254924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47675"/>
            <a:ext cx="5962650" cy="5962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725160-2F6D-4808-A05D-AE97C78D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5" y="590550"/>
            <a:ext cx="6229350" cy="1325563"/>
          </a:xfrm>
        </p:spPr>
        <p:txBody>
          <a:bodyPr/>
          <a:lstStyle/>
          <a:p>
            <a:pPr algn="ctr"/>
            <a:r>
              <a:rPr lang="hr-HR" b="1" dirty="0">
                <a:latin typeface="Tw Cen MT" panose="020B0602020104020603" pitchFamily="34" charset="0"/>
              </a:rPr>
              <a:t>Motive samoubojstva lako je utvrditi.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D0BD7-B457-45A5-A29D-12CAC7308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463" y="2058987"/>
            <a:ext cx="5667375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Za cca polovicu počinjenih suicida ne znaju se razlozi. </a:t>
            </a:r>
          </a:p>
          <a:p>
            <a:r>
              <a:rPr lang="hr-HR" dirty="0">
                <a:latin typeface="Tw Cen MT" panose="020B0602020104020603" pitchFamily="34" charset="0"/>
              </a:rPr>
              <a:t>Motivi se nastoje protumačiti kroz oproštajna pisma, bilješke osobe ili kroz izjave bliskih osoba </a:t>
            </a:r>
          </a:p>
          <a:p>
            <a:r>
              <a:rPr lang="hr-HR" dirty="0">
                <a:latin typeface="Tw Cen MT" panose="020B0602020104020603" pitchFamily="34" charset="0"/>
              </a:rPr>
              <a:t>Mladi (ljubavni problemi), srednjovječni (poslovni problemi), starije osobe (zdravstvene tegobe)</a:t>
            </a:r>
          </a:p>
          <a:p>
            <a:r>
              <a:rPr lang="hr-HR" dirty="0">
                <a:latin typeface="Tw Cen MT" panose="020B0602020104020603" pitchFamily="34" charset="0"/>
              </a:rPr>
              <a:t>Ne postoji jedinstven odgovor zašto se ljudi ubijaju - kombinacija osobina osobe i njenog iskustva koje doživljava neugodnima</a:t>
            </a:r>
          </a:p>
          <a:p>
            <a:endParaRPr lang="hr-H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8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D3CE59-6221-44E3-BDC6-529DCDC04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0"/>
            <a:ext cx="6800850" cy="6800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F460D5-BF5B-4292-AADD-2BE15D07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26281"/>
            <a:ext cx="645795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212366"/>
                </a:solidFill>
                <a:latin typeface="Tw Cen MT" panose="020B0602020104020603" pitchFamily="34" charset="0"/>
              </a:rPr>
              <a:t>Sklonost samoubojstvu je naslijeđena.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F84BB-4419-4D3E-A31A-4F0388B9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161381"/>
            <a:ext cx="5676900" cy="435133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Tw Cen MT" panose="020B0602020104020603" pitchFamily="34" charset="0"/>
              </a:rPr>
              <a:t>Sklonost suicidu se ne nasljeđuje, ali je češća kod osoba čiji su članovi obitelji pokušali ili izvršili suicid </a:t>
            </a:r>
          </a:p>
          <a:p>
            <a:r>
              <a:rPr lang="hr-HR" dirty="0">
                <a:latin typeface="Tw Cen MT" panose="020B0602020104020603" pitchFamily="34" charset="0"/>
              </a:rPr>
              <a:t>Gotova jedna od četiri osobe koje su počinile suicid ima osobu u obitelji koja je izvršila suicid.</a:t>
            </a:r>
          </a:p>
          <a:p>
            <a:pPr lvl="1"/>
            <a:r>
              <a:rPr lang="hr-HR" dirty="0">
                <a:latin typeface="Tw Cen MT" panose="020B0602020104020603" pitchFamily="34" charset="0"/>
              </a:rPr>
              <a:t>Uloga obiteljskog konteksta </a:t>
            </a:r>
          </a:p>
          <a:p>
            <a:r>
              <a:rPr lang="hr-HR" dirty="0">
                <a:latin typeface="Tw Cen MT" panose="020B0602020104020603" pitchFamily="34" charset="0"/>
              </a:rPr>
              <a:t>Suicid jednog člana navodi drugog člana obitelji na istu akciju ili stvara dojam o suicidalnoj sudbinskoj predodređenosti</a:t>
            </a:r>
          </a:p>
        </p:txBody>
      </p:sp>
    </p:spTree>
    <p:extLst>
      <p:ext uri="{BB962C8B-B14F-4D97-AF65-F5344CB8AC3E}">
        <p14:creationId xmlns:p14="http://schemas.microsoft.com/office/powerpoint/2010/main" val="187830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10093</TotalTime>
  <Words>1218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Tw Cen MT</vt:lpstr>
      <vt:lpstr>Office Theme</vt:lpstr>
      <vt:lpstr>Mitovi o suicidu</vt:lpstr>
      <vt:lpstr>Koje ste mitove o suicidu čuli?</vt:lpstr>
      <vt:lpstr>Suicid se događa iznimno rijetko.</vt:lpstr>
      <vt:lpstr>Osobe koje raspravljaju o samoubojstvu neće ga počiniti</vt:lpstr>
      <vt:lpstr>PowerPoint Presentation</vt:lpstr>
      <vt:lpstr>Samoubojice su ljudi iz samo nekih društvenih slojeva.</vt:lpstr>
      <vt:lpstr>Pripadnost određenoj religijskoj skupini ljude štiti od samoubojstva</vt:lpstr>
      <vt:lpstr>Motive samoubojstva lako je utvrditi.</vt:lpstr>
      <vt:lpstr>Sklonost samoubojstvu je naslijeđena.</vt:lpstr>
      <vt:lpstr>Na samoubojstvo utječu godišnja doba, geografska širina, promjene vremena, barometarski tlak, vlažnost zraka, oborine, oblačnost, brzina vjetra, temperatura, dan u tjednu...</vt:lpstr>
      <vt:lpstr>Suicidalne osobe zasigurno žele umrijeti.</vt:lpstr>
      <vt:lpstr>Ako osobu počnemo ispitivati o samoubojstvu, to će ju potaknuti na samoubojstvo.</vt:lpstr>
      <vt:lpstr>U medijima se ne treba govoriti o samoubojstvu.</vt:lpstr>
      <vt:lpstr>Samo su osobe s mentalnim poremećajima suicidalne.</vt:lpstr>
      <vt:lpstr>Jednom suicidalan, uvijek sucidalan.</vt:lpstr>
      <vt:lpstr>Djeca ne razmišljaju o suicidu.</vt:lpstr>
      <vt:lpstr>Ljudi koji su počinili neuspješni suicid, neće više pokušavati oduzeti si život. </vt:lpstr>
      <vt:lpstr>Nitko koga znam ne bi se mogao ubiti. On nije takav tip osobe.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Mitovi o suicidu</dc:title>
  <dc:creator>Iva Vidanec</dc:creator>
  <cp:lastModifiedBy>hubikotvr@outlook.com</cp:lastModifiedBy>
  <cp:revision>24</cp:revision>
  <dcterms:created xsi:type="dcterms:W3CDTF">2021-11-18T20:08:38Z</dcterms:created>
  <dcterms:modified xsi:type="dcterms:W3CDTF">2022-04-01T12:42:25Z</dcterms:modified>
</cp:coreProperties>
</file>