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56" r:id="rId2"/>
    <p:sldId id="257" r:id="rId3"/>
    <p:sldId id="265" r:id="rId4"/>
    <p:sldId id="262" r:id="rId5"/>
    <p:sldId id="268" r:id="rId6"/>
    <p:sldId id="261" r:id="rId7"/>
    <p:sldId id="267" r:id="rId8"/>
    <p:sldId id="258" r:id="rId9"/>
    <p:sldId id="259" r:id="rId10"/>
    <p:sldId id="260" r:id="rId11"/>
    <p:sldId id="266" r:id="rId12"/>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risnik" initials="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Svijetli stil 2 - Isticanj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3296810-A885-4BE3-A3E7-6D5BEEA58F35}" styleName="Srednji stil 2 - Isticanj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A111915-BE36-4E01-A7E5-04B1672EAD32}" styleName="Svijetli stil 2 - Isticanje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Svijetli stil 2 - Isticanj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Svijetli stil 1 - Isticanje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1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443DEA-6CA3-48A0-80E1-531088F7C992}"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63DE9ADF-D37A-43AD-B363-21C6FA22F9B1}">
      <dgm:prSet/>
      <dgm:spPr/>
      <dgm:t>
        <a:bodyPr/>
        <a:lstStyle/>
        <a:p>
          <a:r>
            <a:rPr lang="en-US" dirty="0" err="1"/>
            <a:t>i</a:t>
          </a:r>
          <a:r>
            <a:rPr lang="hr-HR" dirty="0"/>
            <a:t>dentifikacija problematične situacije (vrijeme, aktualni događaj ili imaginacija)</a:t>
          </a:r>
          <a:endParaRPr lang="en-US" dirty="0"/>
        </a:p>
      </dgm:t>
    </dgm:pt>
    <dgm:pt modelId="{9B18515B-57E8-422C-BC46-9D173C8490CF}" type="parTrans" cxnId="{4284539B-F473-4BA2-9966-4A05CF65B9E0}">
      <dgm:prSet/>
      <dgm:spPr/>
      <dgm:t>
        <a:bodyPr/>
        <a:lstStyle/>
        <a:p>
          <a:endParaRPr lang="en-US"/>
        </a:p>
      </dgm:t>
    </dgm:pt>
    <dgm:pt modelId="{A1478551-F352-40B2-B9C1-E37524B0A747}" type="sibTrans" cxnId="{4284539B-F473-4BA2-9966-4A05CF65B9E0}">
      <dgm:prSet/>
      <dgm:spPr/>
      <dgm:t>
        <a:bodyPr/>
        <a:lstStyle/>
        <a:p>
          <a:endParaRPr lang="en-US"/>
        </a:p>
      </dgm:t>
    </dgm:pt>
    <dgm:pt modelId="{0A7FBAAF-A74A-4EB0-8B86-7151A6C21312}">
      <dgm:prSet/>
      <dgm:spPr/>
      <dgm:t>
        <a:bodyPr/>
        <a:lstStyle/>
        <a:p>
          <a:r>
            <a:rPr lang="en-US"/>
            <a:t>i</a:t>
          </a:r>
          <a:r>
            <a:rPr lang="hr-HR"/>
            <a:t>dentifikacija specifičnih automatskih misli (aktualne riječi ili predodžbe koje su nam prošle kroz glavu i postotak vjerovanja)</a:t>
          </a:r>
          <a:endParaRPr lang="en-US"/>
        </a:p>
      </dgm:t>
    </dgm:pt>
    <dgm:pt modelId="{1FBCCEDA-7EC6-40CD-9591-765DF8ABA79F}" type="parTrans" cxnId="{249B416F-9A80-44C6-910D-519D42335202}">
      <dgm:prSet/>
      <dgm:spPr/>
      <dgm:t>
        <a:bodyPr/>
        <a:lstStyle/>
        <a:p>
          <a:endParaRPr lang="en-US"/>
        </a:p>
      </dgm:t>
    </dgm:pt>
    <dgm:pt modelId="{3C3737C3-491E-4DA4-9424-63CF6F2F4850}" type="sibTrans" cxnId="{249B416F-9A80-44C6-910D-519D42335202}">
      <dgm:prSet/>
      <dgm:spPr/>
      <dgm:t>
        <a:bodyPr/>
        <a:lstStyle/>
        <a:p>
          <a:endParaRPr lang="en-US"/>
        </a:p>
      </dgm:t>
    </dgm:pt>
    <dgm:pt modelId="{67CFA571-497B-4283-892B-B9E77600F259}">
      <dgm:prSet/>
      <dgm:spPr/>
      <dgm:t>
        <a:bodyPr/>
        <a:lstStyle/>
        <a:p>
          <a:r>
            <a:rPr lang="en-US" dirty="0" err="1"/>
            <a:t>i</a:t>
          </a:r>
          <a:r>
            <a:rPr lang="hr-HR" dirty="0"/>
            <a:t>dentifikacija emocija (vrsta i intenzitet emocije-vrednovanje u postocima)</a:t>
          </a:r>
          <a:endParaRPr lang="en-US" dirty="0"/>
        </a:p>
      </dgm:t>
    </dgm:pt>
    <dgm:pt modelId="{F0627BBC-5771-4317-A81F-CE15C867C940}" type="parTrans" cxnId="{1AF2C70B-ECC7-4BD3-9598-16EEEE7C02BF}">
      <dgm:prSet/>
      <dgm:spPr/>
      <dgm:t>
        <a:bodyPr/>
        <a:lstStyle/>
        <a:p>
          <a:endParaRPr lang="en-US"/>
        </a:p>
      </dgm:t>
    </dgm:pt>
    <dgm:pt modelId="{A1B1A1AA-F879-4296-82C4-AF5EA9B528B7}" type="sibTrans" cxnId="{1AF2C70B-ECC7-4BD3-9598-16EEEE7C02BF}">
      <dgm:prSet/>
      <dgm:spPr/>
      <dgm:t>
        <a:bodyPr/>
        <a:lstStyle/>
        <a:p>
          <a:endParaRPr lang="en-US"/>
        </a:p>
      </dgm:t>
    </dgm:pt>
    <dgm:pt modelId="{F0D548C4-E4A4-4460-9DE0-CA488098EC91}">
      <dgm:prSet/>
      <dgm:spPr/>
      <dgm:t>
        <a:bodyPr/>
        <a:lstStyle/>
        <a:p>
          <a:r>
            <a:rPr lang="en-US" dirty="0" err="1"/>
            <a:t>sastavljanje</a:t>
          </a:r>
          <a:r>
            <a:rPr lang="en-US" dirty="0"/>
            <a:t> </a:t>
          </a:r>
          <a:r>
            <a:rPr lang="en-US" dirty="0" err="1"/>
            <a:t>adaptivnog</a:t>
          </a:r>
          <a:r>
            <a:rPr lang="en-US" dirty="0"/>
            <a:t> </a:t>
          </a:r>
          <a:r>
            <a:rPr lang="en-US" dirty="0" err="1"/>
            <a:t>odgovora</a:t>
          </a:r>
          <a:r>
            <a:rPr lang="en-US" dirty="0"/>
            <a:t> </a:t>
          </a:r>
          <a:r>
            <a:rPr lang="en-US" dirty="0" err="1"/>
            <a:t>nakon</a:t>
          </a:r>
          <a:r>
            <a:rPr lang="en-US" dirty="0"/>
            <a:t> </a:t>
          </a:r>
          <a:r>
            <a:rPr lang="en-US" dirty="0" err="1"/>
            <a:t>vrednovanja</a:t>
          </a:r>
          <a:r>
            <a:rPr lang="en-US" dirty="0"/>
            <a:t> AM</a:t>
          </a:r>
        </a:p>
      </dgm:t>
    </dgm:pt>
    <dgm:pt modelId="{F1F0C30C-2D81-4BBF-8A1F-61C9CC0049D6}" type="parTrans" cxnId="{3DF005E0-5FFC-46EB-9963-EB431D1E85EB}">
      <dgm:prSet/>
      <dgm:spPr/>
      <dgm:t>
        <a:bodyPr/>
        <a:lstStyle/>
        <a:p>
          <a:endParaRPr lang="en-US"/>
        </a:p>
      </dgm:t>
    </dgm:pt>
    <dgm:pt modelId="{BB5911E3-E498-47C0-9D9D-9F947C455392}" type="sibTrans" cxnId="{3DF005E0-5FFC-46EB-9963-EB431D1E85EB}">
      <dgm:prSet/>
      <dgm:spPr/>
      <dgm:t>
        <a:bodyPr/>
        <a:lstStyle/>
        <a:p>
          <a:endParaRPr lang="en-US"/>
        </a:p>
      </dgm:t>
    </dgm:pt>
    <dgm:pt modelId="{541BCE8C-4639-4220-A69B-3A6DA52F2FCE}">
      <dgm:prSet/>
      <dgm:spPr/>
      <dgm:t>
        <a:bodyPr/>
        <a:lstStyle/>
        <a:p>
          <a:r>
            <a:rPr lang="en-US"/>
            <a:t>najbolja, najgora i najrealističnija posljedica, uz svaki adaptivni odgovor odrediti stupanj uvjerenja</a:t>
          </a:r>
        </a:p>
      </dgm:t>
    </dgm:pt>
    <dgm:pt modelId="{5FC062BB-AE23-4E97-B87D-13DA02ECB072}" type="parTrans" cxnId="{9288C427-B504-4F31-B250-703760AFAE37}">
      <dgm:prSet/>
      <dgm:spPr/>
      <dgm:t>
        <a:bodyPr/>
        <a:lstStyle/>
        <a:p>
          <a:endParaRPr lang="en-US"/>
        </a:p>
      </dgm:t>
    </dgm:pt>
    <dgm:pt modelId="{CEF73ADD-7109-4882-BAFA-2E1D0D8FC967}" type="sibTrans" cxnId="{9288C427-B504-4F31-B250-703760AFAE37}">
      <dgm:prSet/>
      <dgm:spPr/>
      <dgm:t>
        <a:bodyPr/>
        <a:lstStyle/>
        <a:p>
          <a:endParaRPr lang="en-US"/>
        </a:p>
      </dgm:t>
    </dgm:pt>
    <dgm:pt modelId="{12B0F2CE-2566-48F1-A13D-EDDEC22570BF}" type="pres">
      <dgm:prSet presAssocID="{49443DEA-6CA3-48A0-80E1-531088F7C992}" presName="vert0" presStyleCnt="0">
        <dgm:presLayoutVars>
          <dgm:dir/>
          <dgm:animOne val="branch"/>
          <dgm:animLvl val="lvl"/>
        </dgm:presLayoutVars>
      </dgm:prSet>
      <dgm:spPr/>
      <dgm:t>
        <a:bodyPr/>
        <a:lstStyle/>
        <a:p>
          <a:endParaRPr lang="en-US"/>
        </a:p>
      </dgm:t>
    </dgm:pt>
    <dgm:pt modelId="{3E79A30E-12A8-495F-A3F4-DB229B004EFB}" type="pres">
      <dgm:prSet presAssocID="{63DE9ADF-D37A-43AD-B363-21C6FA22F9B1}" presName="thickLine" presStyleLbl="alignNode1" presStyleIdx="0" presStyleCnt="5"/>
      <dgm:spPr/>
    </dgm:pt>
    <dgm:pt modelId="{8AC7217B-1217-4DEC-8A74-B659066BB880}" type="pres">
      <dgm:prSet presAssocID="{63DE9ADF-D37A-43AD-B363-21C6FA22F9B1}" presName="horz1" presStyleCnt="0"/>
      <dgm:spPr/>
    </dgm:pt>
    <dgm:pt modelId="{512D8C01-115F-4B5A-9EF7-4F3A1DB2E40F}" type="pres">
      <dgm:prSet presAssocID="{63DE9ADF-D37A-43AD-B363-21C6FA22F9B1}" presName="tx1" presStyleLbl="revTx" presStyleIdx="0" presStyleCnt="5"/>
      <dgm:spPr/>
      <dgm:t>
        <a:bodyPr/>
        <a:lstStyle/>
        <a:p>
          <a:endParaRPr lang="en-US"/>
        </a:p>
      </dgm:t>
    </dgm:pt>
    <dgm:pt modelId="{06D1BFDD-AD73-47FB-8D5E-5BBDEBB90E0A}" type="pres">
      <dgm:prSet presAssocID="{63DE9ADF-D37A-43AD-B363-21C6FA22F9B1}" presName="vert1" presStyleCnt="0"/>
      <dgm:spPr/>
    </dgm:pt>
    <dgm:pt modelId="{688C7978-8245-40C9-B4AF-B27BDC63D33C}" type="pres">
      <dgm:prSet presAssocID="{0A7FBAAF-A74A-4EB0-8B86-7151A6C21312}" presName="thickLine" presStyleLbl="alignNode1" presStyleIdx="1" presStyleCnt="5"/>
      <dgm:spPr/>
    </dgm:pt>
    <dgm:pt modelId="{620E63E2-7E6A-4933-A954-0743D6C7E427}" type="pres">
      <dgm:prSet presAssocID="{0A7FBAAF-A74A-4EB0-8B86-7151A6C21312}" presName="horz1" presStyleCnt="0"/>
      <dgm:spPr/>
    </dgm:pt>
    <dgm:pt modelId="{6E21B006-361E-4F08-BA4E-A5CB74591E94}" type="pres">
      <dgm:prSet presAssocID="{0A7FBAAF-A74A-4EB0-8B86-7151A6C21312}" presName="tx1" presStyleLbl="revTx" presStyleIdx="1" presStyleCnt="5"/>
      <dgm:spPr/>
      <dgm:t>
        <a:bodyPr/>
        <a:lstStyle/>
        <a:p>
          <a:endParaRPr lang="en-US"/>
        </a:p>
      </dgm:t>
    </dgm:pt>
    <dgm:pt modelId="{89B36026-1F89-4AF0-9605-3DB485667A18}" type="pres">
      <dgm:prSet presAssocID="{0A7FBAAF-A74A-4EB0-8B86-7151A6C21312}" presName="vert1" presStyleCnt="0"/>
      <dgm:spPr/>
    </dgm:pt>
    <dgm:pt modelId="{B825D920-2379-43C1-93C4-5ECB214CD746}" type="pres">
      <dgm:prSet presAssocID="{67CFA571-497B-4283-892B-B9E77600F259}" presName="thickLine" presStyleLbl="alignNode1" presStyleIdx="2" presStyleCnt="5"/>
      <dgm:spPr/>
    </dgm:pt>
    <dgm:pt modelId="{3025792B-D517-4441-A2DA-BA769D8AF6CB}" type="pres">
      <dgm:prSet presAssocID="{67CFA571-497B-4283-892B-B9E77600F259}" presName="horz1" presStyleCnt="0"/>
      <dgm:spPr/>
    </dgm:pt>
    <dgm:pt modelId="{7366F016-21E4-420E-84A2-D1E68A68BABA}" type="pres">
      <dgm:prSet presAssocID="{67CFA571-497B-4283-892B-B9E77600F259}" presName="tx1" presStyleLbl="revTx" presStyleIdx="2" presStyleCnt="5"/>
      <dgm:spPr/>
      <dgm:t>
        <a:bodyPr/>
        <a:lstStyle/>
        <a:p>
          <a:endParaRPr lang="en-US"/>
        </a:p>
      </dgm:t>
    </dgm:pt>
    <dgm:pt modelId="{B2E5D212-3C2A-48F5-A739-360681CCB7A8}" type="pres">
      <dgm:prSet presAssocID="{67CFA571-497B-4283-892B-B9E77600F259}" presName="vert1" presStyleCnt="0"/>
      <dgm:spPr/>
    </dgm:pt>
    <dgm:pt modelId="{A55B04AC-189E-49EE-B034-F47DBE159BB3}" type="pres">
      <dgm:prSet presAssocID="{F0D548C4-E4A4-4460-9DE0-CA488098EC91}" presName="thickLine" presStyleLbl="alignNode1" presStyleIdx="3" presStyleCnt="5"/>
      <dgm:spPr/>
    </dgm:pt>
    <dgm:pt modelId="{6DCAA00A-5EFD-42B5-881C-88DC63D9AFB7}" type="pres">
      <dgm:prSet presAssocID="{F0D548C4-E4A4-4460-9DE0-CA488098EC91}" presName="horz1" presStyleCnt="0"/>
      <dgm:spPr/>
    </dgm:pt>
    <dgm:pt modelId="{D377F2EB-6727-4B5A-A338-AFD443968514}" type="pres">
      <dgm:prSet presAssocID="{F0D548C4-E4A4-4460-9DE0-CA488098EC91}" presName="tx1" presStyleLbl="revTx" presStyleIdx="3" presStyleCnt="5"/>
      <dgm:spPr/>
      <dgm:t>
        <a:bodyPr/>
        <a:lstStyle/>
        <a:p>
          <a:endParaRPr lang="en-US"/>
        </a:p>
      </dgm:t>
    </dgm:pt>
    <dgm:pt modelId="{0A2CED48-3FD5-4CD5-A7CC-B839228366DD}" type="pres">
      <dgm:prSet presAssocID="{F0D548C4-E4A4-4460-9DE0-CA488098EC91}" presName="vert1" presStyleCnt="0"/>
      <dgm:spPr/>
    </dgm:pt>
    <dgm:pt modelId="{77E6EA2B-2EF2-44DC-BB20-B9FF3BB9474F}" type="pres">
      <dgm:prSet presAssocID="{541BCE8C-4639-4220-A69B-3A6DA52F2FCE}" presName="thickLine" presStyleLbl="alignNode1" presStyleIdx="4" presStyleCnt="5"/>
      <dgm:spPr/>
    </dgm:pt>
    <dgm:pt modelId="{FC62030F-7159-40A2-A039-DA9A87A6DA6E}" type="pres">
      <dgm:prSet presAssocID="{541BCE8C-4639-4220-A69B-3A6DA52F2FCE}" presName="horz1" presStyleCnt="0"/>
      <dgm:spPr/>
    </dgm:pt>
    <dgm:pt modelId="{CC80E627-4D52-4BF2-B4B9-F6DA9B853D93}" type="pres">
      <dgm:prSet presAssocID="{541BCE8C-4639-4220-A69B-3A6DA52F2FCE}" presName="tx1" presStyleLbl="revTx" presStyleIdx="4" presStyleCnt="5"/>
      <dgm:spPr/>
      <dgm:t>
        <a:bodyPr/>
        <a:lstStyle/>
        <a:p>
          <a:endParaRPr lang="en-US"/>
        </a:p>
      </dgm:t>
    </dgm:pt>
    <dgm:pt modelId="{1EB4B51D-5DF2-4F1E-962A-594811797AE0}" type="pres">
      <dgm:prSet presAssocID="{541BCE8C-4639-4220-A69B-3A6DA52F2FCE}" presName="vert1" presStyleCnt="0"/>
      <dgm:spPr/>
    </dgm:pt>
  </dgm:ptLst>
  <dgm:cxnLst>
    <dgm:cxn modelId="{249B416F-9A80-44C6-910D-519D42335202}" srcId="{49443DEA-6CA3-48A0-80E1-531088F7C992}" destId="{0A7FBAAF-A74A-4EB0-8B86-7151A6C21312}" srcOrd="1" destOrd="0" parTransId="{1FBCCEDA-7EC6-40CD-9591-765DF8ABA79F}" sibTransId="{3C3737C3-491E-4DA4-9424-63CF6F2F4850}"/>
    <dgm:cxn modelId="{9288C427-B504-4F31-B250-703760AFAE37}" srcId="{49443DEA-6CA3-48A0-80E1-531088F7C992}" destId="{541BCE8C-4639-4220-A69B-3A6DA52F2FCE}" srcOrd="4" destOrd="0" parTransId="{5FC062BB-AE23-4E97-B87D-13DA02ECB072}" sibTransId="{CEF73ADD-7109-4882-BAFA-2E1D0D8FC967}"/>
    <dgm:cxn modelId="{8DE70C9F-48B9-4B4D-A943-F0E35B39B96A}" type="presOf" srcId="{F0D548C4-E4A4-4460-9DE0-CA488098EC91}" destId="{D377F2EB-6727-4B5A-A338-AFD443968514}" srcOrd="0" destOrd="0" presId="urn:microsoft.com/office/officeart/2008/layout/LinedList"/>
    <dgm:cxn modelId="{A229B029-7CBB-47B6-A6F1-2BD7D61152BD}" type="presOf" srcId="{49443DEA-6CA3-48A0-80E1-531088F7C992}" destId="{12B0F2CE-2566-48F1-A13D-EDDEC22570BF}" srcOrd="0" destOrd="0" presId="urn:microsoft.com/office/officeart/2008/layout/LinedList"/>
    <dgm:cxn modelId="{0F3F3175-7460-4F5A-8E4F-32C9965BECBC}" type="presOf" srcId="{67CFA571-497B-4283-892B-B9E77600F259}" destId="{7366F016-21E4-420E-84A2-D1E68A68BABA}" srcOrd="0" destOrd="0" presId="urn:microsoft.com/office/officeart/2008/layout/LinedList"/>
    <dgm:cxn modelId="{4A676AA1-0762-4B0E-B6AE-D904F3BC9ED1}" type="presOf" srcId="{0A7FBAAF-A74A-4EB0-8B86-7151A6C21312}" destId="{6E21B006-361E-4F08-BA4E-A5CB74591E94}" srcOrd="0" destOrd="0" presId="urn:microsoft.com/office/officeart/2008/layout/LinedList"/>
    <dgm:cxn modelId="{1AF2C70B-ECC7-4BD3-9598-16EEEE7C02BF}" srcId="{49443DEA-6CA3-48A0-80E1-531088F7C992}" destId="{67CFA571-497B-4283-892B-B9E77600F259}" srcOrd="2" destOrd="0" parTransId="{F0627BBC-5771-4317-A81F-CE15C867C940}" sibTransId="{A1B1A1AA-F879-4296-82C4-AF5EA9B528B7}"/>
    <dgm:cxn modelId="{4284539B-F473-4BA2-9966-4A05CF65B9E0}" srcId="{49443DEA-6CA3-48A0-80E1-531088F7C992}" destId="{63DE9ADF-D37A-43AD-B363-21C6FA22F9B1}" srcOrd="0" destOrd="0" parTransId="{9B18515B-57E8-422C-BC46-9D173C8490CF}" sibTransId="{A1478551-F352-40B2-B9C1-E37524B0A747}"/>
    <dgm:cxn modelId="{4A7AFD29-C849-4452-B45E-2E66F522ED7F}" type="presOf" srcId="{63DE9ADF-D37A-43AD-B363-21C6FA22F9B1}" destId="{512D8C01-115F-4B5A-9EF7-4F3A1DB2E40F}" srcOrd="0" destOrd="0" presId="urn:microsoft.com/office/officeart/2008/layout/LinedList"/>
    <dgm:cxn modelId="{BF8EB547-DB1B-4068-B4A5-4DFDDBC4D446}" type="presOf" srcId="{541BCE8C-4639-4220-A69B-3A6DA52F2FCE}" destId="{CC80E627-4D52-4BF2-B4B9-F6DA9B853D93}" srcOrd="0" destOrd="0" presId="urn:microsoft.com/office/officeart/2008/layout/LinedList"/>
    <dgm:cxn modelId="{3DF005E0-5FFC-46EB-9963-EB431D1E85EB}" srcId="{49443DEA-6CA3-48A0-80E1-531088F7C992}" destId="{F0D548C4-E4A4-4460-9DE0-CA488098EC91}" srcOrd="3" destOrd="0" parTransId="{F1F0C30C-2D81-4BBF-8A1F-61C9CC0049D6}" sibTransId="{BB5911E3-E498-47C0-9D9D-9F947C455392}"/>
    <dgm:cxn modelId="{92CFA38C-5CD7-4DC9-A2D0-6A95D3EC01F4}" type="presParOf" srcId="{12B0F2CE-2566-48F1-A13D-EDDEC22570BF}" destId="{3E79A30E-12A8-495F-A3F4-DB229B004EFB}" srcOrd="0" destOrd="0" presId="urn:microsoft.com/office/officeart/2008/layout/LinedList"/>
    <dgm:cxn modelId="{22F83F02-51D0-4A30-9B29-D90E6CA441A9}" type="presParOf" srcId="{12B0F2CE-2566-48F1-A13D-EDDEC22570BF}" destId="{8AC7217B-1217-4DEC-8A74-B659066BB880}" srcOrd="1" destOrd="0" presId="urn:microsoft.com/office/officeart/2008/layout/LinedList"/>
    <dgm:cxn modelId="{BB575132-7265-4D0F-A9EC-86B8C6EE97D0}" type="presParOf" srcId="{8AC7217B-1217-4DEC-8A74-B659066BB880}" destId="{512D8C01-115F-4B5A-9EF7-4F3A1DB2E40F}" srcOrd="0" destOrd="0" presId="urn:microsoft.com/office/officeart/2008/layout/LinedList"/>
    <dgm:cxn modelId="{4DCC4369-DA1D-407E-B3E9-C0CE73F8C298}" type="presParOf" srcId="{8AC7217B-1217-4DEC-8A74-B659066BB880}" destId="{06D1BFDD-AD73-47FB-8D5E-5BBDEBB90E0A}" srcOrd="1" destOrd="0" presId="urn:microsoft.com/office/officeart/2008/layout/LinedList"/>
    <dgm:cxn modelId="{59DE45EF-6857-4498-A8FF-93848519277C}" type="presParOf" srcId="{12B0F2CE-2566-48F1-A13D-EDDEC22570BF}" destId="{688C7978-8245-40C9-B4AF-B27BDC63D33C}" srcOrd="2" destOrd="0" presId="urn:microsoft.com/office/officeart/2008/layout/LinedList"/>
    <dgm:cxn modelId="{2525ED16-C3EE-430B-B356-80F0E6ED7E0F}" type="presParOf" srcId="{12B0F2CE-2566-48F1-A13D-EDDEC22570BF}" destId="{620E63E2-7E6A-4933-A954-0743D6C7E427}" srcOrd="3" destOrd="0" presId="urn:microsoft.com/office/officeart/2008/layout/LinedList"/>
    <dgm:cxn modelId="{525A6746-9B4B-4AE0-98AF-28850203F27F}" type="presParOf" srcId="{620E63E2-7E6A-4933-A954-0743D6C7E427}" destId="{6E21B006-361E-4F08-BA4E-A5CB74591E94}" srcOrd="0" destOrd="0" presId="urn:microsoft.com/office/officeart/2008/layout/LinedList"/>
    <dgm:cxn modelId="{0972C516-D551-4336-A005-48D2111AFC21}" type="presParOf" srcId="{620E63E2-7E6A-4933-A954-0743D6C7E427}" destId="{89B36026-1F89-4AF0-9605-3DB485667A18}" srcOrd="1" destOrd="0" presId="urn:microsoft.com/office/officeart/2008/layout/LinedList"/>
    <dgm:cxn modelId="{B4F591BF-7D82-4375-9371-6DB060DBEC5A}" type="presParOf" srcId="{12B0F2CE-2566-48F1-A13D-EDDEC22570BF}" destId="{B825D920-2379-43C1-93C4-5ECB214CD746}" srcOrd="4" destOrd="0" presId="urn:microsoft.com/office/officeart/2008/layout/LinedList"/>
    <dgm:cxn modelId="{991178B6-6F66-456B-A71B-712DC6AE2B56}" type="presParOf" srcId="{12B0F2CE-2566-48F1-A13D-EDDEC22570BF}" destId="{3025792B-D517-4441-A2DA-BA769D8AF6CB}" srcOrd="5" destOrd="0" presId="urn:microsoft.com/office/officeart/2008/layout/LinedList"/>
    <dgm:cxn modelId="{BCC649D4-FE40-4C60-AA75-C969CC37F1BD}" type="presParOf" srcId="{3025792B-D517-4441-A2DA-BA769D8AF6CB}" destId="{7366F016-21E4-420E-84A2-D1E68A68BABA}" srcOrd="0" destOrd="0" presId="urn:microsoft.com/office/officeart/2008/layout/LinedList"/>
    <dgm:cxn modelId="{34860750-0CE6-400C-8CE1-ABB8879AA96F}" type="presParOf" srcId="{3025792B-D517-4441-A2DA-BA769D8AF6CB}" destId="{B2E5D212-3C2A-48F5-A739-360681CCB7A8}" srcOrd="1" destOrd="0" presId="urn:microsoft.com/office/officeart/2008/layout/LinedList"/>
    <dgm:cxn modelId="{0B34CDEA-00E2-4333-8F51-0529F182DA47}" type="presParOf" srcId="{12B0F2CE-2566-48F1-A13D-EDDEC22570BF}" destId="{A55B04AC-189E-49EE-B034-F47DBE159BB3}" srcOrd="6" destOrd="0" presId="urn:microsoft.com/office/officeart/2008/layout/LinedList"/>
    <dgm:cxn modelId="{DF8415F6-5BE7-460B-A1EF-CCA620C7862D}" type="presParOf" srcId="{12B0F2CE-2566-48F1-A13D-EDDEC22570BF}" destId="{6DCAA00A-5EFD-42B5-881C-88DC63D9AFB7}" srcOrd="7" destOrd="0" presId="urn:microsoft.com/office/officeart/2008/layout/LinedList"/>
    <dgm:cxn modelId="{E067E1D9-4C31-4DB3-AA0A-869589A82D6A}" type="presParOf" srcId="{6DCAA00A-5EFD-42B5-881C-88DC63D9AFB7}" destId="{D377F2EB-6727-4B5A-A338-AFD443968514}" srcOrd="0" destOrd="0" presId="urn:microsoft.com/office/officeart/2008/layout/LinedList"/>
    <dgm:cxn modelId="{10AE273A-E748-446D-91A8-B02A3A287440}" type="presParOf" srcId="{6DCAA00A-5EFD-42B5-881C-88DC63D9AFB7}" destId="{0A2CED48-3FD5-4CD5-A7CC-B839228366DD}" srcOrd="1" destOrd="0" presId="urn:microsoft.com/office/officeart/2008/layout/LinedList"/>
    <dgm:cxn modelId="{B94DABA7-B881-4602-8F2A-9A6D1F231EEF}" type="presParOf" srcId="{12B0F2CE-2566-48F1-A13D-EDDEC22570BF}" destId="{77E6EA2B-2EF2-44DC-BB20-B9FF3BB9474F}" srcOrd="8" destOrd="0" presId="urn:microsoft.com/office/officeart/2008/layout/LinedList"/>
    <dgm:cxn modelId="{51D62FBB-DEDB-4546-A800-2BCDE9FB49E5}" type="presParOf" srcId="{12B0F2CE-2566-48F1-A13D-EDDEC22570BF}" destId="{FC62030F-7159-40A2-A039-DA9A87A6DA6E}" srcOrd="9" destOrd="0" presId="urn:microsoft.com/office/officeart/2008/layout/LinedList"/>
    <dgm:cxn modelId="{F01F2085-4403-4876-8142-3A8049267705}" type="presParOf" srcId="{FC62030F-7159-40A2-A039-DA9A87A6DA6E}" destId="{CC80E627-4D52-4BF2-B4B9-F6DA9B853D93}" srcOrd="0" destOrd="0" presId="urn:microsoft.com/office/officeart/2008/layout/LinedList"/>
    <dgm:cxn modelId="{07051166-8FD2-4239-A186-50D864205789}" type="presParOf" srcId="{FC62030F-7159-40A2-A039-DA9A87A6DA6E}" destId="{1EB4B51D-5DF2-4F1E-962A-594811797AE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7116B1-62D4-4D01-BC1B-1C0114F9D923}" type="doc">
      <dgm:prSet loTypeId="urn:microsoft.com/office/officeart/2005/8/layout/default" loCatId="list" qsTypeId="urn:microsoft.com/office/officeart/2005/8/quickstyle/simple1" qsCatId="simple" csTypeId="urn:microsoft.com/office/officeart/2005/8/colors/accent6_1" csCatId="accent6" phldr="1"/>
      <dgm:spPr/>
      <dgm:t>
        <a:bodyPr/>
        <a:lstStyle/>
        <a:p>
          <a:endParaRPr lang="hr-HR"/>
        </a:p>
      </dgm:t>
    </dgm:pt>
    <dgm:pt modelId="{C02E7992-4633-465A-A1D8-7D0839372A39}">
      <dgm:prSet phldrT="[Tekst]" custT="1"/>
      <dgm:spPr/>
      <dgm:t>
        <a:bodyPr/>
        <a:lstStyle/>
        <a:p>
          <a:r>
            <a:rPr lang="hr-HR" sz="2200" dirty="0"/>
            <a:t>1. Terapeut bi trebao primijeniti ZDM obrazac na sebi </a:t>
          </a:r>
          <a:r>
            <a:rPr lang="hr-HR" sz="2200"/>
            <a:t>na vlastitim automatskim mislima</a:t>
          </a:r>
          <a:endParaRPr lang="hr-HR" sz="2200" dirty="0"/>
        </a:p>
      </dgm:t>
    </dgm:pt>
    <dgm:pt modelId="{541685F0-257B-4826-A555-70EB30FBC424}" type="parTrans" cxnId="{8C7D18B4-3025-4AFB-BBB3-062DB34D8D8E}">
      <dgm:prSet/>
      <dgm:spPr/>
      <dgm:t>
        <a:bodyPr/>
        <a:lstStyle/>
        <a:p>
          <a:endParaRPr lang="hr-HR" sz="2200"/>
        </a:p>
      </dgm:t>
    </dgm:pt>
    <dgm:pt modelId="{56289393-5B18-46A0-AC33-D84A6C36F492}" type="sibTrans" cxnId="{8C7D18B4-3025-4AFB-BBB3-062DB34D8D8E}">
      <dgm:prSet/>
      <dgm:spPr/>
      <dgm:t>
        <a:bodyPr/>
        <a:lstStyle/>
        <a:p>
          <a:endParaRPr lang="hr-HR" sz="2200"/>
        </a:p>
      </dgm:t>
    </dgm:pt>
    <dgm:pt modelId="{FF46987E-2C05-447E-8C27-BE5A387C8556}">
      <dgm:prSet custT="1"/>
      <dgm:spPr/>
      <dgm:t>
        <a:bodyPr/>
        <a:lstStyle/>
        <a:p>
          <a:r>
            <a:rPr lang="hr-HR" sz="2200" dirty="0"/>
            <a:t>2. Upoznavanje klijenta sa ZDM planira se u dvije faze kroz dvije ili više seansi. Prva faza pokriva prve 4 kolone, a druga zadnje 2 kolone.</a:t>
          </a:r>
        </a:p>
      </dgm:t>
    </dgm:pt>
    <dgm:pt modelId="{4C727AA6-03CA-4B08-AA62-F2B5F040AA4D}" type="parTrans" cxnId="{69F5285B-358E-46CE-BA2C-54A25987B8BC}">
      <dgm:prSet/>
      <dgm:spPr/>
      <dgm:t>
        <a:bodyPr/>
        <a:lstStyle/>
        <a:p>
          <a:endParaRPr lang="hr-HR" sz="2200"/>
        </a:p>
      </dgm:t>
    </dgm:pt>
    <dgm:pt modelId="{21B939A2-F00E-49A8-AA16-5A3E0D16D779}" type="sibTrans" cxnId="{69F5285B-358E-46CE-BA2C-54A25987B8BC}">
      <dgm:prSet/>
      <dgm:spPr/>
      <dgm:t>
        <a:bodyPr/>
        <a:lstStyle/>
        <a:p>
          <a:endParaRPr lang="hr-HR" sz="2200"/>
        </a:p>
      </dgm:t>
    </dgm:pt>
    <dgm:pt modelId="{5368E702-4AFA-4036-9196-18EA6AA0515E}">
      <dgm:prSet custT="1"/>
      <dgm:spPr/>
      <dgm:t>
        <a:bodyPr/>
        <a:lstStyle/>
        <a:p>
          <a:r>
            <a:rPr lang="hr-HR" sz="2200" dirty="0"/>
            <a:t>3. Prije uporabe obrasca, terapeut mora biti siguran da je klijent shvatio i da vjeruje u kognitivni model.</a:t>
          </a:r>
        </a:p>
      </dgm:t>
    </dgm:pt>
    <dgm:pt modelId="{BDA0075C-9827-491C-A987-F671640DE7D1}" type="parTrans" cxnId="{50C1DA5D-C926-4FA0-BC6E-6FC48795EA61}">
      <dgm:prSet/>
      <dgm:spPr/>
      <dgm:t>
        <a:bodyPr/>
        <a:lstStyle/>
        <a:p>
          <a:endParaRPr lang="hr-HR" sz="2200"/>
        </a:p>
      </dgm:t>
    </dgm:pt>
    <dgm:pt modelId="{F097F70E-028C-4E18-83BF-F368A5066EA2}" type="sibTrans" cxnId="{50C1DA5D-C926-4FA0-BC6E-6FC48795EA61}">
      <dgm:prSet/>
      <dgm:spPr/>
      <dgm:t>
        <a:bodyPr/>
        <a:lstStyle/>
        <a:p>
          <a:endParaRPr lang="hr-HR" sz="2200"/>
        </a:p>
      </dgm:t>
    </dgm:pt>
    <dgm:pt modelId="{BB8238D4-BD0C-4373-AE07-C31A55C4ACA5}" type="pres">
      <dgm:prSet presAssocID="{637116B1-62D4-4D01-BC1B-1C0114F9D923}" presName="diagram" presStyleCnt="0">
        <dgm:presLayoutVars>
          <dgm:dir/>
          <dgm:resizeHandles val="exact"/>
        </dgm:presLayoutVars>
      </dgm:prSet>
      <dgm:spPr/>
      <dgm:t>
        <a:bodyPr/>
        <a:lstStyle/>
        <a:p>
          <a:endParaRPr lang="en-US"/>
        </a:p>
      </dgm:t>
    </dgm:pt>
    <dgm:pt modelId="{BE8F3CF7-DB00-4A7D-9EDF-178B7B3EFF16}" type="pres">
      <dgm:prSet presAssocID="{C02E7992-4633-465A-A1D8-7D0839372A39}" presName="node" presStyleLbl="node1" presStyleIdx="0" presStyleCnt="3">
        <dgm:presLayoutVars>
          <dgm:bulletEnabled val="1"/>
        </dgm:presLayoutVars>
      </dgm:prSet>
      <dgm:spPr/>
      <dgm:t>
        <a:bodyPr/>
        <a:lstStyle/>
        <a:p>
          <a:endParaRPr lang="en-US"/>
        </a:p>
      </dgm:t>
    </dgm:pt>
    <dgm:pt modelId="{55B52656-1F26-446F-89EF-47418175321D}" type="pres">
      <dgm:prSet presAssocID="{56289393-5B18-46A0-AC33-D84A6C36F492}" presName="sibTrans" presStyleCnt="0"/>
      <dgm:spPr/>
    </dgm:pt>
    <dgm:pt modelId="{2653BE8E-963F-4FBB-8C18-BC0B524A8221}" type="pres">
      <dgm:prSet presAssocID="{FF46987E-2C05-447E-8C27-BE5A387C8556}" presName="node" presStyleLbl="node1" presStyleIdx="1" presStyleCnt="3">
        <dgm:presLayoutVars>
          <dgm:bulletEnabled val="1"/>
        </dgm:presLayoutVars>
      </dgm:prSet>
      <dgm:spPr/>
      <dgm:t>
        <a:bodyPr/>
        <a:lstStyle/>
        <a:p>
          <a:endParaRPr lang="en-US"/>
        </a:p>
      </dgm:t>
    </dgm:pt>
    <dgm:pt modelId="{C7ADFDAC-C926-4203-AF7B-50A981E69ACF}" type="pres">
      <dgm:prSet presAssocID="{21B939A2-F00E-49A8-AA16-5A3E0D16D779}" presName="sibTrans" presStyleCnt="0"/>
      <dgm:spPr/>
    </dgm:pt>
    <dgm:pt modelId="{7798D6AC-47BA-4D6B-B17C-6803D21D4765}" type="pres">
      <dgm:prSet presAssocID="{5368E702-4AFA-4036-9196-18EA6AA0515E}" presName="node" presStyleLbl="node1" presStyleIdx="2" presStyleCnt="3">
        <dgm:presLayoutVars>
          <dgm:bulletEnabled val="1"/>
        </dgm:presLayoutVars>
      </dgm:prSet>
      <dgm:spPr/>
      <dgm:t>
        <a:bodyPr/>
        <a:lstStyle/>
        <a:p>
          <a:endParaRPr lang="en-US"/>
        </a:p>
      </dgm:t>
    </dgm:pt>
  </dgm:ptLst>
  <dgm:cxnLst>
    <dgm:cxn modelId="{62D652B4-56DC-485A-97C7-F909BF16FC97}" type="presOf" srcId="{FF46987E-2C05-447E-8C27-BE5A387C8556}" destId="{2653BE8E-963F-4FBB-8C18-BC0B524A8221}" srcOrd="0" destOrd="0" presId="urn:microsoft.com/office/officeart/2005/8/layout/default"/>
    <dgm:cxn modelId="{50C1DA5D-C926-4FA0-BC6E-6FC48795EA61}" srcId="{637116B1-62D4-4D01-BC1B-1C0114F9D923}" destId="{5368E702-4AFA-4036-9196-18EA6AA0515E}" srcOrd="2" destOrd="0" parTransId="{BDA0075C-9827-491C-A987-F671640DE7D1}" sibTransId="{F097F70E-028C-4E18-83BF-F368A5066EA2}"/>
    <dgm:cxn modelId="{E0806E61-E4E6-49F0-B77C-C2ADFF6DE4AF}" type="presOf" srcId="{5368E702-4AFA-4036-9196-18EA6AA0515E}" destId="{7798D6AC-47BA-4D6B-B17C-6803D21D4765}" srcOrd="0" destOrd="0" presId="urn:microsoft.com/office/officeart/2005/8/layout/default"/>
    <dgm:cxn modelId="{8C7D18B4-3025-4AFB-BBB3-062DB34D8D8E}" srcId="{637116B1-62D4-4D01-BC1B-1C0114F9D923}" destId="{C02E7992-4633-465A-A1D8-7D0839372A39}" srcOrd="0" destOrd="0" parTransId="{541685F0-257B-4826-A555-70EB30FBC424}" sibTransId="{56289393-5B18-46A0-AC33-D84A6C36F492}"/>
    <dgm:cxn modelId="{5CC8F723-5F93-4AE2-A08F-3B8F03557383}" type="presOf" srcId="{C02E7992-4633-465A-A1D8-7D0839372A39}" destId="{BE8F3CF7-DB00-4A7D-9EDF-178B7B3EFF16}" srcOrd="0" destOrd="0" presId="urn:microsoft.com/office/officeart/2005/8/layout/default"/>
    <dgm:cxn modelId="{C0153852-BE97-43D5-ACE4-33D3D7060B68}" type="presOf" srcId="{637116B1-62D4-4D01-BC1B-1C0114F9D923}" destId="{BB8238D4-BD0C-4373-AE07-C31A55C4ACA5}" srcOrd="0" destOrd="0" presId="urn:microsoft.com/office/officeart/2005/8/layout/default"/>
    <dgm:cxn modelId="{69F5285B-358E-46CE-BA2C-54A25987B8BC}" srcId="{637116B1-62D4-4D01-BC1B-1C0114F9D923}" destId="{FF46987E-2C05-447E-8C27-BE5A387C8556}" srcOrd="1" destOrd="0" parTransId="{4C727AA6-03CA-4B08-AA62-F2B5F040AA4D}" sibTransId="{21B939A2-F00E-49A8-AA16-5A3E0D16D779}"/>
    <dgm:cxn modelId="{9FF0624F-C2F3-4F85-801C-FC86BC1E74F3}" type="presParOf" srcId="{BB8238D4-BD0C-4373-AE07-C31A55C4ACA5}" destId="{BE8F3CF7-DB00-4A7D-9EDF-178B7B3EFF16}" srcOrd="0" destOrd="0" presId="urn:microsoft.com/office/officeart/2005/8/layout/default"/>
    <dgm:cxn modelId="{BF3E79EA-6D64-4F79-879F-BF2D865BC17E}" type="presParOf" srcId="{BB8238D4-BD0C-4373-AE07-C31A55C4ACA5}" destId="{55B52656-1F26-446F-89EF-47418175321D}" srcOrd="1" destOrd="0" presId="urn:microsoft.com/office/officeart/2005/8/layout/default"/>
    <dgm:cxn modelId="{DDAA5A6A-7F8A-4AA2-9F93-64F08DF67AE3}" type="presParOf" srcId="{BB8238D4-BD0C-4373-AE07-C31A55C4ACA5}" destId="{2653BE8E-963F-4FBB-8C18-BC0B524A8221}" srcOrd="2" destOrd="0" presId="urn:microsoft.com/office/officeart/2005/8/layout/default"/>
    <dgm:cxn modelId="{8EC21E91-72C4-4F2B-828F-572411AA5300}" type="presParOf" srcId="{BB8238D4-BD0C-4373-AE07-C31A55C4ACA5}" destId="{C7ADFDAC-C926-4203-AF7B-50A981E69ACF}" srcOrd="3" destOrd="0" presId="urn:microsoft.com/office/officeart/2005/8/layout/default"/>
    <dgm:cxn modelId="{7CDAC394-CFE0-456A-8EAB-646C803BAFEC}" type="presParOf" srcId="{BB8238D4-BD0C-4373-AE07-C31A55C4ACA5}" destId="{7798D6AC-47BA-4D6B-B17C-6803D21D4765}"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7116B1-62D4-4D01-BC1B-1C0114F9D923}" type="doc">
      <dgm:prSet loTypeId="urn:microsoft.com/office/officeart/2005/8/layout/default" loCatId="list" qsTypeId="urn:microsoft.com/office/officeart/2005/8/quickstyle/simple1" qsCatId="simple" csTypeId="urn:microsoft.com/office/officeart/2005/8/colors/accent6_1" csCatId="accent6" phldr="1"/>
      <dgm:spPr/>
      <dgm:t>
        <a:bodyPr/>
        <a:lstStyle/>
        <a:p>
          <a:endParaRPr lang="hr-HR"/>
        </a:p>
      </dgm:t>
    </dgm:pt>
    <dgm:pt modelId="{C02E7992-4633-465A-A1D8-7D0839372A39}">
      <dgm:prSet phldrT="[Tekst]" custT="1"/>
      <dgm:spPr/>
      <dgm:t>
        <a:bodyPr/>
        <a:lstStyle/>
        <a:p>
          <a:r>
            <a:rPr lang="hr-HR" sz="2200" dirty="0"/>
            <a:t>4. Terapeut mora biti u potpunosti siguran da klijent može identificirati automatske misli i emocije, te da je sposoban odrediti situacije, emocije i fiziološke reakcije i ne miješati ih s automatskim mislima</a:t>
          </a:r>
          <a:r>
            <a:rPr lang="en-US" sz="2200" dirty="0"/>
            <a:t> - </a:t>
          </a:r>
          <a:r>
            <a:rPr lang="hr-HR" sz="2200" dirty="0"/>
            <a:t>jasni primjeri</a:t>
          </a:r>
        </a:p>
      </dgm:t>
    </dgm:pt>
    <dgm:pt modelId="{541685F0-257B-4826-A555-70EB30FBC424}" type="parTrans" cxnId="{8C7D18B4-3025-4AFB-BBB3-062DB34D8D8E}">
      <dgm:prSet/>
      <dgm:spPr/>
      <dgm:t>
        <a:bodyPr/>
        <a:lstStyle/>
        <a:p>
          <a:endParaRPr lang="hr-HR" sz="2200"/>
        </a:p>
      </dgm:t>
    </dgm:pt>
    <dgm:pt modelId="{56289393-5B18-46A0-AC33-D84A6C36F492}" type="sibTrans" cxnId="{8C7D18B4-3025-4AFB-BBB3-062DB34D8D8E}">
      <dgm:prSet/>
      <dgm:spPr/>
      <dgm:t>
        <a:bodyPr/>
        <a:lstStyle/>
        <a:p>
          <a:endParaRPr lang="hr-HR" sz="2200"/>
        </a:p>
      </dgm:t>
    </dgm:pt>
    <dgm:pt modelId="{3D37795E-8EC3-40DB-817F-CE3F43D17238}">
      <dgm:prSet custT="1"/>
      <dgm:spPr/>
      <dgm:t>
        <a:bodyPr/>
        <a:lstStyle/>
        <a:p>
          <a:r>
            <a:rPr lang="hr-HR" sz="2200" dirty="0"/>
            <a:t>5. Klijent treba kroz samostalno ispunjavanje pokazati uspjeh u samostalnom ispunjavanju prve 4 kolone u različitim situacijama prije upoznavanja sa zadnje dvije kolone</a:t>
          </a:r>
        </a:p>
      </dgm:t>
    </dgm:pt>
    <dgm:pt modelId="{1E1E493E-2C8E-411E-9566-2A75EFBF7913}" type="parTrans" cxnId="{3A73E507-03E9-404D-BE71-5148322CD570}">
      <dgm:prSet/>
      <dgm:spPr/>
      <dgm:t>
        <a:bodyPr/>
        <a:lstStyle/>
        <a:p>
          <a:endParaRPr lang="hr-HR" sz="2200"/>
        </a:p>
      </dgm:t>
    </dgm:pt>
    <dgm:pt modelId="{0F32BE08-3F4B-4AC5-ADDE-D54729F182D5}" type="sibTrans" cxnId="{3A73E507-03E9-404D-BE71-5148322CD570}">
      <dgm:prSet/>
      <dgm:spPr/>
      <dgm:t>
        <a:bodyPr/>
        <a:lstStyle/>
        <a:p>
          <a:endParaRPr lang="hr-HR" sz="2200"/>
        </a:p>
      </dgm:t>
    </dgm:pt>
    <dgm:pt modelId="{6D957403-D2D2-42A3-8B00-92FD69C99567}">
      <dgm:prSet custT="1"/>
      <dgm:spPr/>
      <dgm:t>
        <a:bodyPr/>
        <a:lstStyle/>
        <a:p>
          <a:r>
            <a:rPr lang="hr-HR" sz="2200" dirty="0"/>
            <a:t>6.</a:t>
          </a:r>
          <a:r>
            <a:rPr lang="en-US" sz="2200" dirty="0"/>
            <a:t> </a:t>
          </a:r>
          <a:r>
            <a:rPr lang="hr-HR" sz="2200" dirty="0"/>
            <a:t>Prije upoznavanja sa zadnje dvije kolone, terapeut bi trebao s klijentom verbalno vrednovati najmanje jednu važnu automatsku misao i smanjiti uznemirenost </a:t>
          </a:r>
        </a:p>
      </dgm:t>
    </dgm:pt>
    <dgm:pt modelId="{3A72993B-1601-4218-B5B2-104D08288C86}" type="parTrans" cxnId="{70D696BD-910E-46DB-937F-6E8F596958C6}">
      <dgm:prSet/>
      <dgm:spPr/>
      <dgm:t>
        <a:bodyPr/>
        <a:lstStyle/>
        <a:p>
          <a:endParaRPr lang="hr-HR" sz="2200"/>
        </a:p>
      </dgm:t>
    </dgm:pt>
    <dgm:pt modelId="{CB16BD76-8F40-41F9-869C-AE85DDE45C80}" type="sibTrans" cxnId="{70D696BD-910E-46DB-937F-6E8F596958C6}">
      <dgm:prSet/>
      <dgm:spPr/>
      <dgm:t>
        <a:bodyPr/>
        <a:lstStyle/>
        <a:p>
          <a:endParaRPr lang="hr-HR" sz="2200"/>
        </a:p>
      </dgm:t>
    </dgm:pt>
    <dgm:pt modelId="{C238FA06-7085-43BE-988D-C9209F2AECAA}">
      <dgm:prSet custT="1"/>
      <dgm:spPr/>
      <dgm:t>
        <a:bodyPr/>
        <a:lstStyle/>
        <a:p>
          <a:r>
            <a:rPr lang="hr-HR" sz="2200" dirty="0"/>
            <a:t>7. Ako klijent ne uspije, terapeut treba otkriti koje se AM klijentu javljaju u radu sa ZDM-om, pomoći u rješavanju problema </a:t>
          </a:r>
          <a:r>
            <a:rPr lang="hr-HR" sz="2200"/>
            <a:t>i motivirati </a:t>
          </a:r>
          <a:r>
            <a:rPr lang="hr-HR" sz="2200" dirty="0"/>
            <a:t>klijenta</a:t>
          </a:r>
        </a:p>
      </dgm:t>
    </dgm:pt>
    <dgm:pt modelId="{CA020983-1807-4BB1-8E23-76EB4D6B6C9C}" type="parTrans" cxnId="{47BA1C95-CF1C-43C1-97C5-99D4FDC8BD25}">
      <dgm:prSet/>
      <dgm:spPr/>
      <dgm:t>
        <a:bodyPr/>
        <a:lstStyle/>
        <a:p>
          <a:endParaRPr lang="hr-HR" sz="2200"/>
        </a:p>
      </dgm:t>
    </dgm:pt>
    <dgm:pt modelId="{AADFA6B1-CFEB-44DD-869A-F07EC9773967}" type="sibTrans" cxnId="{47BA1C95-CF1C-43C1-97C5-99D4FDC8BD25}">
      <dgm:prSet/>
      <dgm:spPr/>
      <dgm:t>
        <a:bodyPr/>
        <a:lstStyle/>
        <a:p>
          <a:endParaRPr lang="hr-HR" sz="2200"/>
        </a:p>
      </dgm:t>
    </dgm:pt>
    <dgm:pt modelId="{BB8238D4-BD0C-4373-AE07-C31A55C4ACA5}" type="pres">
      <dgm:prSet presAssocID="{637116B1-62D4-4D01-BC1B-1C0114F9D923}" presName="diagram" presStyleCnt="0">
        <dgm:presLayoutVars>
          <dgm:dir/>
          <dgm:resizeHandles val="exact"/>
        </dgm:presLayoutVars>
      </dgm:prSet>
      <dgm:spPr/>
      <dgm:t>
        <a:bodyPr/>
        <a:lstStyle/>
        <a:p>
          <a:endParaRPr lang="en-US"/>
        </a:p>
      </dgm:t>
    </dgm:pt>
    <dgm:pt modelId="{BE8F3CF7-DB00-4A7D-9EDF-178B7B3EFF16}" type="pres">
      <dgm:prSet presAssocID="{C02E7992-4633-465A-A1D8-7D0839372A39}" presName="node" presStyleLbl="node1" presStyleIdx="0" presStyleCnt="4">
        <dgm:presLayoutVars>
          <dgm:bulletEnabled val="1"/>
        </dgm:presLayoutVars>
      </dgm:prSet>
      <dgm:spPr/>
      <dgm:t>
        <a:bodyPr/>
        <a:lstStyle/>
        <a:p>
          <a:endParaRPr lang="en-US"/>
        </a:p>
      </dgm:t>
    </dgm:pt>
    <dgm:pt modelId="{55B52656-1F26-446F-89EF-47418175321D}" type="pres">
      <dgm:prSet presAssocID="{56289393-5B18-46A0-AC33-D84A6C36F492}" presName="sibTrans" presStyleCnt="0"/>
      <dgm:spPr/>
    </dgm:pt>
    <dgm:pt modelId="{6CD08E57-83D0-4972-A951-5C3C2E4AE258}" type="pres">
      <dgm:prSet presAssocID="{3D37795E-8EC3-40DB-817F-CE3F43D17238}" presName="node" presStyleLbl="node1" presStyleIdx="1" presStyleCnt="4">
        <dgm:presLayoutVars>
          <dgm:bulletEnabled val="1"/>
        </dgm:presLayoutVars>
      </dgm:prSet>
      <dgm:spPr/>
      <dgm:t>
        <a:bodyPr/>
        <a:lstStyle/>
        <a:p>
          <a:endParaRPr lang="en-US"/>
        </a:p>
      </dgm:t>
    </dgm:pt>
    <dgm:pt modelId="{364A8F94-A719-426B-ABC0-4BC65B620B67}" type="pres">
      <dgm:prSet presAssocID="{0F32BE08-3F4B-4AC5-ADDE-D54729F182D5}" presName="sibTrans" presStyleCnt="0"/>
      <dgm:spPr/>
    </dgm:pt>
    <dgm:pt modelId="{BC634B96-DFE4-484D-BB9F-528EA2CF14BD}" type="pres">
      <dgm:prSet presAssocID="{6D957403-D2D2-42A3-8B00-92FD69C99567}" presName="node" presStyleLbl="node1" presStyleIdx="2" presStyleCnt="4">
        <dgm:presLayoutVars>
          <dgm:bulletEnabled val="1"/>
        </dgm:presLayoutVars>
      </dgm:prSet>
      <dgm:spPr/>
      <dgm:t>
        <a:bodyPr/>
        <a:lstStyle/>
        <a:p>
          <a:endParaRPr lang="en-US"/>
        </a:p>
      </dgm:t>
    </dgm:pt>
    <dgm:pt modelId="{1664896A-123D-45D1-9990-92D1F9DE0C61}" type="pres">
      <dgm:prSet presAssocID="{CB16BD76-8F40-41F9-869C-AE85DDE45C80}" presName="sibTrans" presStyleCnt="0"/>
      <dgm:spPr/>
    </dgm:pt>
    <dgm:pt modelId="{DC99EC9C-19E6-4D8E-80CB-4B4C87BE437A}" type="pres">
      <dgm:prSet presAssocID="{C238FA06-7085-43BE-988D-C9209F2AECAA}" presName="node" presStyleLbl="node1" presStyleIdx="3" presStyleCnt="4">
        <dgm:presLayoutVars>
          <dgm:bulletEnabled val="1"/>
        </dgm:presLayoutVars>
      </dgm:prSet>
      <dgm:spPr/>
      <dgm:t>
        <a:bodyPr/>
        <a:lstStyle/>
        <a:p>
          <a:endParaRPr lang="en-US"/>
        </a:p>
      </dgm:t>
    </dgm:pt>
  </dgm:ptLst>
  <dgm:cxnLst>
    <dgm:cxn modelId="{6CD7646C-5826-4C9E-879F-3AD90C6E4B9F}" type="presOf" srcId="{C238FA06-7085-43BE-988D-C9209F2AECAA}" destId="{DC99EC9C-19E6-4D8E-80CB-4B4C87BE437A}" srcOrd="0" destOrd="0" presId="urn:microsoft.com/office/officeart/2005/8/layout/default"/>
    <dgm:cxn modelId="{8C7D18B4-3025-4AFB-BBB3-062DB34D8D8E}" srcId="{637116B1-62D4-4D01-BC1B-1C0114F9D923}" destId="{C02E7992-4633-465A-A1D8-7D0839372A39}" srcOrd="0" destOrd="0" parTransId="{541685F0-257B-4826-A555-70EB30FBC424}" sibTransId="{56289393-5B18-46A0-AC33-D84A6C36F492}"/>
    <dgm:cxn modelId="{70D696BD-910E-46DB-937F-6E8F596958C6}" srcId="{637116B1-62D4-4D01-BC1B-1C0114F9D923}" destId="{6D957403-D2D2-42A3-8B00-92FD69C99567}" srcOrd="2" destOrd="0" parTransId="{3A72993B-1601-4218-B5B2-104D08288C86}" sibTransId="{CB16BD76-8F40-41F9-869C-AE85DDE45C80}"/>
    <dgm:cxn modelId="{5CC8F723-5F93-4AE2-A08F-3B8F03557383}" type="presOf" srcId="{C02E7992-4633-465A-A1D8-7D0839372A39}" destId="{BE8F3CF7-DB00-4A7D-9EDF-178B7B3EFF16}" srcOrd="0" destOrd="0" presId="urn:microsoft.com/office/officeart/2005/8/layout/default"/>
    <dgm:cxn modelId="{6B18A321-F0DA-4283-B257-CE09E9039DFA}" type="presOf" srcId="{6D957403-D2D2-42A3-8B00-92FD69C99567}" destId="{BC634B96-DFE4-484D-BB9F-528EA2CF14BD}" srcOrd="0" destOrd="0" presId="urn:microsoft.com/office/officeart/2005/8/layout/default"/>
    <dgm:cxn modelId="{47BA1C95-CF1C-43C1-97C5-99D4FDC8BD25}" srcId="{637116B1-62D4-4D01-BC1B-1C0114F9D923}" destId="{C238FA06-7085-43BE-988D-C9209F2AECAA}" srcOrd="3" destOrd="0" parTransId="{CA020983-1807-4BB1-8E23-76EB4D6B6C9C}" sibTransId="{AADFA6B1-CFEB-44DD-869A-F07EC9773967}"/>
    <dgm:cxn modelId="{C0153852-BE97-43D5-ACE4-33D3D7060B68}" type="presOf" srcId="{637116B1-62D4-4D01-BC1B-1C0114F9D923}" destId="{BB8238D4-BD0C-4373-AE07-C31A55C4ACA5}" srcOrd="0" destOrd="0" presId="urn:microsoft.com/office/officeart/2005/8/layout/default"/>
    <dgm:cxn modelId="{F0A4E599-25DD-4B84-9029-DD78AA0A3036}" type="presOf" srcId="{3D37795E-8EC3-40DB-817F-CE3F43D17238}" destId="{6CD08E57-83D0-4972-A951-5C3C2E4AE258}" srcOrd="0" destOrd="0" presId="urn:microsoft.com/office/officeart/2005/8/layout/default"/>
    <dgm:cxn modelId="{3A73E507-03E9-404D-BE71-5148322CD570}" srcId="{637116B1-62D4-4D01-BC1B-1C0114F9D923}" destId="{3D37795E-8EC3-40DB-817F-CE3F43D17238}" srcOrd="1" destOrd="0" parTransId="{1E1E493E-2C8E-411E-9566-2A75EFBF7913}" sibTransId="{0F32BE08-3F4B-4AC5-ADDE-D54729F182D5}"/>
    <dgm:cxn modelId="{9FF0624F-C2F3-4F85-801C-FC86BC1E74F3}" type="presParOf" srcId="{BB8238D4-BD0C-4373-AE07-C31A55C4ACA5}" destId="{BE8F3CF7-DB00-4A7D-9EDF-178B7B3EFF16}" srcOrd="0" destOrd="0" presId="urn:microsoft.com/office/officeart/2005/8/layout/default"/>
    <dgm:cxn modelId="{BF3E79EA-6D64-4F79-879F-BF2D865BC17E}" type="presParOf" srcId="{BB8238D4-BD0C-4373-AE07-C31A55C4ACA5}" destId="{55B52656-1F26-446F-89EF-47418175321D}" srcOrd="1" destOrd="0" presId="urn:microsoft.com/office/officeart/2005/8/layout/default"/>
    <dgm:cxn modelId="{C22BF455-A842-4BA4-88D5-CC5B7DC51E94}" type="presParOf" srcId="{BB8238D4-BD0C-4373-AE07-C31A55C4ACA5}" destId="{6CD08E57-83D0-4972-A951-5C3C2E4AE258}" srcOrd="2" destOrd="0" presId="urn:microsoft.com/office/officeart/2005/8/layout/default"/>
    <dgm:cxn modelId="{C95B4FCD-8966-49C4-9C1D-B8021CC687BD}" type="presParOf" srcId="{BB8238D4-BD0C-4373-AE07-C31A55C4ACA5}" destId="{364A8F94-A719-426B-ABC0-4BC65B620B67}" srcOrd="3" destOrd="0" presId="urn:microsoft.com/office/officeart/2005/8/layout/default"/>
    <dgm:cxn modelId="{7730B980-B8FA-4E43-BE2A-D6FDCB31A0F6}" type="presParOf" srcId="{BB8238D4-BD0C-4373-AE07-C31A55C4ACA5}" destId="{BC634B96-DFE4-484D-BB9F-528EA2CF14BD}" srcOrd="4" destOrd="0" presId="urn:microsoft.com/office/officeart/2005/8/layout/default"/>
    <dgm:cxn modelId="{766C9E1E-A9A7-4CC5-9A07-E073B05E491E}" type="presParOf" srcId="{BB8238D4-BD0C-4373-AE07-C31A55C4ACA5}" destId="{1664896A-123D-45D1-9990-92D1F9DE0C61}" srcOrd="5" destOrd="0" presId="urn:microsoft.com/office/officeart/2005/8/layout/default"/>
    <dgm:cxn modelId="{09CAC21C-E7C5-488D-B25C-75FCC776E84F}" type="presParOf" srcId="{BB8238D4-BD0C-4373-AE07-C31A55C4ACA5}" destId="{DC99EC9C-19E6-4D8E-80CB-4B4C87BE437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79A30E-12A8-495F-A3F4-DB229B004EFB}">
      <dsp:nvSpPr>
        <dsp:cNvPr id="0" name=""/>
        <dsp:cNvSpPr/>
      </dsp:nvSpPr>
      <dsp:spPr>
        <a:xfrm>
          <a:off x="0" y="641"/>
          <a:ext cx="62103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2D8C01-115F-4B5A-9EF7-4F3A1DB2E40F}">
      <dsp:nvSpPr>
        <dsp:cNvPr id="0" name=""/>
        <dsp:cNvSpPr/>
      </dsp:nvSpPr>
      <dsp:spPr>
        <a:xfrm>
          <a:off x="0" y="641"/>
          <a:ext cx="6210300" cy="1050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err="1"/>
            <a:t>i</a:t>
          </a:r>
          <a:r>
            <a:rPr lang="hr-HR" sz="2100" kern="1200" dirty="0"/>
            <a:t>dentifikacija problematične situacije (vrijeme, aktualni događaj ili imaginacija)</a:t>
          </a:r>
          <a:endParaRPr lang="en-US" sz="2100" kern="1200" dirty="0"/>
        </a:p>
      </dsp:txBody>
      <dsp:txXfrm>
        <a:off x="0" y="641"/>
        <a:ext cx="6210300" cy="1050364"/>
      </dsp:txXfrm>
    </dsp:sp>
    <dsp:sp modelId="{688C7978-8245-40C9-B4AF-B27BDC63D33C}">
      <dsp:nvSpPr>
        <dsp:cNvPr id="0" name=""/>
        <dsp:cNvSpPr/>
      </dsp:nvSpPr>
      <dsp:spPr>
        <a:xfrm>
          <a:off x="0" y="1051006"/>
          <a:ext cx="62103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21B006-361E-4F08-BA4E-A5CB74591E94}">
      <dsp:nvSpPr>
        <dsp:cNvPr id="0" name=""/>
        <dsp:cNvSpPr/>
      </dsp:nvSpPr>
      <dsp:spPr>
        <a:xfrm>
          <a:off x="0" y="1051006"/>
          <a:ext cx="6210300" cy="1050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a:t>i</a:t>
          </a:r>
          <a:r>
            <a:rPr lang="hr-HR" sz="2100" kern="1200"/>
            <a:t>dentifikacija specifičnih automatskih misli (aktualne riječi ili predodžbe koje su nam prošle kroz glavu i postotak vjerovanja)</a:t>
          </a:r>
          <a:endParaRPr lang="en-US" sz="2100" kern="1200"/>
        </a:p>
      </dsp:txBody>
      <dsp:txXfrm>
        <a:off x="0" y="1051006"/>
        <a:ext cx="6210300" cy="1050364"/>
      </dsp:txXfrm>
    </dsp:sp>
    <dsp:sp modelId="{B825D920-2379-43C1-93C4-5ECB214CD746}">
      <dsp:nvSpPr>
        <dsp:cNvPr id="0" name=""/>
        <dsp:cNvSpPr/>
      </dsp:nvSpPr>
      <dsp:spPr>
        <a:xfrm>
          <a:off x="0" y="2101371"/>
          <a:ext cx="62103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66F016-21E4-420E-84A2-D1E68A68BABA}">
      <dsp:nvSpPr>
        <dsp:cNvPr id="0" name=""/>
        <dsp:cNvSpPr/>
      </dsp:nvSpPr>
      <dsp:spPr>
        <a:xfrm>
          <a:off x="0" y="2101371"/>
          <a:ext cx="6210300" cy="1050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err="1"/>
            <a:t>i</a:t>
          </a:r>
          <a:r>
            <a:rPr lang="hr-HR" sz="2100" kern="1200" dirty="0"/>
            <a:t>dentifikacija emocija (vrsta i intenzitet emocije-vrednovanje u postocima)</a:t>
          </a:r>
          <a:endParaRPr lang="en-US" sz="2100" kern="1200" dirty="0"/>
        </a:p>
      </dsp:txBody>
      <dsp:txXfrm>
        <a:off x="0" y="2101371"/>
        <a:ext cx="6210300" cy="1050364"/>
      </dsp:txXfrm>
    </dsp:sp>
    <dsp:sp modelId="{A55B04AC-189E-49EE-B034-F47DBE159BB3}">
      <dsp:nvSpPr>
        <dsp:cNvPr id="0" name=""/>
        <dsp:cNvSpPr/>
      </dsp:nvSpPr>
      <dsp:spPr>
        <a:xfrm>
          <a:off x="0" y="3151735"/>
          <a:ext cx="62103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77F2EB-6727-4B5A-A338-AFD443968514}">
      <dsp:nvSpPr>
        <dsp:cNvPr id="0" name=""/>
        <dsp:cNvSpPr/>
      </dsp:nvSpPr>
      <dsp:spPr>
        <a:xfrm>
          <a:off x="0" y="3151735"/>
          <a:ext cx="6210300" cy="1050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err="1"/>
            <a:t>sastavljanje</a:t>
          </a:r>
          <a:r>
            <a:rPr lang="en-US" sz="2100" kern="1200" dirty="0"/>
            <a:t> </a:t>
          </a:r>
          <a:r>
            <a:rPr lang="en-US" sz="2100" kern="1200" dirty="0" err="1"/>
            <a:t>adaptivnog</a:t>
          </a:r>
          <a:r>
            <a:rPr lang="en-US" sz="2100" kern="1200" dirty="0"/>
            <a:t> </a:t>
          </a:r>
          <a:r>
            <a:rPr lang="en-US" sz="2100" kern="1200" dirty="0" err="1"/>
            <a:t>odgovora</a:t>
          </a:r>
          <a:r>
            <a:rPr lang="en-US" sz="2100" kern="1200" dirty="0"/>
            <a:t> </a:t>
          </a:r>
          <a:r>
            <a:rPr lang="en-US" sz="2100" kern="1200" dirty="0" err="1"/>
            <a:t>nakon</a:t>
          </a:r>
          <a:r>
            <a:rPr lang="en-US" sz="2100" kern="1200" dirty="0"/>
            <a:t> </a:t>
          </a:r>
          <a:r>
            <a:rPr lang="en-US" sz="2100" kern="1200" dirty="0" err="1"/>
            <a:t>vrednovanja</a:t>
          </a:r>
          <a:r>
            <a:rPr lang="en-US" sz="2100" kern="1200" dirty="0"/>
            <a:t> AM</a:t>
          </a:r>
        </a:p>
      </dsp:txBody>
      <dsp:txXfrm>
        <a:off x="0" y="3151735"/>
        <a:ext cx="6210300" cy="1050364"/>
      </dsp:txXfrm>
    </dsp:sp>
    <dsp:sp modelId="{77E6EA2B-2EF2-44DC-BB20-B9FF3BB9474F}">
      <dsp:nvSpPr>
        <dsp:cNvPr id="0" name=""/>
        <dsp:cNvSpPr/>
      </dsp:nvSpPr>
      <dsp:spPr>
        <a:xfrm>
          <a:off x="0" y="4202100"/>
          <a:ext cx="62103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80E627-4D52-4BF2-B4B9-F6DA9B853D93}">
      <dsp:nvSpPr>
        <dsp:cNvPr id="0" name=""/>
        <dsp:cNvSpPr/>
      </dsp:nvSpPr>
      <dsp:spPr>
        <a:xfrm>
          <a:off x="0" y="4202100"/>
          <a:ext cx="6210300" cy="1050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a:t>najbolja, najgora i najrealističnija posljedica, uz svaki adaptivni odgovor odrediti stupanj uvjerenja</a:t>
          </a:r>
        </a:p>
      </dsp:txBody>
      <dsp:txXfrm>
        <a:off x="0" y="4202100"/>
        <a:ext cx="6210300" cy="10503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8F3CF7-DB00-4A7D-9EDF-178B7B3EFF16}">
      <dsp:nvSpPr>
        <dsp:cNvPr id="0" name=""/>
        <dsp:cNvSpPr/>
      </dsp:nvSpPr>
      <dsp:spPr>
        <a:xfrm>
          <a:off x="0" y="1053405"/>
          <a:ext cx="3378398" cy="2027038"/>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hr-HR" sz="2200" kern="1200" dirty="0"/>
            <a:t>1. Terapeut bi trebao primijeniti ZDM obrazac na sebi </a:t>
          </a:r>
          <a:r>
            <a:rPr lang="hr-HR" sz="2200" kern="1200"/>
            <a:t>na vlastitim automatskim mislima</a:t>
          </a:r>
          <a:endParaRPr lang="hr-HR" sz="2200" kern="1200" dirty="0"/>
        </a:p>
      </dsp:txBody>
      <dsp:txXfrm>
        <a:off x="0" y="1053405"/>
        <a:ext cx="3378398" cy="2027038"/>
      </dsp:txXfrm>
    </dsp:sp>
    <dsp:sp modelId="{2653BE8E-963F-4FBB-8C18-BC0B524A8221}">
      <dsp:nvSpPr>
        <dsp:cNvPr id="0" name=""/>
        <dsp:cNvSpPr/>
      </dsp:nvSpPr>
      <dsp:spPr>
        <a:xfrm>
          <a:off x="3716237" y="1053405"/>
          <a:ext cx="3378398" cy="2027038"/>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hr-HR" sz="2200" kern="1200" dirty="0"/>
            <a:t>2. Upoznavanje klijenta sa ZDM planira se u dvije faze kroz dvije ili više seansi. Prva faza pokriva prve 4 kolone, a druga zadnje 2 kolone.</a:t>
          </a:r>
        </a:p>
      </dsp:txBody>
      <dsp:txXfrm>
        <a:off x="3716237" y="1053405"/>
        <a:ext cx="3378398" cy="2027038"/>
      </dsp:txXfrm>
    </dsp:sp>
    <dsp:sp modelId="{7798D6AC-47BA-4D6B-B17C-6803D21D4765}">
      <dsp:nvSpPr>
        <dsp:cNvPr id="0" name=""/>
        <dsp:cNvSpPr/>
      </dsp:nvSpPr>
      <dsp:spPr>
        <a:xfrm>
          <a:off x="7432475" y="1053405"/>
          <a:ext cx="3378398" cy="2027038"/>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hr-HR" sz="2200" kern="1200" dirty="0"/>
            <a:t>3. Prije uporabe obrasca, terapeut mora biti siguran da je klijent shvatio i da vjeruje u kognitivni model.</a:t>
          </a:r>
        </a:p>
      </dsp:txBody>
      <dsp:txXfrm>
        <a:off x="7432475" y="1053405"/>
        <a:ext cx="3378398" cy="20270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8F3CF7-DB00-4A7D-9EDF-178B7B3EFF16}">
      <dsp:nvSpPr>
        <dsp:cNvPr id="0" name=""/>
        <dsp:cNvSpPr/>
      </dsp:nvSpPr>
      <dsp:spPr>
        <a:xfrm>
          <a:off x="2079795" y="597"/>
          <a:ext cx="3904331" cy="2342598"/>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hr-HR" sz="2200" kern="1200" dirty="0"/>
            <a:t>4. Terapeut mora biti u potpunosti siguran da klijent može identificirati automatske misli i emocije, te da je sposoban odrediti situacije, emocije i fiziološke reakcije i ne miješati ih s automatskim mislima</a:t>
          </a:r>
          <a:r>
            <a:rPr lang="en-US" sz="2200" kern="1200" dirty="0"/>
            <a:t> - </a:t>
          </a:r>
          <a:r>
            <a:rPr lang="hr-HR" sz="2200" kern="1200" dirty="0"/>
            <a:t>jasni primjeri</a:t>
          </a:r>
        </a:p>
      </dsp:txBody>
      <dsp:txXfrm>
        <a:off x="2079795" y="597"/>
        <a:ext cx="3904331" cy="2342598"/>
      </dsp:txXfrm>
    </dsp:sp>
    <dsp:sp modelId="{6CD08E57-83D0-4972-A951-5C3C2E4AE258}">
      <dsp:nvSpPr>
        <dsp:cNvPr id="0" name=""/>
        <dsp:cNvSpPr/>
      </dsp:nvSpPr>
      <dsp:spPr>
        <a:xfrm>
          <a:off x="6374560" y="597"/>
          <a:ext cx="3904331" cy="2342598"/>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hr-HR" sz="2200" kern="1200" dirty="0"/>
            <a:t>5. Klijent treba kroz samostalno ispunjavanje pokazati uspjeh u samostalnom ispunjavanju prve 4 kolone u različitim situacijama prije upoznavanja sa zadnje dvije kolone</a:t>
          </a:r>
        </a:p>
      </dsp:txBody>
      <dsp:txXfrm>
        <a:off x="6374560" y="597"/>
        <a:ext cx="3904331" cy="2342598"/>
      </dsp:txXfrm>
    </dsp:sp>
    <dsp:sp modelId="{BC634B96-DFE4-484D-BB9F-528EA2CF14BD}">
      <dsp:nvSpPr>
        <dsp:cNvPr id="0" name=""/>
        <dsp:cNvSpPr/>
      </dsp:nvSpPr>
      <dsp:spPr>
        <a:xfrm>
          <a:off x="2079795" y="2733629"/>
          <a:ext cx="3904331" cy="2342598"/>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hr-HR" sz="2200" kern="1200" dirty="0"/>
            <a:t>6.</a:t>
          </a:r>
          <a:r>
            <a:rPr lang="en-US" sz="2200" kern="1200" dirty="0"/>
            <a:t> </a:t>
          </a:r>
          <a:r>
            <a:rPr lang="hr-HR" sz="2200" kern="1200" dirty="0"/>
            <a:t>Prije upoznavanja sa zadnje dvije kolone, terapeut bi trebao s klijentom verbalno vrednovati najmanje jednu važnu automatsku misao i smanjiti uznemirenost </a:t>
          </a:r>
        </a:p>
      </dsp:txBody>
      <dsp:txXfrm>
        <a:off x="2079795" y="2733629"/>
        <a:ext cx="3904331" cy="2342598"/>
      </dsp:txXfrm>
    </dsp:sp>
    <dsp:sp modelId="{DC99EC9C-19E6-4D8E-80CB-4B4C87BE437A}">
      <dsp:nvSpPr>
        <dsp:cNvPr id="0" name=""/>
        <dsp:cNvSpPr/>
      </dsp:nvSpPr>
      <dsp:spPr>
        <a:xfrm>
          <a:off x="6374560" y="2733629"/>
          <a:ext cx="3904331" cy="2342598"/>
        </a:xfrm>
        <a:prstGeom prst="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hr-HR" sz="2200" kern="1200" dirty="0"/>
            <a:t>7. Ako klijent ne uspije, terapeut treba otkriti koje se AM klijentu javljaju u radu sa ZDM-om, pomoći u rješavanju problema </a:t>
          </a:r>
          <a:r>
            <a:rPr lang="hr-HR" sz="2200" kern="1200"/>
            <a:t>i motivirati </a:t>
          </a:r>
          <a:r>
            <a:rPr lang="hr-HR" sz="2200" kern="1200" dirty="0"/>
            <a:t>klijenta</a:t>
          </a:r>
        </a:p>
      </dsp:txBody>
      <dsp:txXfrm>
        <a:off x="6374560" y="2733629"/>
        <a:ext cx="3904331" cy="234259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8C8E06A-FBE7-47F3-A91C-508DC9BF16D0}" type="datetimeFigureOut">
              <a:rPr lang="hr-HR" smtClean="0"/>
              <a:t>20.01.2022</a:t>
            </a:fld>
            <a:endParaRPr lang="hr-H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1ACAA41-843B-46D2-A36F-BAE2CF613ADB}" type="slidenum">
              <a:rPr lang="hr-HR" smtClean="0"/>
              <a:t>‹#›</a:t>
            </a:fld>
            <a:endParaRPr lang="hr-HR"/>
          </a:p>
        </p:txBody>
      </p:sp>
    </p:spTree>
    <p:extLst>
      <p:ext uri="{BB962C8B-B14F-4D97-AF65-F5344CB8AC3E}">
        <p14:creationId xmlns:p14="http://schemas.microsoft.com/office/powerpoint/2010/main" val="12769553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hr-HR"/>
              <a:t>Uredite stil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p:cNvSpPr>
            <a:spLocks noGrp="1"/>
          </p:cNvSpPr>
          <p:nvPr>
            <p:ph type="dt" sz="half" idx="10"/>
          </p:nvPr>
        </p:nvSpPr>
        <p:spPr/>
        <p:txBody>
          <a:bodyPr/>
          <a:lstStyle/>
          <a:p>
            <a:fld id="{BAA2FED7-A4EC-445D-AE4C-50BBAB8C53D0}" type="datetimeFigureOut">
              <a:rPr lang="hr-HR" smtClean="0"/>
              <a:t>20.01.2022</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FCDFE17A-61A2-47E8-980B-BCED2033FBF3}" type="slidenum">
              <a:rPr lang="hr-HR" smtClean="0"/>
              <a:t>‹#›</a:t>
            </a:fld>
            <a:endParaRPr lang="hr-HR"/>
          </a:p>
        </p:txBody>
      </p:sp>
    </p:spTree>
    <p:extLst>
      <p:ext uri="{BB962C8B-B14F-4D97-AF65-F5344CB8AC3E}">
        <p14:creationId xmlns:p14="http://schemas.microsoft.com/office/powerpoint/2010/main" val="277916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Uredite stil naslova matrice</a:t>
            </a:r>
          </a:p>
        </p:txBody>
      </p:sp>
      <p:sp>
        <p:nvSpPr>
          <p:cNvPr id="3" name="Rezervirano mjesto okomitog teksta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BAA2FED7-A4EC-445D-AE4C-50BBAB8C53D0}" type="datetimeFigureOut">
              <a:rPr lang="hr-HR" smtClean="0"/>
              <a:t>20.01.2022</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FCDFE17A-61A2-47E8-980B-BCED2033FBF3}" type="slidenum">
              <a:rPr lang="hr-HR" smtClean="0"/>
              <a:t>‹#›</a:t>
            </a:fld>
            <a:endParaRPr lang="hr-HR"/>
          </a:p>
        </p:txBody>
      </p:sp>
    </p:spTree>
    <p:extLst>
      <p:ext uri="{BB962C8B-B14F-4D97-AF65-F5344CB8AC3E}">
        <p14:creationId xmlns:p14="http://schemas.microsoft.com/office/powerpoint/2010/main" val="454996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8724900" y="365125"/>
            <a:ext cx="2628900" cy="5811838"/>
          </a:xfrm>
        </p:spPr>
        <p:txBody>
          <a:bodyPr vert="eaVert"/>
          <a:lstStyle/>
          <a:p>
            <a:r>
              <a:rPr lang="hr-HR"/>
              <a:t>Uredite stil naslova matrice</a:t>
            </a:r>
          </a:p>
        </p:txBody>
      </p:sp>
      <p:sp>
        <p:nvSpPr>
          <p:cNvPr id="3" name="Rezervirano mjesto okomitog teksta 2"/>
          <p:cNvSpPr>
            <a:spLocks noGrp="1"/>
          </p:cNvSpPr>
          <p:nvPr>
            <p:ph type="body" orient="vert" idx="1"/>
          </p:nvPr>
        </p:nvSpPr>
        <p:spPr>
          <a:xfrm>
            <a:off x="838200" y="365125"/>
            <a:ext cx="7734300" cy="5811838"/>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BAA2FED7-A4EC-445D-AE4C-50BBAB8C53D0}" type="datetimeFigureOut">
              <a:rPr lang="hr-HR" smtClean="0"/>
              <a:t>20.01.2022</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FCDFE17A-61A2-47E8-980B-BCED2033FBF3}" type="slidenum">
              <a:rPr lang="hr-HR" smtClean="0"/>
              <a:t>‹#›</a:t>
            </a:fld>
            <a:endParaRPr lang="hr-HR"/>
          </a:p>
        </p:txBody>
      </p:sp>
    </p:spTree>
    <p:extLst>
      <p:ext uri="{BB962C8B-B14F-4D97-AF65-F5344CB8AC3E}">
        <p14:creationId xmlns:p14="http://schemas.microsoft.com/office/powerpoint/2010/main" val="4270189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Uredite stil naslova matrice</a:t>
            </a:r>
          </a:p>
        </p:txBody>
      </p:sp>
      <p:sp>
        <p:nvSpPr>
          <p:cNvPr id="3" name="Rezervirano mjesto sadržaja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BAA2FED7-A4EC-445D-AE4C-50BBAB8C53D0}" type="datetimeFigureOut">
              <a:rPr lang="hr-HR" smtClean="0"/>
              <a:t>20.01.2022</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FCDFE17A-61A2-47E8-980B-BCED2033FBF3}" type="slidenum">
              <a:rPr lang="hr-HR" smtClean="0"/>
              <a:t>‹#›</a:t>
            </a:fld>
            <a:endParaRPr lang="hr-HR"/>
          </a:p>
        </p:txBody>
      </p:sp>
    </p:spTree>
    <p:extLst>
      <p:ext uri="{BB962C8B-B14F-4D97-AF65-F5344CB8AC3E}">
        <p14:creationId xmlns:p14="http://schemas.microsoft.com/office/powerpoint/2010/main" val="3054065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hr-HR"/>
              <a:t>Uredite stil naslova matrice</a:t>
            </a:r>
          </a:p>
        </p:txBody>
      </p:sp>
      <p:sp>
        <p:nvSpPr>
          <p:cNvPr id="3" name="Rezervirano mjesto tekst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Uredite stilove teksta matrice</a:t>
            </a:r>
          </a:p>
        </p:txBody>
      </p:sp>
      <p:sp>
        <p:nvSpPr>
          <p:cNvPr id="4" name="Rezervirano mjesto datuma 3"/>
          <p:cNvSpPr>
            <a:spLocks noGrp="1"/>
          </p:cNvSpPr>
          <p:nvPr>
            <p:ph type="dt" sz="half" idx="10"/>
          </p:nvPr>
        </p:nvSpPr>
        <p:spPr/>
        <p:txBody>
          <a:bodyPr/>
          <a:lstStyle/>
          <a:p>
            <a:fld id="{BAA2FED7-A4EC-445D-AE4C-50BBAB8C53D0}" type="datetimeFigureOut">
              <a:rPr lang="hr-HR" smtClean="0"/>
              <a:t>20.01.2022</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FCDFE17A-61A2-47E8-980B-BCED2033FBF3}" type="slidenum">
              <a:rPr lang="hr-HR" smtClean="0"/>
              <a:t>‹#›</a:t>
            </a:fld>
            <a:endParaRPr lang="hr-HR"/>
          </a:p>
        </p:txBody>
      </p:sp>
    </p:spTree>
    <p:extLst>
      <p:ext uri="{BB962C8B-B14F-4D97-AF65-F5344CB8AC3E}">
        <p14:creationId xmlns:p14="http://schemas.microsoft.com/office/powerpoint/2010/main" val="3236714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Uredite stil naslova matrice</a:t>
            </a:r>
          </a:p>
        </p:txBody>
      </p:sp>
      <p:sp>
        <p:nvSpPr>
          <p:cNvPr id="3" name="Rezervirano mjesto sadržaja 2"/>
          <p:cNvSpPr>
            <a:spLocks noGrp="1"/>
          </p:cNvSpPr>
          <p:nvPr>
            <p:ph sz="half" idx="1"/>
          </p:nvPr>
        </p:nvSpPr>
        <p:spPr>
          <a:xfrm>
            <a:off x="838200" y="1825625"/>
            <a:ext cx="5181600" cy="435133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sadržaja 3"/>
          <p:cNvSpPr>
            <a:spLocks noGrp="1"/>
          </p:cNvSpPr>
          <p:nvPr>
            <p:ph sz="half" idx="2"/>
          </p:nvPr>
        </p:nvSpPr>
        <p:spPr>
          <a:xfrm>
            <a:off x="6172200" y="1825625"/>
            <a:ext cx="5181600" cy="435133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datuma 4"/>
          <p:cNvSpPr>
            <a:spLocks noGrp="1"/>
          </p:cNvSpPr>
          <p:nvPr>
            <p:ph type="dt" sz="half" idx="10"/>
          </p:nvPr>
        </p:nvSpPr>
        <p:spPr/>
        <p:txBody>
          <a:bodyPr/>
          <a:lstStyle/>
          <a:p>
            <a:fld id="{BAA2FED7-A4EC-445D-AE4C-50BBAB8C53D0}" type="datetimeFigureOut">
              <a:rPr lang="hr-HR" smtClean="0"/>
              <a:t>20.01.2022</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FCDFE17A-61A2-47E8-980B-BCED2033FBF3}" type="slidenum">
              <a:rPr lang="hr-HR" smtClean="0"/>
              <a:t>‹#›</a:t>
            </a:fld>
            <a:endParaRPr lang="hr-HR"/>
          </a:p>
        </p:txBody>
      </p:sp>
    </p:spTree>
    <p:extLst>
      <p:ext uri="{BB962C8B-B14F-4D97-AF65-F5344CB8AC3E}">
        <p14:creationId xmlns:p14="http://schemas.microsoft.com/office/powerpoint/2010/main" val="1342552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hr-HR"/>
              <a:t>Uredite stil naslova matrice</a:t>
            </a:r>
          </a:p>
        </p:txBody>
      </p:sp>
      <p:sp>
        <p:nvSpPr>
          <p:cNvPr id="3" name="Rezervirano mjesto tekst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Rezervirano mjesto sadržaja 3"/>
          <p:cNvSpPr>
            <a:spLocks noGrp="1"/>
          </p:cNvSpPr>
          <p:nvPr>
            <p:ph sz="half" idx="2"/>
          </p:nvPr>
        </p:nvSpPr>
        <p:spPr>
          <a:xfrm>
            <a:off x="839788" y="2505075"/>
            <a:ext cx="5157787"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tekst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Rezervirano mjesto sadržaja 5"/>
          <p:cNvSpPr>
            <a:spLocks noGrp="1"/>
          </p:cNvSpPr>
          <p:nvPr>
            <p:ph sz="quarter" idx="4"/>
          </p:nvPr>
        </p:nvSpPr>
        <p:spPr>
          <a:xfrm>
            <a:off x="6172200" y="2505075"/>
            <a:ext cx="5183188"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7" name="Rezervirano mjesto datuma 6"/>
          <p:cNvSpPr>
            <a:spLocks noGrp="1"/>
          </p:cNvSpPr>
          <p:nvPr>
            <p:ph type="dt" sz="half" idx="10"/>
          </p:nvPr>
        </p:nvSpPr>
        <p:spPr/>
        <p:txBody>
          <a:bodyPr/>
          <a:lstStyle/>
          <a:p>
            <a:fld id="{BAA2FED7-A4EC-445D-AE4C-50BBAB8C53D0}" type="datetimeFigureOut">
              <a:rPr lang="hr-HR" smtClean="0"/>
              <a:t>20.01.2022</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FCDFE17A-61A2-47E8-980B-BCED2033FBF3}" type="slidenum">
              <a:rPr lang="hr-HR" smtClean="0"/>
              <a:t>‹#›</a:t>
            </a:fld>
            <a:endParaRPr lang="hr-HR"/>
          </a:p>
        </p:txBody>
      </p:sp>
    </p:spTree>
    <p:extLst>
      <p:ext uri="{BB962C8B-B14F-4D97-AF65-F5344CB8AC3E}">
        <p14:creationId xmlns:p14="http://schemas.microsoft.com/office/powerpoint/2010/main" val="1382178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Uredite stil naslova matrice</a:t>
            </a:r>
          </a:p>
        </p:txBody>
      </p:sp>
      <p:sp>
        <p:nvSpPr>
          <p:cNvPr id="3" name="Rezervirano mjesto datuma 2"/>
          <p:cNvSpPr>
            <a:spLocks noGrp="1"/>
          </p:cNvSpPr>
          <p:nvPr>
            <p:ph type="dt" sz="half" idx="10"/>
          </p:nvPr>
        </p:nvSpPr>
        <p:spPr/>
        <p:txBody>
          <a:bodyPr/>
          <a:lstStyle/>
          <a:p>
            <a:fld id="{BAA2FED7-A4EC-445D-AE4C-50BBAB8C53D0}" type="datetimeFigureOut">
              <a:rPr lang="hr-HR" smtClean="0"/>
              <a:t>20.01.2022</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FCDFE17A-61A2-47E8-980B-BCED2033FBF3}" type="slidenum">
              <a:rPr lang="hr-HR" smtClean="0"/>
              <a:t>‹#›</a:t>
            </a:fld>
            <a:endParaRPr lang="hr-HR"/>
          </a:p>
        </p:txBody>
      </p:sp>
    </p:spTree>
    <p:extLst>
      <p:ext uri="{BB962C8B-B14F-4D97-AF65-F5344CB8AC3E}">
        <p14:creationId xmlns:p14="http://schemas.microsoft.com/office/powerpoint/2010/main" val="2136132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BAA2FED7-A4EC-445D-AE4C-50BBAB8C53D0}" type="datetimeFigureOut">
              <a:rPr lang="hr-HR" smtClean="0"/>
              <a:t>20.01.2022</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FCDFE17A-61A2-47E8-980B-BCED2033FBF3}" type="slidenum">
              <a:rPr lang="hr-HR" smtClean="0"/>
              <a:t>‹#›</a:t>
            </a:fld>
            <a:endParaRPr lang="hr-HR"/>
          </a:p>
        </p:txBody>
      </p:sp>
    </p:spTree>
    <p:extLst>
      <p:ext uri="{BB962C8B-B14F-4D97-AF65-F5344CB8AC3E}">
        <p14:creationId xmlns:p14="http://schemas.microsoft.com/office/powerpoint/2010/main" val="2130654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a:t>Uredite stil naslova matrice</a:t>
            </a:r>
          </a:p>
        </p:txBody>
      </p:sp>
      <p:sp>
        <p:nvSpPr>
          <p:cNvPr id="3" name="Rezervirano mjesto sadržaja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p:cNvSpPr>
            <a:spLocks noGrp="1"/>
          </p:cNvSpPr>
          <p:nvPr>
            <p:ph type="dt" sz="half" idx="10"/>
          </p:nvPr>
        </p:nvSpPr>
        <p:spPr/>
        <p:txBody>
          <a:bodyPr/>
          <a:lstStyle/>
          <a:p>
            <a:fld id="{BAA2FED7-A4EC-445D-AE4C-50BBAB8C53D0}" type="datetimeFigureOut">
              <a:rPr lang="hr-HR" smtClean="0"/>
              <a:t>20.01.2022</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FCDFE17A-61A2-47E8-980B-BCED2033FBF3}" type="slidenum">
              <a:rPr lang="hr-HR" smtClean="0"/>
              <a:t>‹#›</a:t>
            </a:fld>
            <a:endParaRPr lang="hr-HR"/>
          </a:p>
        </p:txBody>
      </p:sp>
    </p:spTree>
    <p:extLst>
      <p:ext uri="{BB962C8B-B14F-4D97-AF65-F5344CB8AC3E}">
        <p14:creationId xmlns:p14="http://schemas.microsoft.com/office/powerpoint/2010/main" val="3629137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a:t>Uredite stil naslova matrice</a:t>
            </a:r>
          </a:p>
        </p:txBody>
      </p:sp>
      <p:sp>
        <p:nvSpPr>
          <p:cNvPr id="3" name="Rezervirano mjesto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p:cNvSpPr>
            <a:spLocks noGrp="1"/>
          </p:cNvSpPr>
          <p:nvPr>
            <p:ph type="dt" sz="half" idx="10"/>
          </p:nvPr>
        </p:nvSpPr>
        <p:spPr/>
        <p:txBody>
          <a:bodyPr/>
          <a:lstStyle/>
          <a:p>
            <a:fld id="{BAA2FED7-A4EC-445D-AE4C-50BBAB8C53D0}" type="datetimeFigureOut">
              <a:rPr lang="hr-HR" smtClean="0"/>
              <a:t>20.01.2022</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FCDFE17A-61A2-47E8-980B-BCED2033FBF3}" type="slidenum">
              <a:rPr lang="hr-HR" smtClean="0"/>
              <a:t>‹#›</a:t>
            </a:fld>
            <a:endParaRPr lang="hr-HR"/>
          </a:p>
        </p:txBody>
      </p:sp>
    </p:spTree>
    <p:extLst>
      <p:ext uri="{BB962C8B-B14F-4D97-AF65-F5344CB8AC3E}">
        <p14:creationId xmlns:p14="http://schemas.microsoft.com/office/powerpoint/2010/main" val="4142109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Uredite stil naslova matrice</a:t>
            </a:r>
          </a:p>
        </p:txBody>
      </p:sp>
      <p:sp>
        <p:nvSpPr>
          <p:cNvPr id="3" name="Rezervirano mjesto tekst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2FED7-A4EC-445D-AE4C-50BBAB8C53D0}" type="datetimeFigureOut">
              <a:rPr lang="hr-HR" smtClean="0"/>
              <a:t>20.01.2022</a:t>
            </a:fld>
            <a:endParaRPr lang="hr-HR"/>
          </a:p>
        </p:txBody>
      </p:sp>
      <p:sp>
        <p:nvSpPr>
          <p:cNvPr id="5" name="Rezervirano mjesto podnožj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DFE17A-61A2-47E8-980B-BCED2033FBF3}" type="slidenum">
              <a:rPr lang="hr-HR" smtClean="0"/>
              <a:t>‹#›</a:t>
            </a:fld>
            <a:endParaRPr lang="hr-HR"/>
          </a:p>
        </p:txBody>
      </p:sp>
    </p:spTree>
    <p:extLst>
      <p:ext uri="{BB962C8B-B14F-4D97-AF65-F5344CB8AC3E}">
        <p14:creationId xmlns:p14="http://schemas.microsoft.com/office/powerpoint/2010/main" val="1401714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93D702E-F4E0-47FC-A74C-ECD9647A81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p:cNvSpPr>
            <a:spLocks noGrp="1"/>
          </p:cNvSpPr>
          <p:nvPr>
            <p:ph type="ctrTitle"/>
          </p:nvPr>
        </p:nvSpPr>
        <p:spPr>
          <a:xfrm>
            <a:off x="1524000" y="3851974"/>
            <a:ext cx="9144000" cy="1152663"/>
          </a:xfrm>
        </p:spPr>
        <p:txBody>
          <a:bodyPr>
            <a:normAutofit/>
          </a:bodyPr>
          <a:lstStyle/>
          <a:p>
            <a:r>
              <a:rPr lang="hr-HR" sz="4400"/>
              <a:t>Odgovaranje na automatske misli</a:t>
            </a:r>
          </a:p>
        </p:txBody>
      </p:sp>
      <p:sp>
        <p:nvSpPr>
          <p:cNvPr id="3" name="Podnaslov 2"/>
          <p:cNvSpPr>
            <a:spLocks noGrp="1"/>
          </p:cNvSpPr>
          <p:nvPr>
            <p:ph type="subTitle" idx="1"/>
          </p:nvPr>
        </p:nvSpPr>
        <p:spPr>
          <a:xfrm>
            <a:off x="1524000" y="5071718"/>
            <a:ext cx="9144000" cy="646785"/>
          </a:xfrm>
        </p:spPr>
        <p:txBody>
          <a:bodyPr>
            <a:noAutofit/>
          </a:bodyPr>
          <a:lstStyle/>
          <a:p>
            <a:r>
              <a:rPr lang="pl-PL" sz="1800" dirty="0"/>
              <a:t>Monika Ćosić</a:t>
            </a:r>
          </a:p>
          <a:p>
            <a:r>
              <a:rPr lang="pl-PL" sz="1800" dirty="0"/>
              <a:t>mag.psych.</a:t>
            </a:r>
          </a:p>
          <a:p>
            <a:endParaRPr lang="pl-PL" sz="1800" dirty="0"/>
          </a:p>
          <a:p>
            <a:r>
              <a:rPr lang="pl-PL" sz="1800" dirty="0"/>
              <a:t>Osijek, siječanj 2022.</a:t>
            </a:r>
          </a:p>
          <a:p>
            <a:endParaRPr lang="hr-HR" sz="1800" dirty="0"/>
          </a:p>
        </p:txBody>
      </p:sp>
      <p:pic>
        <p:nvPicPr>
          <p:cNvPr id="5" name="Slika 4" descr="Slika na kojoj se prikazuje tekst, posjetnica&#10;&#10;Opis je automatski generiran">
            <a:extLst>
              <a:ext uri="{FF2B5EF4-FFF2-40B4-BE49-F238E27FC236}">
                <a16:creationId xmlns:a16="http://schemas.microsoft.com/office/drawing/2014/main" id="{8D8B20C7-68FA-47F2-8776-33ED925BE23A}"/>
              </a:ext>
            </a:extLst>
          </p:cNvPr>
          <p:cNvPicPr>
            <a:picLocks noChangeAspect="1"/>
          </p:cNvPicPr>
          <p:nvPr/>
        </p:nvPicPr>
        <p:blipFill rotWithShape="1">
          <a:blip r:embed="rId2">
            <a:extLst>
              <a:ext uri="{28A0092B-C50C-407E-A947-70E740481C1C}">
                <a14:useLocalDpi xmlns:a14="http://schemas.microsoft.com/office/drawing/2010/main" val="0"/>
              </a:ext>
            </a:extLst>
          </a:blip>
          <a:srcRect t="20455" b="21380"/>
          <a:stretch/>
        </p:blipFill>
        <p:spPr>
          <a:xfrm>
            <a:off x="838201" y="10"/>
            <a:ext cx="10484412" cy="3811394"/>
          </a:xfrm>
          <a:custGeom>
            <a:avLst/>
            <a:gdLst/>
            <a:ahLst/>
            <a:cxnLst/>
            <a:rect l="l" t="t" r="r" b="b"/>
            <a:pathLst>
              <a:path w="10484412" h="3811404">
                <a:moveTo>
                  <a:pt x="0" y="3811403"/>
                </a:moveTo>
                <a:lnTo>
                  <a:pt x="10484412" y="3811403"/>
                </a:lnTo>
                <a:lnTo>
                  <a:pt x="10484412" y="3811404"/>
                </a:lnTo>
                <a:lnTo>
                  <a:pt x="0" y="3811404"/>
                </a:lnTo>
                <a:close/>
                <a:moveTo>
                  <a:pt x="181717" y="0"/>
                </a:moveTo>
                <a:lnTo>
                  <a:pt x="10224015" y="0"/>
                </a:lnTo>
                <a:cubicBezTo>
                  <a:pt x="10261561" y="45054"/>
                  <a:pt x="10301611" y="85103"/>
                  <a:pt x="10369193" y="110134"/>
                </a:cubicBezTo>
                <a:cubicBezTo>
                  <a:pt x="10321635" y="167704"/>
                  <a:pt x="10236530" y="182722"/>
                  <a:pt x="10173954" y="222771"/>
                </a:cubicBezTo>
                <a:cubicBezTo>
                  <a:pt x="10168948" y="255310"/>
                  <a:pt x="10269071" y="245298"/>
                  <a:pt x="10241537" y="317887"/>
                </a:cubicBezTo>
                <a:cubicBezTo>
                  <a:pt x="10206494" y="418008"/>
                  <a:pt x="10241537" y="528142"/>
                  <a:pt x="10071328" y="573196"/>
                </a:cubicBezTo>
                <a:cubicBezTo>
                  <a:pt x="10023770" y="668312"/>
                  <a:pt x="10008751" y="820997"/>
                  <a:pt x="10113880" y="913610"/>
                </a:cubicBezTo>
                <a:cubicBezTo>
                  <a:pt x="10271573" y="1048774"/>
                  <a:pt x="10244040" y="1138885"/>
                  <a:pt x="10036285" y="1216478"/>
                </a:cubicBezTo>
                <a:cubicBezTo>
                  <a:pt x="10011255" y="1226491"/>
                  <a:pt x="9978715" y="1231497"/>
                  <a:pt x="9966200" y="1256528"/>
                </a:cubicBezTo>
                <a:cubicBezTo>
                  <a:pt x="9986224" y="1289067"/>
                  <a:pt x="10031280" y="1281557"/>
                  <a:pt x="10063819" y="1289067"/>
                </a:cubicBezTo>
                <a:cubicBezTo>
                  <a:pt x="10211500" y="1324110"/>
                  <a:pt x="10214003" y="1324110"/>
                  <a:pt x="10176457" y="1441752"/>
                </a:cubicBezTo>
                <a:cubicBezTo>
                  <a:pt x="10163942" y="1476795"/>
                  <a:pt x="10188972" y="1491813"/>
                  <a:pt x="10211500" y="1511838"/>
                </a:cubicBezTo>
                <a:cubicBezTo>
                  <a:pt x="10296604" y="1591936"/>
                  <a:pt x="10296604" y="1594439"/>
                  <a:pt x="10206494" y="1664523"/>
                </a:cubicBezTo>
                <a:cubicBezTo>
                  <a:pt x="10181463" y="1684547"/>
                  <a:pt x="10163942" y="1704572"/>
                  <a:pt x="10151426" y="1732106"/>
                </a:cubicBezTo>
                <a:cubicBezTo>
                  <a:pt x="10128899" y="1782166"/>
                  <a:pt x="10128899" y="1822216"/>
                  <a:pt x="10208996" y="1847246"/>
                </a:cubicBezTo>
                <a:cubicBezTo>
                  <a:pt x="10266568" y="1864767"/>
                  <a:pt x="10296604" y="1884791"/>
                  <a:pt x="10299107" y="1939858"/>
                </a:cubicBezTo>
                <a:cubicBezTo>
                  <a:pt x="10299107" y="1987416"/>
                  <a:pt x="10306617" y="2017452"/>
                  <a:pt x="10244040" y="2037477"/>
                </a:cubicBezTo>
                <a:cubicBezTo>
                  <a:pt x="10193979" y="2054998"/>
                  <a:pt x="10178960" y="2090041"/>
                  <a:pt x="10183966" y="2130089"/>
                </a:cubicBezTo>
                <a:cubicBezTo>
                  <a:pt x="10193979" y="2230211"/>
                  <a:pt x="10126396" y="2287781"/>
                  <a:pt x="10013758" y="2335339"/>
                </a:cubicBezTo>
                <a:cubicBezTo>
                  <a:pt x="9908629" y="2377890"/>
                  <a:pt x="9813513" y="2437963"/>
                  <a:pt x="9715893" y="2493030"/>
                </a:cubicBezTo>
                <a:cubicBezTo>
                  <a:pt x="9605758" y="2553103"/>
                  <a:pt x="9480605" y="2590649"/>
                  <a:pt x="9347942" y="2623189"/>
                </a:cubicBezTo>
                <a:cubicBezTo>
                  <a:pt x="9370469" y="2665740"/>
                  <a:pt x="9453071" y="2640710"/>
                  <a:pt x="9460580" y="2700783"/>
                </a:cubicBezTo>
                <a:cubicBezTo>
                  <a:pt x="9255329" y="2753346"/>
                  <a:pt x="9060089" y="2833444"/>
                  <a:pt x="8827305" y="2855971"/>
                </a:cubicBezTo>
                <a:cubicBezTo>
                  <a:pt x="9015035" y="2843456"/>
                  <a:pt x="9182740" y="2908535"/>
                  <a:pt x="9360458" y="2926056"/>
                </a:cubicBezTo>
                <a:cubicBezTo>
                  <a:pt x="9377980" y="2961099"/>
                  <a:pt x="9337930" y="2951087"/>
                  <a:pt x="9322912" y="2958595"/>
                </a:cubicBezTo>
                <a:cubicBezTo>
                  <a:pt x="9307893" y="2963602"/>
                  <a:pt x="9287869" y="2966105"/>
                  <a:pt x="9285366" y="2991135"/>
                </a:cubicBezTo>
                <a:cubicBezTo>
                  <a:pt x="9370469" y="3023675"/>
                  <a:pt x="9478102" y="2998644"/>
                  <a:pt x="9565709" y="3033687"/>
                </a:cubicBezTo>
                <a:cubicBezTo>
                  <a:pt x="9543182" y="3083748"/>
                  <a:pt x="9468090" y="3056214"/>
                  <a:pt x="9435550" y="3096263"/>
                </a:cubicBezTo>
                <a:cubicBezTo>
                  <a:pt x="9518151" y="3101269"/>
                  <a:pt x="9593243" y="3103772"/>
                  <a:pt x="9668335" y="3113784"/>
                </a:cubicBezTo>
                <a:cubicBezTo>
                  <a:pt x="9725905" y="3121294"/>
                  <a:pt x="9740924" y="3163845"/>
                  <a:pt x="9700875" y="3193882"/>
                </a:cubicBezTo>
                <a:cubicBezTo>
                  <a:pt x="9665832" y="3221415"/>
                  <a:pt x="9613268" y="3223918"/>
                  <a:pt x="9565709" y="3236434"/>
                </a:cubicBezTo>
                <a:cubicBezTo>
                  <a:pt x="9232801" y="3319034"/>
                  <a:pt x="8882372" y="3351573"/>
                  <a:pt x="8529440" y="3364088"/>
                </a:cubicBezTo>
                <a:cubicBezTo>
                  <a:pt x="7961245" y="3386616"/>
                  <a:pt x="7393049" y="3394125"/>
                  <a:pt x="6827357" y="3419155"/>
                </a:cubicBezTo>
                <a:cubicBezTo>
                  <a:pt x="6481933" y="3434173"/>
                  <a:pt x="6136510" y="3456701"/>
                  <a:pt x="5788584" y="3456701"/>
                </a:cubicBezTo>
                <a:cubicBezTo>
                  <a:pt x="5415628" y="3456701"/>
                  <a:pt x="5042671" y="3464210"/>
                  <a:pt x="4669714" y="3411646"/>
                </a:cubicBezTo>
                <a:cubicBezTo>
                  <a:pt x="4479481" y="3384113"/>
                  <a:pt x="4279236" y="3396628"/>
                  <a:pt x="4086500" y="3376603"/>
                </a:cubicBezTo>
                <a:cubicBezTo>
                  <a:pt x="3793641" y="3346568"/>
                  <a:pt x="3500782" y="3306518"/>
                  <a:pt x="3210426" y="3256458"/>
                </a:cubicBezTo>
                <a:cubicBezTo>
                  <a:pt x="3117813" y="3241439"/>
                  <a:pt x="3007678" y="3231428"/>
                  <a:pt x="2937592" y="3166348"/>
                </a:cubicBezTo>
                <a:cubicBezTo>
                  <a:pt x="2824954" y="3211403"/>
                  <a:pt x="2757372" y="3131305"/>
                  <a:pt x="2669765" y="3106275"/>
                </a:cubicBezTo>
                <a:cubicBezTo>
                  <a:pt x="2634722" y="3096263"/>
                  <a:pt x="2592169" y="3081245"/>
                  <a:pt x="2597176" y="3048705"/>
                </a:cubicBezTo>
                <a:cubicBezTo>
                  <a:pt x="2604685" y="3006154"/>
                  <a:pt x="2654746" y="2978620"/>
                  <a:pt x="2702304" y="2986130"/>
                </a:cubicBezTo>
                <a:cubicBezTo>
                  <a:pt x="2849986" y="3011160"/>
                  <a:pt x="2985150" y="2948584"/>
                  <a:pt x="3137838" y="2956093"/>
                </a:cubicBezTo>
                <a:cubicBezTo>
                  <a:pt x="3005175" y="2933565"/>
                  <a:pt x="2872513" y="2908535"/>
                  <a:pt x="2739850" y="2886007"/>
                </a:cubicBezTo>
                <a:cubicBezTo>
                  <a:pt x="2940095" y="2863480"/>
                  <a:pt x="3132831" y="2896020"/>
                  <a:pt x="3328071" y="2913541"/>
                </a:cubicBezTo>
                <a:cubicBezTo>
                  <a:pt x="3390647" y="2921050"/>
                  <a:pt x="3485763" y="2968608"/>
                  <a:pt x="3503285" y="2898523"/>
                </a:cubicBezTo>
                <a:cubicBezTo>
                  <a:pt x="3513297" y="2850965"/>
                  <a:pt x="3410671" y="2850965"/>
                  <a:pt x="3350598" y="2838450"/>
                </a:cubicBezTo>
                <a:cubicBezTo>
                  <a:pt x="3090279" y="2785886"/>
                  <a:pt x="2824954" y="2758353"/>
                  <a:pt x="2562133" y="2725813"/>
                </a:cubicBezTo>
                <a:cubicBezTo>
                  <a:pt x="2537102" y="2723310"/>
                  <a:pt x="2504562" y="2725813"/>
                  <a:pt x="2487041" y="2715801"/>
                </a:cubicBezTo>
                <a:cubicBezTo>
                  <a:pt x="2354378" y="2633200"/>
                  <a:pt x="2184170" y="2608170"/>
                  <a:pt x="1998943" y="2548097"/>
                </a:cubicBezTo>
                <a:cubicBezTo>
                  <a:pt x="2116587" y="2515558"/>
                  <a:pt x="2196685" y="2575630"/>
                  <a:pt x="2294304" y="2560612"/>
                </a:cubicBezTo>
                <a:cubicBezTo>
                  <a:pt x="2196685" y="2498036"/>
                  <a:pt x="2079041" y="2488024"/>
                  <a:pt x="1978918" y="2455485"/>
                </a:cubicBezTo>
                <a:cubicBezTo>
                  <a:pt x="1906330" y="2430454"/>
                  <a:pt x="1635999" y="2357866"/>
                  <a:pt x="1595950" y="2335339"/>
                </a:cubicBezTo>
                <a:cubicBezTo>
                  <a:pt x="1473299" y="2267756"/>
                  <a:pt x="1315606" y="2237720"/>
                  <a:pt x="1215483" y="2145108"/>
                </a:cubicBezTo>
                <a:cubicBezTo>
                  <a:pt x="1145398" y="2080028"/>
                  <a:pt x="1025251" y="2095047"/>
                  <a:pt x="942649" y="2049992"/>
                </a:cubicBezTo>
                <a:cubicBezTo>
                  <a:pt x="912613" y="2004937"/>
                  <a:pt x="972686" y="1994925"/>
                  <a:pt x="992711" y="1969894"/>
                </a:cubicBezTo>
                <a:cubicBezTo>
                  <a:pt x="1020244" y="1939858"/>
                  <a:pt x="972686" y="1922337"/>
                  <a:pt x="960170" y="1884791"/>
                </a:cubicBezTo>
                <a:cubicBezTo>
                  <a:pt x="1117863" y="1922337"/>
                  <a:pt x="1268048" y="1944864"/>
                  <a:pt x="1448268" y="1957380"/>
                </a:cubicBezTo>
                <a:cubicBezTo>
                  <a:pt x="1390698" y="1897306"/>
                  <a:pt x="1318109" y="1927343"/>
                  <a:pt x="1270551" y="1904815"/>
                </a:cubicBezTo>
                <a:cubicBezTo>
                  <a:pt x="1238011" y="1889797"/>
                  <a:pt x="1190453" y="1884791"/>
                  <a:pt x="1200466" y="1849749"/>
                </a:cubicBezTo>
                <a:cubicBezTo>
                  <a:pt x="1207974" y="1822216"/>
                  <a:pt x="1248023" y="1824718"/>
                  <a:pt x="1278060" y="1827221"/>
                </a:cubicBezTo>
                <a:cubicBezTo>
                  <a:pt x="1393201" y="1834730"/>
                  <a:pt x="1503336" y="1834730"/>
                  <a:pt x="1615974" y="1764645"/>
                </a:cubicBezTo>
                <a:cubicBezTo>
                  <a:pt x="1338134" y="1669530"/>
                  <a:pt x="1015238" y="1717087"/>
                  <a:pt x="767434" y="1576917"/>
                </a:cubicBezTo>
                <a:cubicBezTo>
                  <a:pt x="802477" y="1531862"/>
                  <a:pt x="852539" y="1554390"/>
                  <a:pt x="890085" y="1559396"/>
                </a:cubicBezTo>
                <a:cubicBezTo>
                  <a:pt x="1132882" y="1591936"/>
                  <a:pt x="2003949" y="1514341"/>
                  <a:pt x="2129102" y="1556893"/>
                </a:cubicBezTo>
                <a:cubicBezTo>
                  <a:pt x="2204195" y="1584426"/>
                  <a:pt x="2286796" y="1594439"/>
                  <a:pt x="2369396" y="1576917"/>
                </a:cubicBezTo>
                <a:cubicBezTo>
                  <a:pt x="2469519" y="1554390"/>
                  <a:pt x="1881298" y="1519347"/>
                  <a:pt x="1746133" y="1421728"/>
                </a:cubicBezTo>
                <a:cubicBezTo>
                  <a:pt x="1678551" y="1374170"/>
                  <a:pt x="1082821" y="1146394"/>
                  <a:pt x="819999" y="1083817"/>
                </a:cubicBezTo>
                <a:cubicBezTo>
                  <a:pt x="857545" y="1041266"/>
                  <a:pt x="952662" y="1066296"/>
                  <a:pt x="940146" y="993707"/>
                </a:cubicBezTo>
                <a:cubicBezTo>
                  <a:pt x="794969" y="956162"/>
                  <a:pt x="627263" y="961168"/>
                  <a:pt x="459558" y="903598"/>
                </a:cubicBezTo>
                <a:cubicBezTo>
                  <a:pt x="537153" y="858543"/>
                  <a:pt x="622257" y="883573"/>
                  <a:pt x="699852" y="868556"/>
                </a:cubicBezTo>
                <a:cubicBezTo>
                  <a:pt x="657300" y="813489"/>
                  <a:pt x="582208" y="823500"/>
                  <a:pt x="522134" y="813489"/>
                </a:cubicBezTo>
                <a:cubicBezTo>
                  <a:pt x="464564" y="803476"/>
                  <a:pt x="349423" y="708360"/>
                  <a:pt x="374453" y="713367"/>
                </a:cubicBezTo>
                <a:cubicBezTo>
                  <a:pt x="607238" y="750912"/>
                  <a:pt x="842526" y="735895"/>
                  <a:pt x="1075312" y="773440"/>
                </a:cubicBezTo>
                <a:cubicBezTo>
                  <a:pt x="1152907" y="785955"/>
                  <a:pt x="1238011" y="810986"/>
                  <a:pt x="1275557" y="728385"/>
                </a:cubicBezTo>
                <a:cubicBezTo>
                  <a:pt x="1285569" y="703355"/>
                  <a:pt x="1278060" y="695846"/>
                  <a:pt x="1385692" y="725882"/>
                </a:cubicBezTo>
                <a:cubicBezTo>
                  <a:pt x="1425741" y="738397"/>
                  <a:pt x="1483311" y="750912"/>
                  <a:pt x="1525863" y="718373"/>
                </a:cubicBezTo>
                <a:cubicBezTo>
                  <a:pt x="1498330" y="678325"/>
                  <a:pt x="1445765" y="690839"/>
                  <a:pt x="1408219" y="680828"/>
                </a:cubicBezTo>
                <a:cubicBezTo>
                  <a:pt x="1305594" y="653294"/>
                  <a:pt x="922624" y="548166"/>
                  <a:pt x="825005" y="518129"/>
                </a:cubicBezTo>
                <a:cubicBezTo>
                  <a:pt x="619754" y="453051"/>
                  <a:pt x="492098" y="475578"/>
                  <a:pt x="286846" y="405492"/>
                </a:cubicBezTo>
                <a:cubicBezTo>
                  <a:pt x="356932" y="407995"/>
                  <a:pt x="336907" y="380462"/>
                  <a:pt x="406993" y="380462"/>
                </a:cubicBezTo>
                <a:cubicBezTo>
                  <a:pt x="437030" y="380462"/>
                  <a:pt x="472073" y="372954"/>
                  <a:pt x="472073" y="342917"/>
                </a:cubicBezTo>
                <a:cubicBezTo>
                  <a:pt x="472073" y="315384"/>
                  <a:pt x="104123" y="170207"/>
                  <a:pt x="156686" y="155188"/>
                </a:cubicBezTo>
                <a:cubicBezTo>
                  <a:pt x="301865" y="115140"/>
                  <a:pt x="667312" y="227777"/>
                  <a:pt x="579705" y="175213"/>
                </a:cubicBezTo>
                <a:cubicBezTo>
                  <a:pt x="447042" y="92613"/>
                  <a:pt x="427018" y="77594"/>
                  <a:pt x="326895" y="67583"/>
                </a:cubicBezTo>
                <a:cubicBezTo>
                  <a:pt x="296858" y="62576"/>
                  <a:pt x="244294" y="35043"/>
                  <a:pt x="181717" y="0"/>
                </a:cubicBezTo>
                <a:close/>
              </a:path>
            </a:pathLst>
          </a:custGeom>
        </p:spPr>
      </p:pic>
    </p:spTree>
    <p:extLst>
      <p:ext uri="{BB962C8B-B14F-4D97-AF65-F5344CB8AC3E}">
        <p14:creationId xmlns:p14="http://schemas.microsoft.com/office/powerpoint/2010/main" val="2248249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p:cNvSpPr>
            <a:spLocks noGrp="1"/>
          </p:cNvSpPr>
          <p:nvPr>
            <p:ph type="title"/>
          </p:nvPr>
        </p:nvSpPr>
        <p:spPr>
          <a:xfrm>
            <a:off x="4965430" y="629268"/>
            <a:ext cx="6586491" cy="1286160"/>
          </a:xfrm>
        </p:spPr>
        <p:txBody>
          <a:bodyPr anchor="b">
            <a:normAutofit/>
          </a:bodyPr>
          <a:lstStyle/>
          <a:p>
            <a:r>
              <a:rPr lang="hr-HR" sz="4100"/>
              <a:t>Dodatni načini odgovaranja na automatske misli</a:t>
            </a:r>
          </a:p>
        </p:txBody>
      </p:sp>
      <p:sp>
        <p:nvSpPr>
          <p:cNvPr id="3" name="Rezervirano mjesto sadržaja 2"/>
          <p:cNvSpPr>
            <a:spLocks noGrp="1"/>
          </p:cNvSpPr>
          <p:nvPr>
            <p:ph idx="1"/>
          </p:nvPr>
        </p:nvSpPr>
        <p:spPr>
          <a:xfrm>
            <a:off x="4965431" y="2438400"/>
            <a:ext cx="6586489" cy="4352922"/>
          </a:xfrm>
        </p:spPr>
        <p:txBody>
          <a:bodyPr>
            <a:noAutofit/>
          </a:bodyPr>
          <a:lstStyle/>
          <a:p>
            <a:pPr>
              <a:buSzPct val="150000"/>
              <a:buBlip>
                <a:blip r:embed="rId2">
                  <a:extLst>
                    <a:ext uri="{96DAC541-7B7A-43D3-8B79-37D633B846F1}">
                      <asvg:svgBlip xmlns:asvg="http://schemas.microsoft.com/office/drawing/2016/SVG/main" xmlns="" r:embed="rId3"/>
                    </a:ext>
                  </a:extLst>
                </a:blip>
              </a:buBlip>
            </a:pPr>
            <a:r>
              <a:rPr lang="en-US" sz="2000" dirty="0"/>
              <a:t>i</a:t>
            </a:r>
            <a:r>
              <a:rPr lang="hr-HR" sz="2000" dirty="0" err="1"/>
              <a:t>zvođenje</a:t>
            </a:r>
            <a:r>
              <a:rPr lang="hr-HR" sz="2000" dirty="0"/>
              <a:t> ZDM-a u mislima</a:t>
            </a:r>
          </a:p>
          <a:p>
            <a:pPr>
              <a:buSzPct val="150000"/>
              <a:buBlip>
                <a:blip r:embed="rId2">
                  <a:extLst>
                    <a:ext uri="{96DAC541-7B7A-43D3-8B79-37D633B846F1}">
                      <asvg:svgBlip xmlns:asvg="http://schemas.microsoft.com/office/drawing/2016/SVG/main" xmlns="" r:embed="rId3"/>
                    </a:ext>
                  </a:extLst>
                </a:blip>
              </a:buBlip>
            </a:pPr>
            <a:endParaRPr lang="hr-HR" sz="2000" dirty="0"/>
          </a:p>
          <a:p>
            <a:pPr>
              <a:buSzPct val="150000"/>
              <a:buBlip>
                <a:blip r:embed="rId2">
                  <a:extLst>
                    <a:ext uri="{96DAC541-7B7A-43D3-8B79-37D633B846F1}">
                      <asvg:svgBlip xmlns:asvg="http://schemas.microsoft.com/office/drawing/2016/SVG/main" xmlns="" r:embed="rId3"/>
                    </a:ext>
                  </a:extLst>
                </a:blip>
              </a:buBlip>
            </a:pPr>
            <a:r>
              <a:rPr lang="en-US" sz="2000" dirty="0"/>
              <a:t>č</a:t>
            </a:r>
            <a:r>
              <a:rPr lang="hr-HR" sz="2000" dirty="0" err="1"/>
              <a:t>itanje</a:t>
            </a:r>
            <a:r>
              <a:rPr lang="hr-HR" sz="2000" dirty="0"/>
              <a:t> ranijih ZDM-a ili bilježaka seanse koje sadrže identične ili slične automatske misli</a:t>
            </a:r>
          </a:p>
          <a:p>
            <a:pPr>
              <a:buSzPct val="150000"/>
              <a:buBlip>
                <a:blip r:embed="rId2">
                  <a:extLst>
                    <a:ext uri="{96DAC541-7B7A-43D3-8B79-37D633B846F1}">
                      <asvg:svgBlip xmlns:asvg="http://schemas.microsoft.com/office/drawing/2016/SVG/main" xmlns="" r:embed="rId3"/>
                    </a:ext>
                  </a:extLst>
                </a:blip>
              </a:buBlip>
            </a:pPr>
            <a:endParaRPr lang="hr-HR" sz="2000" dirty="0"/>
          </a:p>
          <a:p>
            <a:pPr>
              <a:buSzPct val="150000"/>
              <a:buBlip>
                <a:blip r:embed="rId2">
                  <a:extLst>
                    <a:ext uri="{96DAC541-7B7A-43D3-8B79-37D633B846F1}">
                      <asvg:svgBlip xmlns:asvg="http://schemas.microsoft.com/office/drawing/2016/SVG/main" xmlns="" r:embed="rId3"/>
                    </a:ext>
                  </a:extLst>
                </a:blip>
              </a:buBlip>
            </a:pPr>
            <a:r>
              <a:rPr lang="en-US" sz="2000" dirty="0"/>
              <a:t>d</a:t>
            </a:r>
            <a:r>
              <a:rPr lang="hr-HR" sz="2000" dirty="0" err="1"/>
              <a:t>iktiranje</a:t>
            </a:r>
            <a:r>
              <a:rPr lang="hr-HR" sz="2000" dirty="0"/>
              <a:t> ZDM-a nekome drugome (ako klijent sam ne može čitati ili pisati)</a:t>
            </a:r>
          </a:p>
          <a:p>
            <a:pPr>
              <a:buSzPct val="150000"/>
              <a:buBlip>
                <a:blip r:embed="rId2">
                  <a:extLst>
                    <a:ext uri="{96DAC541-7B7A-43D3-8B79-37D633B846F1}">
                      <asvg:svgBlip xmlns:asvg="http://schemas.microsoft.com/office/drawing/2016/SVG/main" xmlns="" r:embed="rId3"/>
                    </a:ext>
                  </a:extLst>
                </a:blip>
              </a:buBlip>
            </a:pPr>
            <a:endParaRPr lang="hr-HR" sz="2000" dirty="0"/>
          </a:p>
          <a:p>
            <a:pPr>
              <a:buSzPct val="150000"/>
              <a:buBlip>
                <a:blip r:embed="rId2">
                  <a:extLst>
                    <a:ext uri="{96DAC541-7B7A-43D3-8B79-37D633B846F1}">
                      <asvg:svgBlip xmlns:asvg="http://schemas.microsoft.com/office/drawing/2016/SVG/main" xmlns="" r:embed="rId3"/>
                    </a:ext>
                  </a:extLst>
                </a:blip>
              </a:buBlip>
            </a:pPr>
            <a:r>
              <a:rPr lang="en-US" sz="2000" dirty="0"/>
              <a:t>č</a:t>
            </a:r>
            <a:r>
              <a:rPr lang="hr-HR" sz="2000" dirty="0" err="1"/>
              <a:t>itanje</a:t>
            </a:r>
            <a:r>
              <a:rPr lang="hr-HR" sz="2000" dirty="0"/>
              <a:t> kartice za suočavanje</a:t>
            </a:r>
          </a:p>
          <a:p>
            <a:pPr>
              <a:buSzPct val="150000"/>
              <a:buBlip>
                <a:blip r:embed="rId2">
                  <a:extLst>
                    <a:ext uri="{96DAC541-7B7A-43D3-8B79-37D633B846F1}">
                      <asvg:svgBlip xmlns:asvg="http://schemas.microsoft.com/office/drawing/2016/SVG/main" xmlns="" r:embed="rId3"/>
                    </a:ext>
                  </a:extLst>
                </a:blip>
              </a:buBlip>
            </a:pPr>
            <a:endParaRPr lang="hr-HR" sz="2000" dirty="0"/>
          </a:p>
          <a:p>
            <a:pPr>
              <a:buSzPct val="150000"/>
              <a:buBlip>
                <a:blip r:embed="rId2">
                  <a:extLst>
                    <a:ext uri="{96DAC541-7B7A-43D3-8B79-37D633B846F1}">
                      <asvg:svgBlip xmlns:asvg="http://schemas.microsoft.com/office/drawing/2016/SVG/main" xmlns="" r:embed="rId3"/>
                    </a:ext>
                  </a:extLst>
                </a:blip>
              </a:buBlip>
            </a:pPr>
            <a:r>
              <a:rPr lang="en-US" sz="2000" dirty="0"/>
              <a:t>s</a:t>
            </a:r>
            <a:r>
              <a:rPr lang="hr-HR" sz="2000" dirty="0" err="1"/>
              <a:t>lušanje</a:t>
            </a:r>
            <a:r>
              <a:rPr lang="hr-HR" sz="2000" dirty="0"/>
              <a:t> terapijske seanse ili jednog njena dijela s </a:t>
            </a:r>
            <a:r>
              <a:rPr lang="hr-HR" sz="2000" dirty="0" err="1"/>
              <a:t>audiovrpce</a:t>
            </a:r>
            <a:r>
              <a:rPr lang="hr-HR" sz="2000" dirty="0"/>
              <a:t> </a:t>
            </a:r>
          </a:p>
          <a:p>
            <a:pPr>
              <a:buSzPct val="150000"/>
              <a:buBlip>
                <a:blip r:embed="rId2">
                  <a:extLst>
                    <a:ext uri="{96DAC541-7B7A-43D3-8B79-37D633B846F1}">
                      <asvg:svgBlip xmlns:asvg="http://schemas.microsoft.com/office/drawing/2016/SVG/main" xmlns="" r:embed="rId3"/>
                    </a:ext>
                  </a:extLst>
                </a:blip>
              </a:buBlip>
            </a:pPr>
            <a:endParaRPr lang="hr-HR" sz="2000" dirty="0"/>
          </a:p>
        </p:txBody>
      </p:sp>
      <p:pic>
        <p:nvPicPr>
          <p:cNvPr id="5" name="Slika 4">
            <a:extLst>
              <a:ext uri="{FF2B5EF4-FFF2-40B4-BE49-F238E27FC236}">
                <a16:creationId xmlns:a16="http://schemas.microsoft.com/office/drawing/2014/main" id="{8192E943-7F6C-4B5E-93BF-33D071FA0F54}"/>
              </a:ext>
            </a:extLst>
          </p:cNvPr>
          <p:cNvPicPr>
            <a:picLocks noChangeAspect="1"/>
          </p:cNvPicPr>
          <p:nvPr/>
        </p:nvPicPr>
        <p:blipFill rotWithShape="1">
          <a:blip r:embed="rId4">
            <a:extLst>
              <a:ext uri="{28A0092B-C50C-407E-A947-70E740481C1C}">
                <a14:useLocalDpi xmlns:a14="http://schemas.microsoft.com/office/drawing/2010/main" val="0"/>
              </a:ext>
            </a:extLst>
          </a:blip>
          <a:srcRect l="29432" r="22745" b="-1"/>
          <a:stretch/>
        </p:blipFill>
        <p:spPr>
          <a:xfrm>
            <a:off x="20" y="10"/>
            <a:ext cx="4635571" cy="6857990"/>
          </a:xfrm>
          <a:prstGeom prst="rect">
            <a:avLst/>
          </a:prstGeom>
          <a:effectLst/>
        </p:spPr>
      </p:pic>
      <p:cxnSp>
        <p:nvCxnSpPr>
          <p:cNvPr id="10" name="Straight Connector 9">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2C13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4375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ABCEFB3-122C-4B1C-A5A2-01601C441DBF}"/>
              </a:ext>
            </a:extLst>
          </p:cNvPr>
          <p:cNvSpPr>
            <a:spLocks noGrp="1"/>
          </p:cNvSpPr>
          <p:nvPr>
            <p:ph type="title"/>
          </p:nvPr>
        </p:nvSpPr>
        <p:spPr/>
        <p:txBody>
          <a:bodyPr/>
          <a:lstStyle/>
          <a:p>
            <a:r>
              <a:rPr lang="en-US" dirty="0" err="1"/>
              <a:t>Literatura</a:t>
            </a:r>
            <a:endParaRPr lang="hr-HR" dirty="0"/>
          </a:p>
        </p:txBody>
      </p:sp>
      <p:sp>
        <p:nvSpPr>
          <p:cNvPr id="3" name="Rezervirano mjesto sadržaja 2">
            <a:extLst>
              <a:ext uri="{FF2B5EF4-FFF2-40B4-BE49-F238E27FC236}">
                <a16:creationId xmlns:a16="http://schemas.microsoft.com/office/drawing/2014/main" id="{946E1042-5E08-43B1-840F-837C1FB7DC99}"/>
              </a:ext>
            </a:extLst>
          </p:cNvPr>
          <p:cNvSpPr>
            <a:spLocks noGrp="1"/>
          </p:cNvSpPr>
          <p:nvPr>
            <p:ph idx="1"/>
          </p:nvPr>
        </p:nvSpPr>
        <p:spPr/>
        <p:txBody>
          <a:bodyPr>
            <a:normAutofit/>
          </a:bodyPr>
          <a:lstStyle/>
          <a:p>
            <a:r>
              <a:rPr lang="hr-HR" sz="2200" dirty="0"/>
              <a:t>Beck, J. (2011). Kognitivna terapija: osnove, educiranje i uvježbavanje. Jastrebarsko: Naklada Slap. – 8. poglavlje</a:t>
            </a:r>
            <a:endParaRPr lang="en-US" sz="2200" dirty="0"/>
          </a:p>
          <a:p>
            <a:r>
              <a:rPr lang="en-US" sz="2200" dirty="0"/>
              <a:t>Leahy, R. L., Holland, S. J. </a:t>
            </a:r>
            <a:r>
              <a:rPr lang="en-US" sz="2200" dirty="0" err="1"/>
              <a:t>i</a:t>
            </a:r>
            <a:r>
              <a:rPr lang="en-US" sz="2200" dirty="0"/>
              <a:t> McGinn, L. K. (2014). </a:t>
            </a:r>
            <a:r>
              <a:rPr lang="en-US" sz="2200" dirty="0" err="1"/>
              <a:t>Planovi</a:t>
            </a:r>
            <a:r>
              <a:rPr lang="en-US" sz="2200" dirty="0"/>
              <a:t> </a:t>
            </a:r>
            <a:r>
              <a:rPr lang="en-US" sz="2200" dirty="0" err="1"/>
              <a:t>tretmana</a:t>
            </a:r>
            <a:r>
              <a:rPr lang="en-US" sz="2200" dirty="0"/>
              <a:t> </a:t>
            </a:r>
            <a:r>
              <a:rPr lang="en-US" sz="2200" dirty="0" err="1"/>
              <a:t>i</a:t>
            </a:r>
            <a:r>
              <a:rPr lang="en-US" sz="2200" dirty="0"/>
              <a:t> </a:t>
            </a:r>
            <a:r>
              <a:rPr lang="en-US" sz="2200" dirty="0" err="1"/>
              <a:t>intervencije</a:t>
            </a:r>
            <a:r>
              <a:rPr lang="en-US" sz="2200" dirty="0"/>
              <a:t> za </a:t>
            </a:r>
            <a:r>
              <a:rPr lang="en-US" sz="2200" dirty="0" err="1"/>
              <a:t>depresiju</a:t>
            </a:r>
            <a:r>
              <a:rPr lang="en-US" sz="2200" dirty="0"/>
              <a:t> </a:t>
            </a:r>
            <a:r>
              <a:rPr lang="en-US" sz="2200" dirty="0" err="1"/>
              <a:t>i</a:t>
            </a:r>
            <a:r>
              <a:rPr lang="en-US" sz="2200" dirty="0"/>
              <a:t> </a:t>
            </a:r>
            <a:r>
              <a:rPr lang="en-US" sz="2200" dirty="0" err="1"/>
              <a:t>anksiozne</a:t>
            </a:r>
            <a:r>
              <a:rPr lang="en-US" sz="2200" dirty="0"/>
              <a:t> </a:t>
            </a:r>
            <a:r>
              <a:rPr lang="en-US" sz="2200" dirty="0" err="1"/>
              <a:t>poremećaje</a:t>
            </a:r>
            <a:r>
              <a:rPr lang="en-US" sz="2200" dirty="0"/>
              <a:t>. </a:t>
            </a:r>
            <a:r>
              <a:rPr lang="en-US" sz="2200" dirty="0" err="1"/>
              <a:t>Jastrebarsko</a:t>
            </a:r>
            <a:r>
              <a:rPr lang="en-US" sz="2200" dirty="0"/>
              <a:t>: </a:t>
            </a:r>
            <a:r>
              <a:rPr lang="en-US" sz="2200" dirty="0" err="1"/>
              <a:t>Naklada</a:t>
            </a:r>
            <a:r>
              <a:rPr lang="en-US" sz="2200" dirty="0"/>
              <a:t> Slap. </a:t>
            </a:r>
          </a:p>
          <a:p>
            <a:r>
              <a:rPr lang="en-US" sz="2200" dirty="0" err="1"/>
              <a:t>Slike</a:t>
            </a:r>
            <a:r>
              <a:rPr lang="en-US" sz="2200" dirty="0"/>
              <a:t> </a:t>
            </a:r>
            <a:r>
              <a:rPr lang="en-US" sz="2200" dirty="0" err="1"/>
              <a:t>preuzete</a:t>
            </a:r>
            <a:r>
              <a:rPr lang="en-US" sz="2200" dirty="0"/>
              <a:t> s: https://www.kakosi.hr/</a:t>
            </a:r>
            <a:endParaRPr lang="hr-HR" sz="2200" dirty="0"/>
          </a:p>
          <a:p>
            <a:pPr marL="0" indent="0">
              <a:buNone/>
            </a:pPr>
            <a:endParaRPr lang="hr-HR" sz="2200" dirty="0"/>
          </a:p>
        </p:txBody>
      </p:sp>
    </p:spTree>
    <p:extLst>
      <p:ext uri="{BB962C8B-B14F-4D97-AF65-F5344CB8AC3E}">
        <p14:creationId xmlns:p14="http://schemas.microsoft.com/office/powerpoint/2010/main" val="3249231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p:cNvSpPr>
            <a:spLocks noGrp="1"/>
          </p:cNvSpPr>
          <p:nvPr>
            <p:ph type="title"/>
          </p:nvPr>
        </p:nvSpPr>
        <p:spPr>
          <a:xfrm>
            <a:off x="4965430" y="629268"/>
            <a:ext cx="6586491" cy="1286160"/>
          </a:xfrm>
        </p:spPr>
        <p:txBody>
          <a:bodyPr anchor="b">
            <a:normAutofit fontScale="90000"/>
          </a:bodyPr>
          <a:lstStyle/>
          <a:p>
            <a:r>
              <a:rPr lang="hr-HR" dirty="0"/>
              <a:t>Zapis disfunkcionalnih misli</a:t>
            </a:r>
            <a:r>
              <a:rPr lang="en-US" dirty="0"/>
              <a:t> (ZDM)</a:t>
            </a:r>
            <a:endParaRPr lang="hr-HR" dirty="0"/>
          </a:p>
        </p:txBody>
      </p:sp>
      <p:sp>
        <p:nvSpPr>
          <p:cNvPr id="3" name="Rezervirano mjesto sadržaja 2"/>
          <p:cNvSpPr>
            <a:spLocks noGrp="1"/>
          </p:cNvSpPr>
          <p:nvPr>
            <p:ph idx="1"/>
          </p:nvPr>
        </p:nvSpPr>
        <p:spPr>
          <a:xfrm>
            <a:off x="4965431" y="2438400"/>
            <a:ext cx="6586489" cy="3785419"/>
          </a:xfrm>
        </p:spPr>
        <p:txBody>
          <a:bodyPr>
            <a:normAutofit/>
          </a:bodyPr>
          <a:lstStyle/>
          <a:p>
            <a:r>
              <a:rPr lang="hr-HR" sz="2200" dirty="0"/>
              <a:t>organizirani obrazac koji pomaže klijentu efikasnije odgovoriti na automatske misli i smanjiti uznemirenost</a:t>
            </a:r>
          </a:p>
          <a:p>
            <a:endParaRPr lang="hr-HR" sz="2200" dirty="0"/>
          </a:p>
          <a:p>
            <a:r>
              <a:rPr lang="hr-HR" sz="2200" dirty="0"/>
              <a:t>služi za pismeno vrednovanje i odgovaranje na automatske misli</a:t>
            </a:r>
            <a:r>
              <a:rPr lang="en-US" sz="2200" dirty="0"/>
              <a:t> </a:t>
            </a:r>
            <a:r>
              <a:rPr lang="en-US" sz="2200" dirty="0" err="1"/>
              <a:t>tijekom</a:t>
            </a:r>
            <a:r>
              <a:rPr lang="en-US" sz="2200" dirty="0"/>
              <a:t> </a:t>
            </a:r>
            <a:r>
              <a:rPr lang="en-US" sz="2200" dirty="0" err="1"/>
              <a:t>i</a:t>
            </a:r>
            <a:r>
              <a:rPr lang="en-US" sz="2200" dirty="0"/>
              <a:t> </a:t>
            </a:r>
            <a:r>
              <a:rPr lang="en-US" sz="2200" dirty="0" err="1"/>
              <a:t>nakon</a:t>
            </a:r>
            <a:r>
              <a:rPr lang="en-US" sz="2200" dirty="0"/>
              <a:t> </a:t>
            </a:r>
            <a:r>
              <a:rPr lang="en-US" sz="2200" dirty="0" err="1"/>
              <a:t>terapije</a:t>
            </a:r>
            <a:endParaRPr lang="hr-HR" sz="2200" dirty="0"/>
          </a:p>
          <a:p>
            <a:endParaRPr lang="en-US" sz="2200" dirty="0"/>
          </a:p>
          <a:p>
            <a:r>
              <a:rPr lang="hr-HR" sz="2200" dirty="0"/>
              <a:t>ukoliko terapeut procijeni da je ZDM forma za klijenta </a:t>
            </a:r>
            <a:r>
              <a:rPr lang="hr-HR" sz="2200" dirty="0" err="1"/>
              <a:t>prenaporn</a:t>
            </a:r>
            <a:r>
              <a:rPr lang="en-US" sz="2200" dirty="0"/>
              <a:t>a</a:t>
            </a:r>
            <a:r>
              <a:rPr lang="hr-HR" sz="2200" dirty="0"/>
              <a:t> -</a:t>
            </a:r>
            <a:r>
              <a:rPr lang="en-US" sz="2200" dirty="0"/>
              <a:t> </a:t>
            </a:r>
            <a:r>
              <a:rPr lang="hr-HR" sz="2200" dirty="0"/>
              <a:t>podučiti klijenta pitanjima za ispitivanje automatskih misli</a:t>
            </a:r>
          </a:p>
          <a:p>
            <a:endParaRPr lang="hr-HR" sz="2200" dirty="0"/>
          </a:p>
        </p:txBody>
      </p:sp>
      <p:pic>
        <p:nvPicPr>
          <p:cNvPr id="5" name="Slika 4">
            <a:extLst>
              <a:ext uri="{FF2B5EF4-FFF2-40B4-BE49-F238E27FC236}">
                <a16:creationId xmlns:a16="http://schemas.microsoft.com/office/drawing/2014/main" id="{C328A6FB-74D1-4AB9-895E-4B4EDDA5D684}"/>
              </a:ext>
            </a:extLst>
          </p:cNvPr>
          <p:cNvPicPr>
            <a:picLocks noChangeAspect="1"/>
          </p:cNvPicPr>
          <p:nvPr/>
        </p:nvPicPr>
        <p:blipFill rotWithShape="1">
          <a:blip r:embed="rId2">
            <a:extLst>
              <a:ext uri="{28A0092B-C50C-407E-A947-70E740481C1C}">
                <a14:useLocalDpi xmlns:a14="http://schemas.microsoft.com/office/drawing/2010/main" val="0"/>
              </a:ext>
            </a:extLst>
          </a:blip>
          <a:srcRect l="19289" r="28834" b="1"/>
          <a:stretch/>
        </p:blipFill>
        <p:spPr>
          <a:xfrm>
            <a:off x="20" y="10"/>
            <a:ext cx="4635571" cy="6857990"/>
          </a:xfrm>
          <a:prstGeom prst="rect">
            <a:avLst/>
          </a:prstGeom>
          <a:effectLst/>
        </p:spPr>
      </p:pic>
      <p:cxnSp>
        <p:nvCxnSpPr>
          <p:cNvPr id="10" name="Straight Connector 9">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EFAC2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1646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427AF5F-9A0E-42B7-A252-FD64C9885F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52FD0E1A-D88A-461E-AB63-E87BAD5B4C35}"/>
              </a:ext>
            </a:extLst>
          </p:cNvPr>
          <p:cNvSpPr>
            <a:spLocks noGrp="1"/>
          </p:cNvSpPr>
          <p:nvPr>
            <p:ph type="title"/>
          </p:nvPr>
        </p:nvSpPr>
        <p:spPr>
          <a:xfrm>
            <a:off x="228599" y="360226"/>
            <a:ext cx="11960351" cy="1306443"/>
          </a:xfrm>
        </p:spPr>
        <p:txBody>
          <a:bodyPr>
            <a:normAutofit/>
          </a:bodyPr>
          <a:lstStyle/>
          <a:p>
            <a:r>
              <a:rPr lang="hr-HR" sz="4000" dirty="0"/>
              <a:t>POSTUPAK PRIMJENE</a:t>
            </a:r>
            <a:r>
              <a:rPr lang="en-US" sz="4000" dirty="0"/>
              <a:t> </a:t>
            </a:r>
            <a:r>
              <a:rPr lang="hr-HR" sz="4000" dirty="0"/>
              <a:t>ZAPISA DISFUNKCIONALNIH MISLI</a:t>
            </a:r>
          </a:p>
        </p:txBody>
      </p:sp>
      <p:graphicFrame>
        <p:nvGraphicFramePr>
          <p:cNvPr id="22" name="Rezervirano mjesto sadržaja 2">
            <a:extLst>
              <a:ext uri="{FF2B5EF4-FFF2-40B4-BE49-F238E27FC236}">
                <a16:creationId xmlns:a16="http://schemas.microsoft.com/office/drawing/2014/main" id="{FD24AACE-5F42-4E96-89B6-7A4A154D76BC}"/>
              </a:ext>
            </a:extLst>
          </p:cNvPr>
          <p:cNvGraphicFramePr>
            <a:graphicFrameLocks noGrp="1"/>
          </p:cNvGraphicFramePr>
          <p:nvPr>
            <p:ph idx="1"/>
            <p:extLst>
              <p:ext uri="{D42A27DB-BD31-4B8C-83A1-F6EECF244321}">
                <p14:modId xmlns:p14="http://schemas.microsoft.com/office/powerpoint/2010/main" val="1720939219"/>
              </p:ext>
            </p:extLst>
          </p:nvPr>
        </p:nvGraphicFramePr>
        <p:xfrm>
          <a:off x="514349" y="1671568"/>
          <a:ext cx="6210301" cy="52531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Slika 4">
            <a:extLst>
              <a:ext uri="{FF2B5EF4-FFF2-40B4-BE49-F238E27FC236}">
                <a16:creationId xmlns:a16="http://schemas.microsoft.com/office/drawing/2014/main" id="{5AB131EE-0965-4F04-9DC3-633D2D816F0C}"/>
              </a:ext>
            </a:extLst>
          </p:cNvPr>
          <p:cNvPicPr>
            <a:picLocks noChangeAspect="1"/>
          </p:cNvPicPr>
          <p:nvPr/>
        </p:nvPicPr>
        <p:blipFill rotWithShape="1">
          <a:blip r:embed="rId7">
            <a:extLst>
              <a:ext uri="{28A0092B-C50C-407E-A947-70E740481C1C}">
                <a14:useLocalDpi xmlns:a14="http://schemas.microsoft.com/office/drawing/2010/main" val="0"/>
              </a:ext>
            </a:extLst>
          </a:blip>
          <a:srcRect l="6683" t="9010" r="4402" b="2"/>
          <a:stretch/>
        </p:blipFill>
        <p:spPr>
          <a:xfrm>
            <a:off x="6653214" y="1823320"/>
            <a:ext cx="5486400" cy="4224808"/>
          </a:xfrm>
          <a:prstGeom prst="rect">
            <a:avLst/>
          </a:prstGeom>
        </p:spPr>
      </p:pic>
    </p:spTree>
    <p:extLst>
      <p:ext uri="{BB962C8B-B14F-4D97-AF65-F5344CB8AC3E}">
        <p14:creationId xmlns:p14="http://schemas.microsoft.com/office/powerpoint/2010/main" val="4218923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704538" y="449705"/>
            <a:ext cx="10649262" cy="5876144"/>
          </a:xfrm>
        </p:spPr>
        <p:txBody>
          <a:bodyPr>
            <a:normAutofit/>
          </a:bodyPr>
          <a:lstStyle/>
          <a:p>
            <a:pPr marL="0" indent="0">
              <a:buNone/>
            </a:pPr>
            <a:endParaRPr lang="hr-HR">
              <a:latin typeface="Bookman Old Style" pitchFamily="18" charset="0"/>
            </a:endParaRPr>
          </a:p>
          <a:p>
            <a:endParaRPr lang="hr-HR" dirty="0">
              <a:latin typeface="Bookman Old Style" pitchFamily="18" charset="0"/>
            </a:endParaRPr>
          </a:p>
        </p:txBody>
      </p:sp>
      <p:graphicFrame>
        <p:nvGraphicFramePr>
          <p:cNvPr id="2" name="Tablica 1">
            <a:extLst>
              <a:ext uri="{FF2B5EF4-FFF2-40B4-BE49-F238E27FC236}">
                <a16:creationId xmlns:a16="http://schemas.microsoft.com/office/drawing/2014/main" id="{7F841B5A-E386-4C01-8535-F4DB57B5BA5E}"/>
              </a:ext>
            </a:extLst>
          </p:cNvPr>
          <p:cNvGraphicFramePr>
            <a:graphicFrameLocks noGrp="1"/>
          </p:cNvGraphicFramePr>
          <p:nvPr>
            <p:extLst>
              <p:ext uri="{D42A27DB-BD31-4B8C-83A1-F6EECF244321}">
                <p14:modId xmlns:p14="http://schemas.microsoft.com/office/powerpoint/2010/main" val="2267795572"/>
              </p:ext>
            </p:extLst>
          </p:nvPr>
        </p:nvGraphicFramePr>
        <p:xfrm>
          <a:off x="47625" y="233363"/>
          <a:ext cx="12087228" cy="3986213"/>
        </p:xfrm>
        <a:graphic>
          <a:graphicData uri="http://schemas.openxmlformats.org/drawingml/2006/table">
            <a:tbl>
              <a:tblPr firstRow="1" firstCol="1" bandRow="1">
                <a:tableStyleId>{68D230F3-CF80-4859-8CE7-A43EE81993B5}</a:tableStyleId>
              </a:tblPr>
              <a:tblGrid>
                <a:gridCol w="1171575">
                  <a:extLst>
                    <a:ext uri="{9D8B030D-6E8A-4147-A177-3AD203B41FA5}">
                      <a16:colId xmlns:a16="http://schemas.microsoft.com/office/drawing/2014/main" val="270186954"/>
                    </a:ext>
                  </a:extLst>
                </a:gridCol>
                <a:gridCol w="2419350">
                  <a:extLst>
                    <a:ext uri="{9D8B030D-6E8A-4147-A177-3AD203B41FA5}">
                      <a16:colId xmlns:a16="http://schemas.microsoft.com/office/drawing/2014/main" val="3252316390"/>
                    </a:ext>
                  </a:extLst>
                </a:gridCol>
                <a:gridCol w="2452689">
                  <a:extLst>
                    <a:ext uri="{9D8B030D-6E8A-4147-A177-3AD203B41FA5}">
                      <a16:colId xmlns:a16="http://schemas.microsoft.com/office/drawing/2014/main" val="1859397837"/>
                    </a:ext>
                  </a:extLst>
                </a:gridCol>
                <a:gridCol w="2014538">
                  <a:extLst>
                    <a:ext uri="{9D8B030D-6E8A-4147-A177-3AD203B41FA5}">
                      <a16:colId xmlns:a16="http://schemas.microsoft.com/office/drawing/2014/main" val="3805656436"/>
                    </a:ext>
                  </a:extLst>
                </a:gridCol>
                <a:gridCol w="2014538">
                  <a:extLst>
                    <a:ext uri="{9D8B030D-6E8A-4147-A177-3AD203B41FA5}">
                      <a16:colId xmlns:a16="http://schemas.microsoft.com/office/drawing/2014/main" val="2281899414"/>
                    </a:ext>
                  </a:extLst>
                </a:gridCol>
                <a:gridCol w="2014538">
                  <a:extLst>
                    <a:ext uri="{9D8B030D-6E8A-4147-A177-3AD203B41FA5}">
                      <a16:colId xmlns:a16="http://schemas.microsoft.com/office/drawing/2014/main" val="1850257617"/>
                    </a:ext>
                  </a:extLst>
                </a:gridCol>
              </a:tblGrid>
              <a:tr h="827737">
                <a:tc>
                  <a:txBody>
                    <a:bodyPr/>
                    <a:lstStyle/>
                    <a:p>
                      <a:pPr marL="0" marR="0" algn="ctr">
                        <a:lnSpc>
                          <a:spcPct val="115000"/>
                        </a:lnSpc>
                        <a:spcBef>
                          <a:spcPts val="0"/>
                        </a:spcBef>
                        <a:spcAft>
                          <a:spcPts val="0"/>
                        </a:spcAft>
                      </a:pPr>
                      <a:r>
                        <a:rPr lang="hr-HR" sz="1600" dirty="0">
                          <a:effectLst/>
                        </a:rPr>
                        <a:t>DATUM / VRIJEME</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tc>
                  <a:txBody>
                    <a:bodyPr/>
                    <a:lstStyle/>
                    <a:p>
                      <a:pPr marL="0" marR="0" algn="ctr">
                        <a:lnSpc>
                          <a:spcPct val="115000"/>
                        </a:lnSpc>
                        <a:spcBef>
                          <a:spcPts val="0"/>
                        </a:spcBef>
                        <a:spcAft>
                          <a:spcPts val="0"/>
                        </a:spcAft>
                      </a:pPr>
                      <a:r>
                        <a:rPr lang="hr-HR" sz="1600">
                          <a:effectLst/>
                        </a:rPr>
                        <a:t>SITUACIJA</a:t>
                      </a:r>
                      <a:endParaRPr lang="hr-H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tc>
                  <a:txBody>
                    <a:bodyPr/>
                    <a:lstStyle/>
                    <a:p>
                      <a:pPr marL="0" marR="0" algn="ctr">
                        <a:lnSpc>
                          <a:spcPct val="115000"/>
                        </a:lnSpc>
                        <a:spcBef>
                          <a:spcPts val="0"/>
                        </a:spcBef>
                        <a:spcAft>
                          <a:spcPts val="0"/>
                        </a:spcAft>
                      </a:pPr>
                      <a:r>
                        <a:rPr lang="hr-HR" sz="1600">
                          <a:effectLst/>
                        </a:rPr>
                        <a:t>AUTOMATSKA MISAO</a:t>
                      </a:r>
                      <a:endParaRPr lang="hr-H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tc>
                  <a:txBody>
                    <a:bodyPr/>
                    <a:lstStyle/>
                    <a:p>
                      <a:pPr marL="0" marR="0" algn="ctr">
                        <a:lnSpc>
                          <a:spcPct val="115000"/>
                        </a:lnSpc>
                        <a:spcBef>
                          <a:spcPts val="0"/>
                        </a:spcBef>
                        <a:spcAft>
                          <a:spcPts val="0"/>
                        </a:spcAft>
                      </a:pPr>
                      <a:r>
                        <a:rPr lang="hr-HR" sz="1600">
                          <a:effectLst/>
                        </a:rPr>
                        <a:t>EMOCIJE</a:t>
                      </a:r>
                      <a:endParaRPr lang="hr-H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tc>
                  <a:txBody>
                    <a:bodyPr/>
                    <a:lstStyle/>
                    <a:p>
                      <a:pPr marL="0" marR="0" algn="ctr">
                        <a:lnSpc>
                          <a:spcPct val="115000"/>
                        </a:lnSpc>
                        <a:spcBef>
                          <a:spcPts val="0"/>
                        </a:spcBef>
                        <a:spcAft>
                          <a:spcPts val="0"/>
                        </a:spcAft>
                      </a:pPr>
                      <a:r>
                        <a:rPr lang="hr-HR" sz="1600">
                          <a:effectLst/>
                        </a:rPr>
                        <a:t>ADAPTIVNI ODGOVOR</a:t>
                      </a:r>
                      <a:endParaRPr lang="hr-H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tc>
                  <a:txBody>
                    <a:bodyPr/>
                    <a:lstStyle/>
                    <a:p>
                      <a:pPr marL="0" marR="0" algn="ctr">
                        <a:lnSpc>
                          <a:spcPct val="115000"/>
                        </a:lnSpc>
                        <a:spcBef>
                          <a:spcPts val="0"/>
                        </a:spcBef>
                        <a:spcAft>
                          <a:spcPts val="0"/>
                        </a:spcAft>
                      </a:pPr>
                      <a:r>
                        <a:rPr lang="hr-HR" sz="1600">
                          <a:effectLst/>
                        </a:rPr>
                        <a:t>POSLJEDICA</a:t>
                      </a:r>
                      <a:endParaRPr lang="hr-H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extLst>
                  <a:ext uri="{0D108BD9-81ED-4DB2-BD59-A6C34878D82A}">
                    <a16:rowId xmlns:a16="http://schemas.microsoft.com/office/drawing/2014/main" val="1000444634"/>
                  </a:ext>
                </a:extLst>
              </a:tr>
              <a:tr h="3158476">
                <a:tc>
                  <a:txBody>
                    <a:bodyPr/>
                    <a:lstStyle/>
                    <a:p>
                      <a:pPr marL="0" marR="0">
                        <a:lnSpc>
                          <a:spcPct val="115000"/>
                        </a:lnSpc>
                        <a:spcBef>
                          <a:spcPts val="0"/>
                        </a:spcBef>
                        <a:spcAft>
                          <a:spcPts val="0"/>
                        </a:spcAft>
                      </a:pPr>
                      <a:r>
                        <a:rPr lang="hr-HR" sz="1600" dirty="0">
                          <a:effectLst/>
                        </a:rPr>
                        <a:t> </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tc>
                  <a:txBody>
                    <a:bodyPr/>
                    <a:lstStyle/>
                    <a:p>
                      <a:pPr marL="0" marR="0">
                        <a:lnSpc>
                          <a:spcPct val="115000"/>
                        </a:lnSpc>
                        <a:spcBef>
                          <a:spcPts val="0"/>
                        </a:spcBef>
                        <a:spcAft>
                          <a:spcPts val="0"/>
                        </a:spcAft>
                      </a:pPr>
                      <a:r>
                        <a:rPr lang="hr-HR" sz="1600" dirty="0">
                          <a:effectLst/>
                        </a:rPr>
                        <a:t>1. Koji aktualni događaj, tijek misli, sanjarenje ili sjećanje je izazvalo neugodnu emociju?</a:t>
                      </a:r>
                    </a:p>
                    <a:p>
                      <a:pPr marL="0" marR="0">
                        <a:lnSpc>
                          <a:spcPct val="115000"/>
                        </a:lnSpc>
                        <a:spcBef>
                          <a:spcPts val="0"/>
                        </a:spcBef>
                        <a:spcAft>
                          <a:spcPts val="0"/>
                        </a:spcAft>
                      </a:pPr>
                      <a:r>
                        <a:rPr lang="hr-HR" sz="1600" dirty="0">
                          <a:effectLst/>
                        </a:rPr>
                        <a:t>2. Koje (ako ih ima) nelagodne fizičke simptome ste imali?</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tc>
                  <a:txBody>
                    <a:bodyPr/>
                    <a:lstStyle/>
                    <a:p>
                      <a:pPr marL="0" marR="0">
                        <a:lnSpc>
                          <a:spcPct val="115000"/>
                        </a:lnSpc>
                        <a:spcBef>
                          <a:spcPts val="0"/>
                        </a:spcBef>
                        <a:spcAft>
                          <a:spcPts val="0"/>
                        </a:spcAft>
                      </a:pPr>
                      <a:r>
                        <a:rPr lang="hr-HR" sz="1600" dirty="0">
                          <a:effectLst/>
                        </a:rPr>
                        <a:t>1. Koje misli ili predodžbe su Vam prošle glavom?</a:t>
                      </a:r>
                    </a:p>
                    <a:p>
                      <a:pPr marL="0" marR="0">
                        <a:lnSpc>
                          <a:spcPct val="115000"/>
                        </a:lnSpc>
                        <a:spcBef>
                          <a:spcPts val="0"/>
                        </a:spcBef>
                        <a:spcAft>
                          <a:spcPts val="0"/>
                        </a:spcAft>
                      </a:pPr>
                      <a:r>
                        <a:rPr lang="hr-HR" sz="1600" dirty="0">
                          <a:effectLst/>
                        </a:rPr>
                        <a:t>2. Koliki je stupanj uvjerenja u svaku od misli u tom trenutku (0-100%)?</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tc>
                  <a:txBody>
                    <a:bodyPr/>
                    <a:lstStyle/>
                    <a:p>
                      <a:pPr marL="0" marR="0">
                        <a:lnSpc>
                          <a:spcPct val="115000"/>
                        </a:lnSpc>
                        <a:spcBef>
                          <a:spcPts val="0"/>
                        </a:spcBef>
                        <a:spcAft>
                          <a:spcPts val="0"/>
                        </a:spcAft>
                      </a:pPr>
                      <a:r>
                        <a:rPr lang="hr-HR" sz="1600" dirty="0">
                          <a:effectLst/>
                        </a:rPr>
                        <a:t>1. Koje ste emocije (tuga, anksioznost, ljutnja i sl.) osjetili u tom trenutku?</a:t>
                      </a:r>
                    </a:p>
                    <a:p>
                      <a:pPr marL="0" marR="0">
                        <a:lnSpc>
                          <a:spcPct val="115000"/>
                        </a:lnSpc>
                        <a:spcBef>
                          <a:spcPts val="0"/>
                        </a:spcBef>
                        <a:spcAft>
                          <a:spcPts val="0"/>
                        </a:spcAft>
                      </a:pPr>
                      <a:r>
                        <a:rPr lang="hr-HR" sz="1600" dirty="0">
                          <a:effectLst/>
                        </a:rPr>
                        <a:t>2. Koliki je bio intenzitet svake emocije (0-100%)?</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tc>
                  <a:txBody>
                    <a:bodyPr/>
                    <a:lstStyle/>
                    <a:p>
                      <a:pPr marL="0" marR="0">
                        <a:lnSpc>
                          <a:spcPct val="115000"/>
                        </a:lnSpc>
                        <a:spcBef>
                          <a:spcPts val="0"/>
                        </a:spcBef>
                        <a:spcAft>
                          <a:spcPts val="0"/>
                        </a:spcAft>
                      </a:pPr>
                      <a:r>
                        <a:rPr lang="hr-HR" sz="1600" dirty="0">
                          <a:effectLst/>
                        </a:rPr>
                        <a:t>1. Koju ste kognitivnu distorziju napravili?</a:t>
                      </a:r>
                    </a:p>
                    <a:p>
                      <a:pPr marL="0" marR="0">
                        <a:lnSpc>
                          <a:spcPct val="115000"/>
                        </a:lnSpc>
                        <a:spcBef>
                          <a:spcPts val="0"/>
                        </a:spcBef>
                        <a:spcAft>
                          <a:spcPts val="0"/>
                        </a:spcAft>
                      </a:pPr>
                      <a:r>
                        <a:rPr lang="hr-HR" sz="1600" dirty="0">
                          <a:effectLst/>
                        </a:rPr>
                        <a:t>2. Upotrijebite pitanja s dna tablice kako biste odgovorili na automatske misli i zapišite sve korisne odgovore.</a:t>
                      </a:r>
                    </a:p>
                    <a:p>
                      <a:pPr marL="0" marR="0">
                        <a:lnSpc>
                          <a:spcPct val="115000"/>
                        </a:lnSpc>
                        <a:spcBef>
                          <a:spcPts val="0"/>
                        </a:spcBef>
                        <a:spcAft>
                          <a:spcPts val="0"/>
                        </a:spcAft>
                      </a:pPr>
                      <a:r>
                        <a:rPr lang="hr-HR" sz="1600" dirty="0">
                          <a:effectLst/>
                        </a:rPr>
                        <a:t>3. Koliko vjerujete u svaki od odgovora (0-100%)?</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tc>
                  <a:txBody>
                    <a:bodyPr/>
                    <a:lstStyle/>
                    <a:p>
                      <a:pPr marL="0" marR="0">
                        <a:lnSpc>
                          <a:spcPct val="115000"/>
                        </a:lnSpc>
                        <a:spcBef>
                          <a:spcPts val="0"/>
                        </a:spcBef>
                        <a:spcAft>
                          <a:spcPts val="0"/>
                        </a:spcAft>
                      </a:pPr>
                      <a:r>
                        <a:rPr lang="hr-HR" sz="1600" dirty="0">
                          <a:effectLst/>
                        </a:rPr>
                        <a:t>1. Koliko sada vjerujete u svaku automatsku misao (0-100%)?</a:t>
                      </a:r>
                    </a:p>
                    <a:p>
                      <a:pPr marL="0" marR="0">
                        <a:lnSpc>
                          <a:spcPct val="115000"/>
                        </a:lnSpc>
                        <a:spcBef>
                          <a:spcPts val="0"/>
                        </a:spcBef>
                        <a:spcAft>
                          <a:spcPts val="0"/>
                        </a:spcAft>
                      </a:pPr>
                      <a:r>
                        <a:rPr lang="hr-HR" sz="1600" dirty="0">
                          <a:effectLst/>
                        </a:rPr>
                        <a:t>2. Koje emocije sada osjećate i koliko su intenzivne (0-100%)?</a:t>
                      </a:r>
                    </a:p>
                    <a:p>
                      <a:pPr marL="0" marR="0">
                        <a:lnSpc>
                          <a:spcPct val="115000"/>
                        </a:lnSpc>
                        <a:spcBef>
                          <a:spcPts val="0"/>
                        </a:spcBef>
                        <a:spcAft>
                          <a:spcPts val="0"/>
                        </a:spcAft>
                      </a:pPr>
                      <a:r>
                        <a:rPr lang="hr-HR" sz="1600" dirty="0">
                          <a:effectLst/>
                        </a:rPr>
                        <a:t>3. Što ćete poduzeti?</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extLst>
                  <a:ext uri="{0D108BD9-81ED-4DB2-BD59-A6C34878D82A}">
                    <a16:rowId xmlns:a16="http://schemas.microsoft.com/office/drawing/2014/main" val="4059105300"/>
                  </a:ext>
                </a:extLst>
              </a:tr>
            </a:tbl>
          </a:graphicData>
        </a:graphic>
      </p:graphicFrame>
      <p:sp>
        <p:nvSpPr>
          <p:cNvPr id="9" name="TekstniOkvir 8">
            <a:extLst>
              <a:ext uri="{FF2B5EF4-FFF2-40B4-BE49-F238E27FC236}">
                <a16:creationId xmlns:a16="http://schemas.microsoft.com/office/drawing/2014/main" id="{78D151AC-99C7-4F13-A73F-4AB0BC246890}"/>
              </a:ext>
            </a:extLst>
          </p:cNvPr>
          <p:cNvSpPr txBox="1"/>
          <p:nvPr/>
        </p:nvSpPr>
        <p:spPr>
          <a:xfrm>
            <a:off x="47625" y="4435918"/>
            <a:ext cx="12087228" cy="1477328"/>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hr-HR" dirty="0"/>
              <a:t>Pitanja za sastavljanje adaptivnog odgovora: (1) Koji su dokazi da je automatska misao točna? Da nije točna? (2) Postoji li alternativno objašnjenje? (3) Što je najgore što se može dogoditi? Mogu li to preživjeti? Što je najbolje što se može dogoditi? Što je najvjerojatnija posljedica? (4) Što je učinak vjerovanja u automatsku misao? Što bi mogao biti učinak promjene u mom razmišljanju? (5) Što bih trebao poduzeti glede toga? (6) Ako bi ______ (ime prijatelja) bio u takvoj situaciji i to pomislio, što bih mu rekao? </a:t>
            </a:r>
          </a:p>
        </p:txBody>
      </p:sp>
    </p:spTree>
    <p:extLst>
      <p:ext uri="{BB962C8B-B14F-4D97-AF65-F5344CB8AC3E}">
        <p14:creationId xmlns:p14="http://schemas.microsoft.com/office/powerpoint/2010/main" val="1660394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704538" y="449705"/>
            <a:ext cx="10649262" cy="5876144"/>
          </a:xfrm>
        </p:spPr>
        <p:txBody>
          <a:bodyPr>
            <a:normAutofit/>
          </a:bodyPr>
          <a:lstStyle/>
          <a:p>
            <a:pPr marL="0" indent="0">
              <a:buNone/>
            </a:pPr>
            <a:endParaRPr lang="hr-HR" dirty="0">
              <a:latin typeface="Bookman Old Style" pitchFamily="18" charset="0"/>
            </a:endParaRPr>
          </a:p>
          <a:p>
            <a:endParaRPr lang="hr-HR" dirty="0">
              <a:latin typeface="Bookman Old Style" pitchFamily="18" charset="0"/>
            </a:endParaRPr>
          </a:p>
        </p:txBody>
      </p:sp>
      <p:graphicFrame>
        <p:nvGraphicFramePr>
          <p:cNvPr id="2" name="Tablica 1">
            <a:extLst>
              <a:ext uri="{FF2B5EF4-FFF2-40B4-BE49-F238E27FC236}">
                <a16:creationId xmlns:a16="http://schemas.microsoft.com/office/drawing/2014/main" id="{7F841B5A-E386-4C01-8535-F4DB57B5BA5E}"/>
              </a:ext>
            </a:extLst>
          </p:cNvPr>
          <p:cNvGraphicFramePr>
            <a:graphicFrameLocks noGrp="1"/>
          </p:cNvGraphicFramePr>
          <p:nvPr>
            <p:extLst>
              <p:ext uri="{D42A27DB-BD31-4B8C-83A1-F6EECF244321}">
                <p14:modId xmlns:p14="http://schemas.microsoft.com/office/powerpoint/2010/main" val="3120396602"/>
              </p:ext>
            </p:extLst>
          </p:nvPr>
        </p:nvGraphicFramePr>
        <p:xfrm>
          <a:off x="47625" y="233365"/>
          <a:ext cx="12087228" cy="4248148"/>
        </p:xfrm>
        <a:graphic>
          <a:graphicData uri="http://schemas.openxmlformats.org/drawingml/2006/table">
            <a:tbl>
              <a:tblPr firstRow="1" firstCol="1" bandRow="1">
                <a:tableStyleId>{68D230F3-CF80-4859-8CE7-A43EE81993B5}</a:tableStyleId>
              </a:tblPr>
              <a:tblGrid>
                <a:gridCol w="1171575">
                  <a:extLst>
                    <a:ext uri="{9D8B030D-6E8A-4147-A177-3AD203B41FA5}">
                      <a16:colId xmlns:a16="http://schemas.microsoft.com/office/drawing/2014/main" val="270186954"/>
                    </a:ext>
                  </a:extLst>
                </a:gridCol>
                <a:gridCol w="2419350">
                  <a:extLst>
                    <a:ext uri="{9D8B030D-6E8A-4147-A177-3AD203B41FA5}">
                      <a16:colId xmlns:a16="http://schemas.microsoft.com/office/drawing/2014/main" val="3252316390"/>
                    </a:ext>
                  </a:extLst>
                </a:gridCol>
                <a:gridCol w="2452689">
                  <a:extLst>
                    <a:ext uri="{9D8B030D-6E8A-4147-A177-3AD203B41FA5}">
                      <a16:colId xmlns:a16="http://schemas.microsoft.com/office/drawing/2014/main" val="1859397837"/>
                    </a:ext>
                  </a:extLst>
                </a:gridCol>
                <a:gridCol w="2014538">
                  <a:extLst>
                    <a:ext uri="{9D8B030D-6E8A-4147-A177-3AD203B41FA5}">
                      <a16:colId xmlns:a16="http://schemas.microsoft.com/office/drawing/2014/main" val="3805656436"/>
                    </a:ext>
                  </a:extLst>
                </a:gridCol>
                <a:gridCol w="2014538">
                  <a:extLst>
                    <a:ext uri="{9D8B030D-6E8A-4147-A177-3AD203B41FA5}">
                      <a16:colId xmlns:a16="http://schemas.microsoft.com/office/drawing/2014/main" val="2281899414"/>
                    </a:ext>
                  </a:extLst>
                </a:gridCol>
                <a:gridCol w="2014538">
                  <a:extLst>
                    <a:ext uri="{9D8B030D-6E8A-4147-A177-3AD203B41FA5}">
                      <a16:colId xmlns:a16="http://schemas.microsoft.com/office/drawing/2014/main" val="1850257617"/>
                    </a:ext>
                  </a:extLst>
                </a:gridCol>
              </a:tblGrid>
              <a:tr h="462192">
                <a:tc>
                  <a:txBody>
                    <a:bodyPr/>
                    <a:lstStyle/>
                    <a:p>
                      <a:pPr marL="0" marR="0" algn="ctr">
                        <a:lnSpc>
                          <a:spcPct val="115000"/>
                        </a:lnSpc>
                        <a:spcBef>
                          <a:spcPts val="0"/>
                        </a:spcBef>
                        <a:spcAft>
                          <a:spcPts val="0"/>
                        </a:spcAft>
                      </a:pPr>
                      <a:r>
                        <a:rPr lang="hr-HR" sz="1600" dirty="0">
                          <a:effectLst/>
                        </a:rPr>
                        <a:t>DATUM / VRIJEME</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tc>
                  <a:txBody>
                    <a:bodyPr/>
                    <a:lstStyle/>
                    <a:p>
                      <a:pPr marL="0" marR="0" algn="ctr">
                        <a:lnSpc>
                          <a:spcPct val="115000"/>
                        </a:lnSpc>
                        <a:spcBef>
                          <a:spcPts val="0"/>
                        </a:spcBef>
                        <a:spcAft>
                          <a:spcPts val="0"/>
                        </a:spcAft>
                      </a:pPr>
                      <a:r>
                        <a:rPr lang="hr-HR" sz="1600">
                          <a:effectLst/>
                        </a:rPr>
                        <a:t>SITUACIJA</a:t>
                      </a:r>
                      <a:endParaRPr lang="hr-H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tc>
                  <a:txBody>
                    <a:bodyPr/>
                    <a:lstStyle/>
                    <a:p>
                      <a:pPr marL="0" marR="0" algn="ctr">
                        <a:lnSpc>
                          <a:spcPct val="115000"/>
                        </a:lnSpc>
                        <a:spcBef>
                          <a:spcPts val="0"/>
                        </a:spcBef>
                        <a:spcAft>
                          <a:spcPts val="0"/>
                        </a:spcAft>
                      </a:pPr>
                      <a:r>
                        <a:rPr lang="hr-HR" sz="1600">
                          <a:effectLst/>
                        </a:rPr>
                        <a:t>AUTOMATSKA MISAO</a:t>
                      </a:r>
                      <a:endParaRPr lang="hr-H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tc>
                  <a:txBody>
                    <a:bodyPr/>
                    <a:lstStyle/>
                    <a:p>
                      <a:pPr marL="0" marR="0" algn="ctr">
                        <a:lnSpc>
                          <a:spcPct val="115000"/>
                        </a:lnSpc>
                        <a:spcBef>
                          <a:spcPts val="0"/>
                        </a:spcBef>
                        <a:spcAft>
                          <a:spcPts val="0"/>
                        </a:spcAft>
                      </a:pPr>
                      <a:r>
                        <a:rPr lang="hr-HR" sz="1600">
                          <a:effectLst/>
                        </a:rPr>
                        <a:t>EMOCIJE</a:t>
                      </a:r>
                      <a:endParaRPr lang="hr-H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tc>
                  <a:txBody>
                    <a:bodyPr/>
                    <a:lstStyle/>
                    <a:p>
                      <a:pPr marL="0" marR="0" algn="ctr">
                        <a:lnSpc>
                          <a:spcPct val="115000"/>
                        </a:lnSpc>
                        <a:spcBef>
                          <a:spcPts val="0"/>
                        </a:spcBef>
                        <a:spcAft>
                          <a:spcPts val="0"/>
                        </a:spcAft>
                      </a:pPr>
                      <a:r>
                        <a:rPr lang="hr-HR" sz="1600">
                          <a:effectLst/>
                        </a:rPr>
                        <a:t>ADAPTIVNI ODGOVOR</a:t>
                      </a:r>
                      <a:endParaRPr lang="hr-H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tc>
                  <a:txBody>
                    <a:bodyPr/>
                    <a:lstStyle/>
                    <a:p>
                      <a:pPr marL="0" marR="0" algn="ctr">
                        <a:lnSpc>
                          <a:spcPct val="115000"/>
                        </a:lnSpc>
                        <a:spcBef>
                          <a:spcPts val="0"/>
                        </a:spcBef>
                        <a:spcAft>
                          <a:spcPts val="0"/>
                        </a:spcAft>
                      </a:pPr>
                      <a:r>
                        <a:rPr lang="hr-HR" sz="1600">
                          <a:effectLst/>
                        </a:rPr>
                        <a:t>POSLJEDICA</a:t>
                      </a:r>
                      <a:endParaRPr lang="hr-HR"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nchor="ctr"/>
                </a:tc>
                <a:extLst>
                  <a:ext uri="{0D108BD9-81ED-4DB2-BD59-A6C34878D82A}">
                    <a16:rowId xmlns:a16="http://schemas.microsoft.com/office/drawing/2014/main" val="1000444634"/>
                  </a:ext>
                </a:extLst>
              </a:tr>
              <a:tr h="2605141">
                <a:tc>
                  <a:txBody>
                    <a:bodyPr/>
                    <a:lstStyle/>
                    <a:p>
                      <a:pPr marL="0" marR="0">
                        <a:lnSpc>
                          <a:spcPct val="115000"/>
                        </a:lnSpc>
                        <a:spcBef>
                          <a:spcPts val="0"/>
                        </a:spcBef>
                        <a:spcAft>
                          <a:spcPts val="0"/>
                        </a:spcAft>
                      </a:pPr>
                      <a:r>
                        <a:rPr lang="hr-HR" sz="1600" dirty="0">
                          <a:effectLst/>
                        </a:rPr>
                        <a:t> </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tc>
                  <a:txBody>
                    <a:bodyPr/>
                    <a:lstStyle/>
                    <a:p>
                      <a:pPr marL="0" marR="0">
                        <a:lnSpc>
                          <a:spcPct val="115000"/>
                        </a:lnSpc>
                        <a:spcBef>
                          <a:spcPts val="0"/>
                        </a:spcBef>
                        <a:spcAft>
                          <a:spcPts val="0"/>
                        </a:spcAft>
                      </a:pPr>
                      <a:r>
                        <a:rPr lang="hr-HR" sz="1600" dirty="0">
                          <a:effectLst/>
                        </a:rPr>
                        <a:t>1. Koji aktualni događaj, tijek misli, sanjarenje ili sjećanje je izazvalo neugodnu emociju?</a:t>
                      </a:r>
                    </a:p>
                    <a:p>
                      <a:pPr marL="0" marR="0">
                        <a:lnSpc>
                          <a:spcPct val="115000"/>
                        </a:lnSpc>
                        <a:spcBef>
                          <a:spcPts val="0"/>
                        </a:spcBef>
                        <a:spcAft>
                          <a:spcPts val="0"/>
                        </a:spcAft>
                      </a:pPr>
                      <a:r>
                        <a:rPr lang="hr-HR" sz="1600" dirty="0">
                          <a:effectLst/>
                        </a:rPr>
                        <a:t>2. Koje (ako ih ima) nelagodne fizičke simptome ste imali?</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tc>
                  <a:txBody>
                    <a:bodyPr/>
                    <a:lstStyle/>
                    <a:p>
                      <a:pPr marL="0" marR="0">
                        <a:lnSpc>
                          <a:spcPct val="115000"/>
                        </a:lnSpc>
                        <a:spcBef>
                          <a:spcPts val="0"/>
                        </a:spcBef>
                        <a:spcAft>
                          <a:spcPts val="0"/>
                        </a:spcAft>
                      </a:pPr>
                      <a:r>
                        <a:rPr lang="hr-HR" sz="1600" dirty="0">
                          <a:effectLst/>
                        </a:rPr>
                        <a:t>1. Koje misli ili predodžbe su Vam prošle glavom?</a:t>
                      </a:r>
                    </a:p>
                    <a:p>
                      <a:pPr marL="0" marR="0">
                        <a:lnSpc>
                          <a:spcPct val="115000"/>
                        </a:lnSpc>
                        <a:spcBef>
                          <a:spcPts val="0"/>
                        </a:spcBef>
                        <a:spcAft>
                          <a:spcPts val="0"/>
                        </a:spcAft>
                      </a:pPr>
                      <a:r>
                        <a:rPr lang="hr-HR" sz="1600" dirty="0">
                          <a:effectLst/>
                        </a:rPr>
                        <a:t>2. Koliki je stupanj uvjerenja u svaku od misli u tom trenutku (0-100%)?</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tc>
                  <a:txBody>
                    <a:bodyPr/>
                    <a:lstStyle/>
                    <a:p>
                      <a:pPr marL="0" marR="0">
                        <a:lnSpc>
                          <a:spcPct val="115000"/>
                        </a:lnSpc>
                        <a:spcBef>
                          <a:spcPts val="0"/>
                        </a:spcBef>
                        <a:spcAft>
                          <a:spcPts val="0"/>
                        </a:spcAft>
                      </a:pPr>
                      <a:r>
                        <a:rPr lang="hr-HR" sz="1600" dirty="0">
                          <a:effectLst/>
                        </a:rPr>
                        <a:t>1. Koje ste emocije (tuga, anksioznost, ljutnja i sl.) osjetili u tom trenutku?</a:t>
                      </a:r>
                    </a:p>
                    <a:p>
                      <a:pPr marL="0" marR="0">
                        <a:lnSpc>
                          <a:spcPct val="115000"/>
                        </a:lnSpc>
                        <a:spcBef>
                          <a:spcPts val="0"/>
                        </a:spcBef>
                        <a:spcAft>
                          <a:spcPts val="0"/>
                        </a:spcAft>
                      </a:pPr>
                      <a:r>
                        <a:rPr lang="hr-HR" sz="1600" dirty="0">
                          <a:effectLst/>
                        </a:rPr>
                        <a:t>2. Koliki je bio intenzitet svake emocije (0-100%)?</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tc>
                  <a:txBody>
                    <a:bodyPr/>
                    <a:lstStyle/>
                    <a:p>
                      <a:pPr marL="0" marR="0">
                        <a:lnSpc>
                          <a:spcPct val="115000"/>
                        </a:lnSpc>
                        <a:spcBef>
                          <a:spcPts val="0"/>
                        </a:spcBef>
                        <a:spcAft>
                          <a:spcPts val="0"/>
                        </a:spcAft>
                      </a:pPr>
                      <a:r>
                        <a:rPr lang="hr-HR" sz="1600" dirty="0">
                          <a:effectLst/>
                        </a:rPr>
                        <a:t>1. Koju ste kognitivnu distorziju napravili?</a:t>
                      </a:r>
                    </a:p>
                    <a:p>
                      <a:pPr marL="0" marR="0">
                        <a:lnSpc>
                          <a:spcPct val="115000"/>
                        </a:lnSpc>
                        <a:spcBef>
                          <a:spcPts val="0"/>
                        </a:spcBef>
                        <a:spcAft>
                          <a:spcPts val="0"/>
                        </a:spcAft>
                      </a:pPr>
                      <a:r>
                        <a:rPr lang="hr-HR" sz="1600" dirty="0">
                          <a:effectLst/>
                        </a:rPr>
                        <a:t>2. Upotrijebite pitanja s dna tablice kako biste odgovorili na automatske misli i zapišite sve korisne odgovore.</a:t>
                      </a:r>
                    </a:p>
                    <a:p>
                      <a:pPr marL="0" marR="0">
                        <a:lnSpc>
                          <a:spcPct val="115000"/>
                        </a:lnSpc>
                        <a:spcBef>
                          <a:spcPts val="0"/>
                        </a:spcBef>
                        <a:spcAft>
                          <a:spcPts val="0"/>
                        </a:spcAft>
                      </a:pPr>
                      <a:r>
                        <a:rPr lang="hr-HR" sz="1600" dirty="0">
                          <a:effectLst/>
                        </a:rPr>
                        <a:t>3. Koliko vjerujete u svaki od odgovora (0-100%)?</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tc>
                  <a:txBody>
                    <a:bodyPr/>
                    <a:lstStyle/>
                    <a:p>
                      <a:pPr marL="0" marR="0">
                        <a:lnSpc>
                          <a:spcPct val="115000"/>
                        </a:lnSpc>
                        <a:spcBef>
                          <a:spcPts val="0"/>
                        </a:spcBef>
                        <a:spcAft>
                          <a:spcPts val="0"/>
                        </a:spcAft>
                      </a:pPr>
                      <a:r>
                        <a:rPr lang="hr-HR" sz="1600" dirty="0">
                          <a:effectLst/>
                        </a:rPr>
                        <a:t>1. Koliko sada vjerujete u svaku automatsku misao (0-100%)?</a:t>
                      </a:r>
                    </a:p>
                    <a:p>
                      <a:pPr marL="0" marR="0">
                        <a:lnSpc>
                          <a:spcPct val="115000"/>
                        </a:lnSpc>
                        <a:spcBef>
                          <a:spcPts val="0"/>
                        </a:spcBef>
                        <a:spcAft>
                          <a:spcPts val="0"/>
                        </a:spcAft>
                      </a:pPr>
                      <a:r>
                        <a:rPr lang="hr-HR" sz="1600" dirty="0">
                          <a:effectLst/>
                        </a:rPr>
                        <a:t>2. Koje emocije sada osjećate i koliko su intenzivne (0-100%)?</a:t>
                      </a:r>
                    </a:p>
                    <a:p>
                      <a:pPr marL="0" marR="0">
                        <a:lnSpc>
                          <a:spcPct val="115000"/>
                        </a:lnSpc>
                        <a:spcBef>
                          <a:spcPts val="0"/>
                        </a:spcBef>
                        <a:spcAft>
                          <a:spcPts val="0"/>
                        </a:spcAft>
                      </a:pPr>
                      <a:r>
                        <a:rPr lang="hr-HR" sz="1600" dirty="0">
                          <a:effectLst/>
                        </a:rPr>
                        <a:t>3. Što ćete poduzeti?</a:t>
                      </a:r>
                      <a:endParaRPr lang="hr-HR"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3058" marR="33058" marT="0" marB="0"/>
                </a:tc>
                <a:extLst>
                  <a:ext uri="{0D108BD9-81ED-4DB2-BD59-A6C34878D82A}">
                    <a16:rowId xmlns:a16="http://schemas.microsoft.com/office/drawing/2014/main" val="4059105300"/>
                  </a:ext>
                </a:extLst>
              </a:tr>
              <a:tr h="635760">
                <a:tc>
                  <a:txBody>
                    <a:bodyPr/>
                    <a:lstStyle/>
                    <a:p>
                      <a:r>
                        <a:rPr lang="hr-HR" sz="1600" b="1" dirty="0">
                          <a:solidFill>
                            <a:schemeClr val="tx1"/>
                          </a:solidFill>
                          <a:latin typeface="+mj-lt"/>
                        </a:rPr>
                        <a:t>Petak</a:t>
                      </a:r>
                      <a:r>
                        <a:rPr lang="hr-HR" sz="1600" b="1" baseline="0" dirty="0">
                          <a:solidFill>
                            <a:schemeClr val="tx1"/>
                          </a:solidFill>
                          <a:latin typeface="+mj-lt"/>
                        </a:rPr>
                        <a:t> 23/2</a:t>
                      </a:r>
                    </a:p>
                    <a:p>
                      <a:r>
                        <a:rPr lang="hr-HR" sz="1600" b="1" baseline="0">
                          <a:solidFill>
                            <a:schemeClr val="tx1"/>
                          </a:solidFill>
                          <a:latin typeface="+mj-lt"/>
                        </a:rPr>
                        <a:t>15.00 </a:t>
                      </a:r>
                      <a:r>
                        <a:rPr lang="hr-HR" sz="1600" b="1" baseline="0" dirty="0">
                          <a:solidFill>
                            <a:schemeClr val="tx1"/>
                          </a:solidFill>
                          <a:latin typeface="+mj-lt"/>
                        </a:rPr>
                        <a:t>sati</a:t>
                      </a:r>
                      <a:endParaRPr lang="hr-HR" sz="1600" b="1" dirty="0">
                        <a:solidFill>
                          <a:schemeClr val="tx1"/>
                        </a:solidFill>
                        <a:latin typeface="+mj-lt"/>
                      </a:endParaRPr>
                    </a:p>
                  </a:txBody>
                  <a:tcPr/>
                </a:tc>
                <a:tc>
                  <a:txBody>
                    <a:bodyPr/>
                    <a:lstStyle/>
                    <a:p>
                      <a:r>
                        <a:rPr lang="hr-HR" sz="1600" b="1" dirty="0">
                          <a:solidFill>
                            <a:schemeClr val="tx1"/>
                          </a:solidFill>
                          <a:latin typeface="+mj-lt"/>
                        </a:rPr>
                        <a:t>Razmišljanje</a:t>
                      </a:r>
                      <a:r>
                        <a:rPr lang="hr-HR" sz="1600" b="1" baseline="0" dirty="0">
                          <a:solidFill>
                            <a:schemeClr val="tx1"/>
                          </a:solidFill>
                          <a:latin typeface="+mj-lt"/>
                        </a:rPr>
                        <a:t> o pozivanju  Boba na kavu</a:t>
                      </a:r>
                      <a:endParaRPr lang="hr-HR" sz="1600" b="1" dirty="0">
                        <a:solidFill>
                          <a:schemeClr val="tx1"/>
                        </a:solidFill>
                        <a:latin typeface="+mj-lt"/>
                      </a:endParaRPr>
                    </a:p>
                  </a:txBody>
                  <a:tcPr/>
                </a:tc>
                <a:tc>
                  <a:txBody>
                    <a:bodyPr/>
                    <a:lstStyle/>
                    <a:p>
                      <a:r>
                        <a:rPr lang="hr-HR" sz="1600" b="1" dirty="0">
                          <a:solidFill>
                            <a:schemeClr val="tx1"/>
                          </a:solidFill>
                          <a:latin typeface="+mj-lt"/>
                        </a:rPr>
                        <a:t>Neće htjeti ići sa mnom (90%)</a:t>
                      </a:r>
                    </a:p>
                  </a:txBody>
                  <a:tcPr/>
                </a:tc>
                <a:tc>
                  <a:txBody>
                    <a:bodyPr/>
                    <a:lstStyle/>
                    <a:p>
                      <a:r>
                        <a:rPr lang="hr-HR" sz="1600" b="1" dirty="0">
                          <a:solidFill>
                            <a:schemeClr val="tx1"/>
                          </a:solidFill>
                          <a:latin typeface="+mj-lt"/>
                        </a:rPr>
                        <a:t>Tuga (75%)</a:t>
                      </a:r>
                    </a:p>
                  </a:txBody>
                  <a:tcPr/>
                </a:tc>
                <a:tc>
                  <a:txBody>
                    <a:bodyPr/>
                    <a:lstStyle/>
                    <a:p>
                      <a:r>
                        <a:rPr lang="hr-HR" sz="1600" b="1" baseline="0" dirty="0">
                          <a:solidFill>
                            <a:schemeClr val="tx1"/>
                          </a:solidFill>
                          <a:latin typeface="+mj-lt"/>
                        </a:rPr>
                        <a:t>1.Katastrofiziranje</a:t>
                      </a:r>
                    </a:p>
                    <a:p>
                      <a:endParaRPr lang="hr-HR" sz="1600" b="1" baseline="0" dirty="0">
                        <a:solidFill>
                          <a:schemeClr val="tx1"/>
                        </a:solidFill>
                        <a:latin typeface="+mj-lt"/>
                      </a:endParaRPr>
                    </a:p>
                  </a:txBody>
                  <a:tcPr/>
                </a:tc>
                <a:tc>
                  <a:txBody>
                    <a:bodyPr/>
                    <a:lstStyle/>
                    <a:p>
                      <a:r>
                        <a:rPr lang="hr-HR" sz="1600" b="1" dirty="0">
                          <a:solidFill>
                            <a:schemeClr val="tx1"/>
                          </a:solidFill>
                          <a:latin typeface="+mj-lt"/>
                        </a:rPr>
                        <a:t>A.M. (50%)</a:t>
                      </a:r>
                    </a:p>
                    <a:p>
                      <a:r>
                        <a:rPr lang="hr-HR" sz="1600" b="1" dirty="0">
                          <a:solidFill>
                            <a:schemeClr val="tx1"/>
                          </a:solidFill>
                          <a:latin typeface="+mj-lt"/>
                        </a:rPr>
                        <a:t>Tuga (50%)</a:t>
                      </a:r>
                    </a:p>
                  </a:txBody>
                  <a:tcPr/>
                </a:tc>
                <a:extLst>
                  <a:ext uri="{0D108BD9-81ED-4DB2-BD59-A6C34878D82A}">
                    <a16:rowId xmlns:a16="http://schemas.microsoft.com/office/drawing/2014/main" val="1672367533"/>
                  </a:ext>
                </a:extLst>
              </a:tr>
            </a:tbl>
          </a:graphicData>
        </a:graphic>
      </p:graphicFrame>
      <p:sp>
        <p:nvSpPr>
          <p:cNvPr id="6" name="TekstniOkvir 5">
            <a:extLst>
              <a:ext uri="{FF2B5EF4-FFF2-40B4-BE49-F238E27FC236}">
                <a16:creationId xmlns:a16="http://schemas.microsoft.com/office/drawing/2014/main" id="{F3E4F1E9-8F6D-44A6-AD59-A4AD87B646E3}"/>
              </a:ext>
            </a:extLst>
          </p:cNvPr>
          <p:cNvSpPr txBox="1"/>
          <p:nvPr/>
        </p:nvSpPr>
        <p:spPr>
          <a:xfrm>
            <a:off x="3387591" y="4637601"/>
            <a:ext cx="8356736" cy="2062103"/>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en-US" sz="1600" dirty="0"/>
              <a:t>2. </a:t>
            </a:r>
            <a:r>
              <a:rPr lang="hr-HR" sz="1600" dirty="0"/>
              <a:t>Ne znam želi li ići sa mnom. (90%)</a:t>
            </a:r>
          </a:p>
          <a:p>
            <a:pPr algn="ctr"/>
            <a:r>
              <a:rPr lang="hr-HR" sz="1600" dirty="0"/>
              <a:t>Prijateljski je raspoložen prema meni. (90%)</a:t>
            </a:r>
          </a:p>
          <a:p>
            <a:pPr algn="ctr"/>
            <a:r>
              <a:rPr lang="hr-HR" sz="1600" dirty="0"/>
              <a:t>Najgore što se </a:t>
            </a:r>
            <a:r>
              <a:rPr lang="hr-HR" sz="1600"/>
              <a:t>može dogoditi </a:t>
            </a:r>
            <a:r>
              <a:rPr lang="hr-HR" sz="1600" dirty="0"/>
              <a:t>je da kaže ne i osjećat ću se loše neko vrijeme.  (90%)</a:t>
            </a:r>
          </a:p>
          <a:p>
            <a:pPr algn="ctr"/>
            <a:r>
              <a:rPr lang="hr-HR" sz="1600" dirty="0"/>
              <a:t>Najbolje je ako kaže da. (100%)</a:t>
            </a:r>
          </a:p>
          <a:p>
            <a:pPr algn="ctr"/>
            <a:r>
              <a:rPr lang="hr-HR" sz="1600" dirty="0"/>
              <a:t>Najrealističnija posljedica je ako kaže da je zauzet i dalje se ponaša prijateljski. (80%)</a:t>
            </a:r>
          </a:p>
          <a:p>
            <a:pPr algn="ctr"/>
            <a:r>
              <a:rPr lang="hr-HR" sz="1600" dirty="0"/>
              <a:t>Ako i dalje </a:t>
            </a:r>
            <a:r>
              <a:rPr lang="hr-HR" sz="1600" dirty="0" err="1"/>
              <a:t>pretpost</a:t>
            </a:r>
            <a:r>
              <a:rPr lang="hr-HR" sz="1600" dirty="0"/>
              <a:t>. da ne želi izaći sa mnom, neću imati nikakve šanse s njim. (100%)</a:t>
            </a:r>
          </a:p>
          <a:p>
            <a:pPr algn="ctr"/>
            <a:r>
              <a:rPr lang="hr-HR" sz="1600" dirty="0"/>
              <a:t>Trebala bih otići i pitati ga. (50%)</a:t>
            </a:r>
          </a:p>
          <a:p>
            <a:pPr algn="ctr"/>
            <a:r>
              <a:rPr lang="hr-HR" sz="1600" dirty="0"/>
              <a:t>Što ima veze. (75%)</a:t>
            </a:r>
          </a:p>
        </p:txBody>
      </p:sp>
    </p:spTree>
    <p:extLst>
      <p:ext uri="{BB962C8B-B14F-4D97-AF65-F5344CB8AC3E}">
        <p14:creationId xmlns:p14="http://schemas.microsoft.com/office/powerpoint/2010/main" val="2907940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dirty="0"/>
              <a:t>Zapis disfunkcionalnih misli</a:t>
            </a:r>
            <a:r>
              <a:rPr lang="en-US" dirty="0"/>
              <a:t> - s</a:t>
            </a:r>
            <a:r>
              <a:rPr lang="hr-HR" dirty="0" err="1"/>
              <a:t>avjeti</a:t>
            </a:r>
            <a:r>
              <a:rPr lang="hr-HR" dirty="0"/>
              <a:t> za uporabu</a:t>
            </a:r>
          </a:p>
        </p:txBody>
      </p:sp>
      <p:sp>
        <p:nvSpPr>
          <p:cNvPr id="3" name="Rezervirano mjesto sadržaja 2"/>
          <p:cNvSpPr>
            <a:spLocks noGrp="1"/>
          </p:cNvSpPr>
          <p:nvPr>
            <p:ph idx="1"/>
          </p:nvPr>
        </p:nvSpPr>
        <p:spPr>
          <a:xfrm>
            <a:off x="700090" y="2168525"/>
            <a:ext cx="10810873" cy="793750"/>
          </a:xfrm>
        </p:spPr>
        <p:style>
          <a:lnRef idx="2">
            <a:schemeClr val="accent2"/>
          </a:lnRef>
          <a:fillRef idx="1">
            <a:schemeClr val="lt1"/>
          </a:fillRef>
          <a:effectRef idx="0">
            <a:schemeClr val="accent2"/>
          </a:effectRef>
          <a:fontRef idx="minor">
            <a:schemeClr val="dk1"/>
          </a:fontRef>
        </p:style>
        <p:txBody>
          <a:bodyPr>
            <a:noAutofit/>
          </a:bodyPr>
          <a:lstStyle/>
          <a:p>
            <a:pPr marL="0" indent="0">
              <a:buNone/>
            </a:pPr>
            <a:r>
              <a:rPr lang="hr-HR" sz="2200" dirty="0"/>
              <a:t>Vjerojatnost korištenja ZDM obrasca bit će veća ukoliko klijenta na primjeren način upoznamo s obrascem, demonstriramo ga i zajedno s klijentom ga primijenimo. </a:t>
            </a:r>
            <a:br>
              <a:rPr lang="hr-HR" sz="2200" dirty="0"/>
            </a:br>
            <a:endParaRPr lang="hr-HR" sz="2200" dirty="0"/>
          </a:p>
        </p:txBody>
      </p:sp>
      <p:graphicFrame>
        <p:nvGraphicFramePr>
          <p:cNvPr id="4" name="Dijagram 3">
            <a:extLst>
              <a:ext uri="{FF2B5EF4-FFF2-40B4-BE49-F238E27FC236}">
                <a16:creationId xmlns:a16="http://schemas.microsoft.com/office/drawing/2014/main" id="{927C1EB4-5D2D-4638-B8F9-118E299E33C8}"/>
              </a:ext>
            </a:extLst>
          </p:cNvPr>
          <p:cNvGraphicFramePr/>
          <p:nvPr>
            <p:extLst>
              <p:ext uri="{D42A27DB-BD31-4B8C-83A1-F6EECF244321}">
                <p14:modId xmlns:p14="http://schemas.microsoft.com/office/powerpoint/2010/main" val="1528546117"/>
              </p:ext>
            </p:extLst>
          </p:nvPr>
        </p:nvGraphicFramePr>
        <p:xfrm>
          <a:off x="700089" y="2686050"/>
          <a:ext cx="10810874" cy="4133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8470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a:t>Zapis disfunkcionalnih misli</a:t>
            </a:r>
            <a:r>
              <a:rPr lang="en-US" dirty="0"/>
              <a:t> - s</a:t>
            </a:r>
            <a:r>
              <a:rPr lang="hr-HR" dirty="0" err="1"/>
              <a:t>avjeti</a:t>
            </a:r>
            <a:r>
              <a:rPr lang="hr-HR" dirty="0"/>
              <a:t> za uporabu</a:t>
            </a:r>
          </a:p>
        </p:txBody>
      </p:sp>
      <p:graphicFrame>
        <p:nvGraphicFramePr>
          <p:cNvPr id="4" name="Dijagram 3">
            <a:extLst>
              <a:ext uri="{FF2B5EF4-FFF2-40B4-BE49-F238E27FC236}">
                <a16:creationId xmlns:a16="http://schemas.microsoft.com/office/drawing/2014/main" id="{927C1EB4-5D2D-4638-B8F9-118E299E33C8}"/>
              </a:ext>
            </a:extLst>
          </p:cNvPr>
          <p:cNvGraphicFramePr/>
          <p:nvPr>
            <p:extLst>
              <p:ext uri="{D42A27DB-BD31-4B8C-83A1-F6EECF244321}">
                <p14:modId xmlns:p14="http://schemas.microsoft.com/office/powerpoint/2010/main" val="2425141141"/>
              </p:ext>
            </p:extLst>
          </p:nvPr>
        </p:nvGraphicFramePr>
        <p:xfrm>
          <a:off x="-166687" y="1600200"/>
          <a:ext cx="12358687" cy="50768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4950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slov 1"/>
          <p:cNvSpPr>
            <a:spLocks noGrp="1"/>
          </p:cNvSpPr>
          <p:nvPr>
            <p:ph type="title"/>
          </p:nvPr>
        </p:nvSpPr>
        <p:spPr>
          <a:xfrm>
            <a:off x="4965430" y="629268"/>
            <a:ext cx="6586491" cy="1286160"/>
          </a:xfrm>
        </p:spPr>
        <p:txBody>
          <a:bodyPr anchor="b">
            <a:normAutofit/>
          </a:bodyPr>
          <a:lstStyle/>
          <a:p>
            <a:r>
              <a:rPr lang="hr-HR" sz="3400"/>
              <a:t>Motiviranje pacijenata za korištenje zapisa </a:t>
            </a:r>
            <a:r>
              <a:rPr lang="hr-HR" sz="3400" err="1"/>
              <a:t>disfunkcionalnih</a:t>
            </a:r>
            <a:r>
              <a:rPr lang="hr-HR" sz="3400"/>
              <a:t> misli</a:t>
            </a:r>
          </a:p>
        </p:txBody>
      </p:sp>
      <p:sp>
        <p:nvSpPr>
          <p:cNvPr id="3" name="Rezervirano mjesto sadržaja 2"/>
          <p:cNvSpPr>
            <a:spLocks noGrp="1"/>
          </p:cNvSpPr>
          <p:nvPr>
            <p:ph idx="1"/>
          </p:nvPr>
        </p:nvSpPr>
        <p:spPr>
          <a:xfrm>
            <a:off x="4965431" y="2438400"/>
            <a:ext cx="6586489" cy="3785419"/>
          </a:xfrm>
        </p:spPr>
        <p:txBody>
          <a:bodyPr>
            <a:normAutofit fontScale="92500"/>
          </a:bodyPr>
          <a:lstStyle/>
          <a:p>
            <a:r>
              <a:rPr lang="hr-HR" sz="2200" dirty="0"/>
              <a:t>obrazac kao eksperiment i pomoć za promjenu raspoloženja</a:t>
            </a:r>
          </a:p>
          <a:p>
            <a:pPr marL="0" indent="0">
              <a:buNone/>
            </a:pPr>
            <a:r>
              <a:rPr lang="en-US" sz="2200" i="1" dirty="0"/>
              <a:t>“</a:t>
            </a:r>
            <a:r>
              <a:rPr lang="en-US" sz="2200" i="1" dirty="0" err="1"/>
              <a:t>Smatram</a:t>
            </a:r>
            <a:r>
              <a:rPr lang="en-US" sz="2200" i="1" dirty="0"/>
              <a:t> </a:t>
            </a:r>
            <a:r>
              <a:rPr lang="en-US" sz="2200" i="1" dirty="0" err="1"/>
              <a:t>kako</a:t>
            </a:r>
            <a:r>
              <a:rPr lang="en-US" sz="2200" i="1" dirty="0"/>
              <a:t> </a:t>
            </a:r>
            <a:r>
              <a:rPr lang="en-US" sz="2200" i="1" dirty="0" err="1"/>
              <a:t>više</a:t>
            </a:r>
            <a:r>
              <a:rPr lang="en-US" sz="2200" i="1" dirty="0"/>
              <a:t> </a:t>
            </a:r>
            <a:r>
              <a:rPr lang="en-US" sz="2200" i="1" dirty="0" err="1"/>
              <a:t>pomaže</a:t>
            </a:r>
            <a:r>
              <a:rPr lang="en-US" sz="2200" i="1" dirty="0"/>
              <a:t> </a:t>
            </a:r>
            <a:r>
              <a:rPr lang="en-US" sz="2200" i="1" dirty="0" err="1"/>
              <a:t>korištenje</a:t>
            </a:r>
            <a:r>
              <a:rPr lang="en-US" sz="2200" i="1" dirty="0"/>
              <a:t> ZDM u </a:t>
            </a:r>
            <a:r>
              <a:rPr lang="en-US" sz="2200" i="1" dirty="0" err="1"/>
              <a:t>pismenoj</a:t>
            </a:r>
            <a:r>
              <a:rPr lang="en-US" sz="2200" i="1" dirty="0"/>
              <a:t> </a:t>
            </a:r>
            <a:r>
              <a:rPr lang="en-US" sz="2200" i="1" dirty="0" err="1"/>
              <a:t>formi</a:t>
            </a:r>
            <a:r>
              <a:rPr lang="en-US" sz="2200" i="1" dirty="0"/>
              <a:t>, </a:t>
            </a:r>
            <a:r>
              <a:rPr lang="en-US" sz="2200" i="1" dirty="0" err="1"/>
              <a:t>ali</a:t>
            </a:r>
            <a:r>
              <a:rPr lang="en-US" sz="2200" i="1" dirty="0"/>
              <a:t> ne </a:t>
            </a:r>
            <a:r>
              <a:rPr lang="en-US" sz="2200" i="1" dirty="0" err="1"/>
              <a:t>znamo</a:t>
            </a:r>
            <a:r>
              <a:rPr lang="en-US" sz="2200" i="1" dirty="0"/>
              <a:t> </a:t>
            </a:r>
            <a:r>
              <a:rPr lang="en-US" sz="2200" i="1" dirty="0" err="1"/>
              <a:t>važi</a:t>
            </a:r>
            <a:r>
              <a:rPr lang="en-US" sz="2200" i="1" dirty="0"/>
              <a:t> li </a:t>
            </a:r>
            <a:r>
              <a:rPr lang="en-US" sz="2200" i="1" dirty="0" err="1"/>
              <a:t>i</a:t>
            </a:r>
            <a:r>
              <a:rPr lang="en-US" sz="2200" i="1" dirty="0"/>
              <a:t> za vas. </a:t>
            </a:r>
            <a:r>
              <a:rPr lang="en-US" sz="2200" i="1" dirty="0" err="1"/>
              <a:t>Kako</a:t>
            </a:r>
            <a:r>
              <a:rPr lang="en-US" sz="2200" i="1" dirty="0"/>
              <a:t> bi </a:t>
            </a:r>
            <a:r>
              <a:rPr lang="en-US" sz="2200" i="1" dirty="0" err="1"/>
              <a:t>bilo</a:t>
            </a:r>
            <a:r>
              <a:rPr lang="en-US" sz="2200" i="1" dirty="0"/>
              <a:t> da </a:t>
            </a:r>
            <a:r>
              <a:rPr lang="en-US" sz="2200" i="1" dirty="0" err="1"/>
              <a:t>ovog</a:t>
            </a:r>
            <a:r>
              <a:rPr lang="en-US" sz="2200" i="1" dirty="0"/>
              <a:t> </a:t>
            </a:r>
            <a:r>
              <a:rPr lang="en-US" sz="2200" i="1" dirty="0" err="1"/>
              <a:t>tjedna</a:t>
            </a:r>
            <a:r>
              <a:rPr lang="en-US" sz="2200" i="1" dirty="0"/>
              <a:t> </a:t>
            </a:r>
            <a:r>
              <a:rPr lang="en-US" sz="2200" i="1" dirty="0" err="1"/>
              <a:t>barem</a:t>
            </a:r>
            <a:r>
              <a:rPr lang="en-US" sz="2200" i="1" dirty="0"/>
              <a:t> </a:t>
            </a:r>
            <a:r>
              <a:rPr lang="en-US" sz="2200" i="1" dirty="0" err="1"/>
              <a:t>jednom</a:t>
            </a:r>
            <a:r>
              <a:rPr lang="en-US" sz="2200" i="1" dirty="0"/>
              <a:t> </a:t>
            </a:r>
            <a:r>
              <a:rPr lang="en-US" sz="2200" i="1" dirty="0" err="1"/>
              <a:t>zapišete</a:t>
            </a:r>
            <a:r>
              <a:rPr lang="en-US" sz="2200" i="1" dirty="0"/>
              <a:t> </a:t>
            </a:r>
            <a:r>
              <a:rPr lang="en-US" sz="2200" i="1" dirty="0" err="1"/>
              <a:t>adaptivni</a:t>
            </a:r>
            <a:r>
              <a:rPr lang="en-US" sz="2200" i="1" dirty="0"/>
              <a:t> </a:t>
            </a:r>
            <a:r>
              <a:rPr lang="en-US" sz="2200" i="1" dirty="0" err="1"/>
              <a:t>odgovor</a:t>
            </a:r>
            <a:r>
              <a:rPr lang="en-US" sz="2200" i="1" dirty="0"/>
              <a:t> u </a:t>
            </a:r>
            <a:r>
              <a:rPr lang="en-US" sz="2200" i="1" dirty="0" err="1"/>
              <a:t>obrazac</a:t>
            </a:r>
            <a:r>
              <a:rPr lang="en-US" sz="2200" i="1" dirty="0"/>
              <a:t>.”</a:t>
            </a:r>
          </a:p>
          <a:p>
            <a:pPr marL="0" indent="0">
              <a:buNone/>
            </a:pPr>
            <a:endParaRPr lang="hr-HR" sz="2200" i="1" dirty="0"/>
          </a:p>
          <a:p>
            <a:r>
              <a:rPr lang="en-US" sz="2200" dirty="0"/>
              <a:t>p</a:t>
            </a:r>
            <a:r>
              <a:rPr lang="hr-HR" sz="2200" dirty="0" err="1"/>
              <a:t>omoći</a:t>
            </a:r>
            <a:r>
              <a:rPr lang="hr-HR" sz="2200" dirty="0"/>
              <a:t> klijentu planirati vrijeme i mjesto ispunjavanja ZDM </a:t>
            </a:r>
          </a:p>
          <a:p>
            <a:pPr marL="0" indent="0">
              <a:buNone/>
            </a:pPr>
            <a:endParaRPr lang="en-US" sz="2200" dirty="0"/>
          </a:p>
          <a:p>
            <a:r>
              <a:rPr lang="en-US" sz="2200" dirty="0" err="1"/>
              <a:t>na</a:t>
            </a:r>
            <a:r>
              <a:rPr lang="en-US" sz="2200" dirty="0"/>
              <a:t> </a:t>
            </a:r>
            <a:r>
              <a:rPr lang="en-US" sz="2200" dirty="0" err="1"/>
              <a:t>sljedećoj</a:t>
            </a:r>
            <a:r>
              <a:rPr lang="en-US" sz="2200" dirty="0"/>
              <a:t> </a:t>
            </a:r>
            <a:r>
              <a:rPr lang="en-US" sz="2200" dirty="0" err="1"/>
              <a:t>seansi</a:t>
            </a:r>
            <a:r>
              <a:rPr lang="en-US" sz="2200" dirty="0"/>
              <a:t> </a:t>
            </a:r>
            <a:r>
              <a:rPr lang="en-US" sz="2200" dirty="0" err="1"/>
              <a:t>obuhvatiti</a:t>
            </a:r>
            <a:r>
              <a:rPr lang="en-US" sz="2200" dirty="0"/>
              <a:t> </a:t>
            </a:r>
            <a:r>
              <a:rPr lang="en-US" sz="2200" dirty="0" err="1"/>
              <a:t>identifikaciju</a:t>
            </a:r>
            <a:r>
              <a:rPr lang="en-US" sz="2200" dirty="0"/>
              <a:t> </a:t>
            </a:r>
            <a:r>
              <a:rPr lang="en-US" sz="2200" dirty="0" err="1"/>
              <a:t>disfunkcionalnih</a:t>
            </a:r>
            <a:r>
              <a:rPr lang="en-US" sz="2200" dirty="0"/>
              <a:t> </a:t>
            </a:r>
            <a:r>
              <a:rPr lang="en-US" sz="2200" dirty="0" err="1"/>
              <a:t>ideja</a:t>
            </a:r>
            <a:r>
              <a:rPr lang="en-US" sz="2200" dirty="0"/>
              <a:t> </a:t>
            </a:r>
            <a:r>
              <a:rPr lang="en-US" sz="2200" dirty="0" err="1"/>
              <a:t>dobivenih</a:t>
            </a:r>
            <a:r>
              <a:rPr lang="en-US" sz="2200" dirty="0"/>
              <a:t> za </a:t>
            </a:r>
            <a:r>
              <a:rPr lang="en-US" sz="2200" dirty="0" err="1"/>
              <a:t>vrijeme</a:t>
            </a:r>
            <a:r>
              <a:rPr lang="en-US" sz="2200" dirty="0"/>
              <a:t> </a:t>
            </a:r>
            <a:r>
              <a:rPr lang="en-US" sz="2200" dirty="0" err="1"/>
              <a:t>ispunjavanja</a:t>
            </a:r>
            <a:r>
              <a:rPr lang="en-US" sz="2200" dirty="0"/>
              <a:t> ZDM-a</a:t>
            </a:r>
            <a:endParaRPr lang="hr-HR" sz="2200" dirty="0"/>
          </a:p>
        </p:txBody>
      </p:sp>
      <p:pic>
        <p:nvPicPr>
          <p:cNvPr id="5" name="Slika 4" descr="Slika na kojoj se prikazuje tekst&#10;&#10;Opis je automatski generiran">
            <a:extLst>
              <a:ext uri="{FF2B5EF4-FFF2-40B4-BE49-F238E27FC236}">
                <a16:creationId xmlns:a16="http://schemas.microsoft.com/office/drawing/2014/main" id="{F3110F97-C1F6-4A45-AA6F-33DB1A919F8D}"/>
              </a:ext>
            </a:extLst>
          </p:cNvPr>
          <p:cNvPicPr>
            <a:picLocks noChangeAspect="1"/>
          </p:cNvPicPr>
          <p:nvPr/>
        </p:nvPicPr>
        <p:blipFill rotWithShape="1">
          <a:blip r:embed="rId2">
            <a:extLst>
              <a:ext uri="{28A0092B-C50C-407E-A947-70E740481C1C}">
                <a14:useLocalDpi xmlns:a14="http://schemas.microsoft.com/office/drawing/2010/main" val="0"/>
              </a:ext>
            </a:extLst>
          </a:blip>
          <a:srcRect l="24834" r="27343" b="-1"/>
          <a:stretch/>
        </p:blipFill>
        <p:spPr>
          <a:xfrm>
            <a:off x="20" y="10"/>
            <a:ext cx="4635571" cy="6857990"/>
          </a:xfrm>
          <a:prstGeom prst="rect">
            <a:avLst/>
          </a:prstGeom>
          <a:effectLst/>
        </p:spPr>
      </p:pic>
      <p:cxnSp>
        <p:nvCxnSpPr>
          <p:cNvPr id="10" name="Straight Connector 9">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1D5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903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427AF5F-9A0E-42B7-A252-FD64C9885F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p:cNvSpPr>
            <a:spLocks noGrp="1"/>
          </p:cNvSpPr>
          <p:nvPr>
            <p:ph type="title"/>
          </p:nvPr>
        </p:nvSpPr>
        <p:spPr>
          <a:xfrm>
            <a:off x="838200" y="365125"/>
            <a:ext cx="10515600" cy="1306443"/>
          </a:xfrm>
        </p:spPr>
        <p:txBody>
          <a:bodyPr>
            <a:normAutofit/>
          </a:bodyPr>
          <a:lstStyle/>
          <a:p>
            <a:r>
              <a:rPr lang="hr-HR" sz="4000"/>
              <a:t>Kada zapis disfunkcionalnih misli nije dovoljno učinkovit</a:t>
            </a:r>
          </a:p>
        </p:txBody>
      </p:sp>
      <p:sp>
        <p:nvSpPr>
          <p:cNvPr id="3" name="Rezervirano mjesto sadržaja 2"/>
          <p:cNvSpPr>
            <a:spLocks noGrp="1"/>
          </p:cNvSpPr>
          <p:nvPr>
            <p:ph idx="1"/>
          </p:nvPr>
        </p:nvSpPr>
        <p:spPr>
          <a:xfrm>
            <a:off x="838199" y="1825625"/>
            <a:ext cx="5162551" cy="3322638"/>
          </a:xfrm>
        </p:spPr>
        <p:txBody>
          <a:bodyPr>
            <a:noAutofit/>
          </a:bodyPr>
          <a:lstStyle/>
          <a:p>
            <a:pPr>
              <a:buSzPct val="150000"/>
              <a:buBlip>
                <a:blip r:embed="rId2">
                  <a:extLst>
                    <a:ext uri="{96DAC541-7B7A-43D3-8B79-37D633B846F1}">
                      <asvg:svgBlip xmlns:asvg="http://schemas.microsoft.com/office/drawing/2016/SVG/main" xmlns="" r:embed="rId3"/>
                    </a:ext>
                  </a:extLst>
                </a:blip>
              </a:buBlip>
            </a:pPr>
            <a:r>
              <a:rPr lang="en-US" sz="2200" dirty="0"/>
              <a:t>a</a:t>
            </a:r>
            <a:r>
              <a:rPr lang="hr-HR" sz="2200" dirty="0" err="1"/>
              <a:t>ko</a:t>
            </a:r>
            <a:r>
              <a:rPr lang="hr-HR" sz="2200" dirty="0"/>
              <a:t> klijent ne uspije odgovoriti na svoju najviše uznemirujuću misao ili predodžbu</a:t>
            </a:r>
          </a:p>
          <a:p>
            <a:pPr>
              <a:buSzPct val="150000"/>
              <a:buBlip>
                <a:blip r:embed="rId2">
                  <a:extLst>
                    <a:ext uri="{96DAC541-7B7A-43D3-8B79-37D633B846F1}">
                      <asvg:svgBlip xmlns:asvg="http://schemas.microsoft.com/office/drawing/2016/SVG/main" xmlns="" r:embed="rId3"/>
                    </a:ext>
                  </a:extLst>
                </a:blip>
              </a:buBlip>
            </a:pPr>
            <a:r>
              <a:rPr lang="en-US" sz="2200" dirty="0"/>
              <a:t>a</a:t>
            </a:r>
            <a:r>
              <a:rPr lang="hr-HR" sz="2200" dirty="0" err="1"/>
              <a:t>ko</a:t>
            </a:r>
            <a:r>
              <a:rPr lang="hr-HR" sz="2200" dirty="0"/>
              <a:t> je njegova automatska misao ujedno i bazično vjerovanje ili aktivirano posredujuće vjerovanje</a:t>
            </a:r>
          </a:p>
          <a:p>
            <a:pPr>
              <a:buSzPct val="150000"/>
              <a:buBlip>
                <a:blip r:embed="rId2">
                  <a:extLst>
                    <a:ext uri="{96DAC541-7B7A-43D3-8B79-37D633B846F1}">
                      <asvg:svgBlip xmlns:asvg="http://schemas.microsoft.com/office/drawing/2016/SVG/main" xmlns="" r:embed="rId3"/>
                    </a:ext>
                  </a:extLst>
                </a:blip>
              </a:buBlip>
            </a:pPr>
            <a:r>
              <a:rPr lang="en-US" sz="2200" dirty="0"/>
              <a:t>a</a:t>
            </a:r>
            <a:r>
              <a:rPr lang="hr-HR" sz="2200" dirty="0" err="1"/>
              <a:t>ko</a:t>
            </a:r>
            <a:r>
              <a:rPr lang="hr-HR" sz="2200" dirty="0"/>
              <a:t> su njegova vrednovanja i odgovori na misli bili površni</a:t>
            </a:r>
          </a:p>
          <a:p>
            <a:pPr>
              <a:buSzPct val="150000"/>
              <a:buBlip>
                <a:blip r:embed="rId2">
                  <a:extLst>
                    <a:ext uri="{96DAC541-7B7A-43D3-8B79-37D633B846F1}">
                      <asvg:svgBlip xmlns:asvg="http://schemas.microsoft.com/office/drawing/2016/SVG/main" xmlns="" r:embed="rId3"/>
                    </a:ext>
                  </a:extLst>
                </a:blip>
              </a:buBlip>
            </a:pPr>
            <a:r>
              <a:rPr lang="en-US" sz="2200" dirty="0"/>
              <a:t>a</a:t>
            </a:r>
            <a:r>
              <a:rPr lang="hr-HR" sz="2200" dirty="0" err="1"/>
              <a:t>ko</a:t>
            </a:r>
            <a:r>
              <a:rPr lang="hr-HR" sz="2200" dirty="0"/>
              <a:t> je klijent </a:t>
            </a:r>
            <a:r>
              <a:rPr lang="hr-HR" sz="2200" dirty="0" err="1"/>
              <a:t>obezvrijeđivao</a:t>
            </a:r>
            <a:r>
              <a:rPr lang="hr-HR" sz="2200" dirty="0"/>
              <a:t> svoje odgovore</a:t>
            </a:r>
          </a:p>
          <a:p>
            <a:pPr>
              <a:buSzPct val="150000"/>
              <a:buBlip>
                <a:blip r:embed="rId2">
                  <a:extLst>
                    <a:ext uri="{96DAC541-7B7A-43D3-8B79-37D633B846F1}">
                      <asvg:svgBlip xmlns:asvg="http://schemas.microsoft.com/office/drawing/2016/SVG/main" xmlns="" r:embed="rId3"/>
                    </a:ext>
                  </a:extLst>
                </a:blip>
              </a:buBlip>
            </a:pPr>
            <a:endParaRPr lang="hr-HR" sz="2200" dirty="0"/>
          </a:p>
        </p:txBody>
      </p:sp>
      <p:pic>
        <p:nvPicPr>
          <p:cNvPr id="5" name="Slika 4">
            <a:extLst>
              <a:ext uri="{FF2B5EF4-FFF2-40B4-BE49-F238E27FC236}">
                <a16:creationId xmlns:a16="http://schemas.microsoft.com/office/drawing/2014/main" id="{80E4163F-898E-400D-8DFA-86C4E9250754}"/>
              </a:ext>
            </a:extLst>
          </p:cNvPr>
          <p:cNvPicPr>
            <a:picLocks noChangeAspect="1"/>
          </p:cNvPicPr>
          <p:nvPr/>
        </p:nvPicPr>
        <p:blipFill rotWithShape="1">
          <a:blip r:embed="rId4">
            <a:extLst>
              <a:ext uri="{28A0092B-C50C-407E-A947-70E740481C1C}">
                <a14:useLocalDpi xmlns:a14="http://schemas.microsoft.com/office/drawing/2010/main" val="0"/>
              </a:ext>
            </a:extLst>
          </a:blip>
          <a:srcRect t="3222" r="2" b="2"/>
          <a:stretch/>
        </p:blipFill>
        <p:spPr>
          <a:xfrm>
            <a:off x="6000750" y="1671568"/>
            <a:ext cx="6170299" cy="4508500"/>
          </a:xfrm>
          <a:prstGeom prst="rect">
            <a:avLst/>
          </a:prstGeom>
        </p:spPr>
      </p:pic>
      <p:sp>
        <p:nvSpPr>
          <p:cNvPr id="6" name="Rezervirano mjesto sadržaja 2">
            <a:extLst>
              <a:ext uri="{FF2B5EF4-FFF2-40B4-BE49-F238E27FC236}">
                <a16:creationId xmlns:a16="http://schemas.microsoft.com/office/drawing/2014/main" id="{720F30CB-7A4B-4FDF-A92A-F784BA95821A}"/>
              </a:ext>
            </a:extLst>
          </p:cNvPr>
          <p:cNvSpPr txBox="1">
            <a:spLocks/>
          </p:cNvSpPr>
          <p:nvPr/>
        </p:nvSpPr>
        <p:spPr>
          <a:xfrm>
            <a:off x="1119186" y="5393900"/>
            <a:ext cx="4262439" cy="650875"/>
          </a:xfrm>
          <a:prstGeom prst="rect">
            <a:avLst/>
          </a:prstGeom>
        </p:spPr>
        <p:style>
          <a:lnRef idx="2">
            <a:schemeClr val="accent4"/>
          </a:lnRef>
          <a:fillRef idx="1">
            <a:schemeClr val="lt1"/>
          </a:fillRef>
          <a:effectRef idx="0">
            <a:schemeClr val="accent4"/>
          </a:effectRef>
          <a:fontRef idx="minor">
            <a:schemeClr val="dk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200" dirty="0" err="1"/>
              <a:t>Važno</a:t>
            </a:r>
            <a:r>
              <a:rPr lang="en-US" sz="2200" dirty="0"/>
              <a:t> je ne </a:t>
            </a:r>
            <a:r>
              <a:rPr lang="en-US" sz="2200" dirty="0" err="1"/>
              <a:t>prenaglašavati</a:t>
            </a:r>
            <a:r>
              <a:rPr lang="en-US" sz="2200" dirty="0"/>
              <a:t> </a:t>
            </a:r>
            <a:r>
              <a:rPr lang="en-US" sz="2200" dirty="0" err="1"/>
              <a:t>važnost</a:t>
            </a:r>
            <a:r>
              <a:rPr lang="en-US" sz="2200" dirty="0"/>
              <a:t> ZDM</a:t>
            </a:r>
            <a:endParaRPr lang="hr-HR" sz="2200" dirty="0"/>
          </a:p>
        </p:txBody>
      </p:sp>
    </p:spTree>
    <p:extLst>
      <p:ext uri="{BB962C8B-B14F-4D97-AF65-F5344CB8AC3E}">
        <p14:creationId xmlns:p14="http://schemas.microsoft.com/office/powerpoint/2010/main" val="2758679649"/>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TotalTime>
  <Words>1191</Words>
  <Application>Microsoft Office PowerPoint</Application>
  <PresentationFormat>Widescreen</PresentationFormat>
  <Paragraphs>109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Bookman Old Style</vt:lpstr>
      <vt:lpstr>Calibri</vt:lpstr>
      <vt:lpstr>Calibri Light</vt:lpstr>
      <vt:lpstr>Times New Roman</vt:lpstr>
      <vt:lpstr>Tema sustava Office</vt:lpstr>
      <vt:lpstr>Odgovaranje na automatske misli</vt:lpstr>
      <vt:lpstr>Zapis disfunkcionalnih misli (ZDM)</vt:lpstr>
      <vt:lpstr>POSTUPAK PRIMJENE ZAPISA DISFUNKCIONALNIH MISLI</vt:lpstr>
      <vt:lpstr>PowerPoint Presentation</vt:lpstr>
      <vt:lpstr>PowerPoint Presentation</vt:lpstr>
      <vt:lpstr>Zapis disfunkcionalnih misli - savjeti za uporabu</vt:lpstr>
      <vt:lpstr>Zapis disfunkcionalnih misli - savjeti za uporabu</vt:lpstr>
      <vt:lpstr>Motiviranje pacijenata za korištenje zapisa disfunkcionalnih misli</vt:lpstr>
      <vt:lpstr>Kada zapis disfunkcionalnih misli nije dovoljno učinkovit</vt:lpstr>
      <vt:lpstr>Dodatni načini odgovaranja na automatske misli</vt:lpstr>
      <vt:lpstr>Literatura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Odgovaranje na automatskih misli</dc:title>
  <dc:creator>Monika Ćosić</dc:creator>
  <cp:lastModifiedBy>hubikotvr@outlook.com</cp:lastModifiedBy>
  <cp:revision>25</cp:revision>
  <dcterms:created xsi:type="dcterms:W3CDTF">2021-05-06T05:44:57Z</dcterms:created>
  <dcterms:modified xsi:type="dcterms:W3CDTF">2022-01-20T11:23:26Z</dcterms:modified>
</cp:coreProperties>
</file>