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17"/>
  </p:notesMasterIdLst>
  <p:sldIdLst>
    <p:sldId id="257" r:id="rId5"/>
    <p:sldId id="273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893" autoAdjust="0"/>
  </p:normalViewPr>
  <p:slideViewPr>
    <p:cSldViewPr snapToGrid="0">
      <p:cViewPr varScale="1">
        <p:scale>
          <a:sx n="95" d="100"/>
          <a:sy n="95" d="100"/>
        </p:scale>
        <p:origin x="11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2D7A-5AD0-490C-8B3C-39A1FEC4D2E2}" type="datetimeFigureOut">
              <a:rPr lang="hr-HR" smtClean="0"/>
              <a:t>28.01.2022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B5C4E-569D-41DE-8CA4-55F245D9EF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27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B5C4E-569D-41DE-8CA4-55F245D9EF36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750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Lakši plan kod depresivnih pacijenata – ne mogu pratiti AM cijeli 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B5C4E-569D-41DE-8CA4-55F245D9EF36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40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tx1"/>
                </a:solidFill>
              </a:rPr>
              <a:t>Akcijski plan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hr-HR" dirty="0">
                <a:solidFill>
                  <a:schemeClr val="tx1"/>
                </a:solidFill>
              </a:rPr>
              <a:t>Mario Zulić</a:t>
            </a:r>
          </a:p>
          <a:p>
            <a:pPr>
              <a:spcAft>
                <a:spcPts val="600"/>
              </a:spcAft>
            </a:pPr>
            <a:r>
              <a:rPr lang="hr-HR" dirty="0">
                <a:solidFill>
                  <a:schemeClr val="tx1"/>
                </a:solidFill>
              </a:rPr>
              <a:t>Siječanj, 2022.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BDC9-4643-4C5A-9E09-FF8881A69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Konceptualizacija poteškoća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17F59-A070-41A9-A036-621BB2DA8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248400" cy="3849624"/>
          </a:xfrm>
        </p:spPr>
        <p:txBody>
          <a:bodyPr>
            <a:normAutofit lnSpcReduction="10000"/>
          </a:bodyPr>
          <a:lstStyle/>
          <a:p>
            <a:r>
              <a:rPr lang="hr-HR" dirty="0"/>
              <a:t>Interferirajuće </a:t>
            </a:r>
            <a:r>
              <a:rPr lang="hr-HR" dirty="0" err="1"/>
              <a:t>kognicije</a:t>
            </a:r>
            <a:endParaRPr lang="hr-HR" dirty="0"/>
          </a:p>
          <a:p>
            <a:pPr lvl="1"/>
            <a:r>
              <a:rPr lang="hr-HR" b="1" dirty="0"/>
              <a:t>Negativna predviđanja</a:t>
            </a:r>
          </a:p>
          <a:p>
            <a:pPr lvl="2"/>
            <a:r>
              <a:rPr lang="hr-HR" dirty="0"/>
              <a:t>Pripremanje mentalnom izvedbom</a:t>
            </a:r>
          </a:p>
          <a:p>
            <a:pPr lvl="2"/>
            <a:r>
              <a:rPr lang="hr-HR" dirty="0"/>
              <a:t>Korisne misli</a:t>
            </a:r>
          </a:p>
          <a:p>
            <a:pPr lvl="2"/>
            <a:r>
              <a:rPr lang="hr-HR" dirty="0"/>
              <a:t>Evaluacija destruktivnih misli</a:t>
            </a:r>
          </a:p>
          <a:p>
            <a:pPr lvl="1"/>
            <a:r>
              <a:rPr lang="hr-HR" b="1" dirty="0"/>
              <a:t>Precjenjivanje zahtjevnosti plana</a:t>
            </a:r>
          </a:p>
          <a:p>
            <a:pPr lvl="2"/>
            <a:r>
              <a:rPr lang="hr-HR" dirty="0"/>
              <a:t>Procjena trajanja na terapiji</a:t>
            </a:r>
          </a:p>
          <a:p>
            <a:pPr lvl="2"/>
            <a:r>
              <a:rPr lang="hr-HR" dirty="0"/>
              <a:t>Definiranje vremenskog perioda izvršavanja</a:t>
            </a:r>
          </a:p>
          <a:p>
            <a:pPr lvl="2"/>
            <a:r>
              <a:rPr lang="hr-HR" dirty="0"/>
              <a:t>Kod precjenjivanja energije potrebne za izvršavanja zadaće, specificirati za koji točno dio klijent nema energije te se usmjeriti upravo na to</a:t>
            </a:r>
          </a:p>
          <a:p>
            <a:pPr lvl="1"/>
            <a:r>
              <a:rPr lang="hr-HR" b="1" dirty="0" err="1"/>
              <a:t>Prokrastinacija</a:t>
            </a:r>
            <a:r>
              <a:rPr lang="hr-HR" b="1" dirty="0"/>
              <a:t> i izbjegavanje</a:t>
            </a:r>
          </a:p>
          <a:p>
            <a:pPr lvl="2"/>
            <a:r>
              <a:rPr lang="hr-HR" dirty="0"/>
              <a:t>Dijeljenje svojih iskustava</a:t>
            </a:r>
          </a:p>
          <a:p>
            <a:pPr lvl="2"/>
            <a:r>
              <a:rPr lang="hr-HR" dirty="0"/>
              <a:t>Osvještavanje da je najteži početak aktivnosti</a:t>
            </a:r>
          </a:p>
          <a:p>
            <a:pPr lvl="1"/>
            <a:r>
              <a:rPr lang="hr-HR" b="1" dirty="0"/>
              <a:t>Rad na planu u zadnji čas</a:t>
            </a:r>
          </a:p>
          <a:p>
            <a:pPr lvl="2"/>
            <a:r>
              <a:rPr lang="hr-HR" dirty="0"/>
              <a:t>Osvještavanje važnosti kontinuiranog rada</a:t>
            </a:r>
          </a:p>
          <a:p>
            <a:pPr lvl="2"/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3D92A3-A78F-470A-B469-C0A2CD613EB1}"/>
              </a:ext>
            </a:extLst>
          </p:cNvPr>
          <p:cNvSpPr txBox="1"/>
          <p:nvPr/>
        </p:nvSpPr>
        <p:spPr>
          <a:xfrm>
            <a:off x="8416032" y="356234"/>
            <a:ext cx="3568824" cy="1944320"/>
          </a:xfrm>
          <a:prstGeom prst="cloudCallout">
            <a:avLst>
              <a:gd name="adj1" fmla="val -19657"/>
              <a:gd name="adj2" fmla="val 129508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r-HR" sz="1100" dirty="0"/>
              <a:t>Primjer </a:t>
            </a:r>
            <a:r>
              <a:rPr lang="hr-HR" sz="1100" dirty="0" err="1"/>
              <a:t>kognicija</a:t>
            </a:r>
            <a:r>
              <a:rPr lang="hr-HR" sz="1100" dirty="0"/>
              <a:t>: </a:t>
            </a:r>
          </a:p>
          <a:p>
            <a:r>
              <a:rPr lang="hr-HR" sz="1100" i="1" dirty="0"/>
              <a:t>„AP je trivijalan i neće mi pomoći”</a:t>
            </a:r>
          </a:p>
          <a:p>
            <a:r>
              <a:rPr lang="hr-HR" sz="1100" i="1" dirty="0"/>
              <a:t>„Terapeut me treba liječiti bez potrebe da se ja mijenjam”</a:t>
            </a:r>
          </a:p>
          <a:p>
            <a:r>
              <a:rPr lang="hr-HR" sz="1100" i="1" dirty="0"/>
              <a:t>„Ako pokušam ovo napraviti, svakako neću uspjeti”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AFA539-C63B-4367-B0BF-288A147F9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226" y="3622090"/>
            <a:ext cx="4959774" cy="30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8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4BC7D-06FC-4581-A353-55223F62E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/>
              <a:t>Ometajuće </a:t>
            </a:r>
            <a:r>
              <a:rPr lang="hr-HR" b="1" dirty="0" err="1"/>
              <a:t>kognicije</a:t>
            </a:r>
            <a:r>
              <a:rPr lang="hr-HR" b="1" dirty="0"/>
              <a:t> zamaskirane u praktični problem</a:t>
            </a:r>
          </a:p>
          <a:p>
            <a:pPr lvl="1"/>
            <a:r>
              <a:rPr lang="hr-HR" dirty="0"/>
              <a:t>Ukoliko je opravdanje praktični problem, valja ispitati i prisutnost misli ili vjerovanja</a:t>
            </a:r>
          </a:p>
          <a:p>
            <a:pPr lvl="1"/>
            <a:r>
              <a:rPr lang="hr-HR" dirty="0"/>
              <a:t>Npr. kod nedostataka vremena, zamisliti da je klijent imao cijeli dan slobodan, koja je vjerojatnost da bi onda napravio zadaću?</a:t>
            </a:r>
          </a:p>
          <a:p>
            <a:endParaRPr lang="hr-HR" dirty="0"/>
          </a:p>
          <a:p>
            <a:r>
              <a:rPr lang="hr-HR" b="1" dirty="0" err="1"/>
              <a:t>Kognicije</a:t>
            </a:r>
            <a:r>
              <a:rPr lang="hr-HR" b="1" dirty="0"/>
              <a:t> terapeuta koje mogu biti problem</a:t>
            </a:r>
          </a:p>
          <a:p>
            <a:pPr lvl="1"/>
            <a:r>
              <a:rPr lang="hr-HR" dirty="0"/>
              <a:t>Neke naše </a:t>
            </a:r>
            <a:r>
              <a:rPr lang="hr-HR" dirty="0" err="1"/>
              <a:t>kognicije</a:t>
            </a:r>
            <a:r>
              <a:rPr lang="hr-HR" dirty="0"/>
              <a:t> u vezi akcijskog plana mogu umanjiti njegovu učinkovitost</a:t>
            </a:r>
          </a:p>
          <a:p>
            <a:pPr lvl="1"/>
            <a:r>
              <a:rPr lang="hr-HR" dirty="0"/>
              <a:t>Primjeri:</a:t>
            </a:r>
          </a:p>
          <a:p>
            <a:pPr lvl="2"/>
            <a:r>
              <a:rPr lang="hr-HR" i="1" dirty="0"/>
              <a:t>Klijent je previše pasivno agresivan da radi planove</a:t>
            </a:r>
          </a:p>
          <a:p>
            <a:pPr lvl="2"/>
            <a:r>
              <a:rPr lang="hr-HR" i="1" dirty="0"/>
              <a:t>Bit će uvrijeđen ako predložim </a:t>
            </a:r>
            <a:r>
              <a:rPr lang="hr-HR" i="1" dirty="0" err="1"/>
              <a:t>monitoriranje</a:t>
            </a:r>
            <a:r>
              <a:rPr lang="hr-HR" i="1" dirty="0"/>
              <a:t> izvršavanja AP</a:t>
            </a:r>
          </a:p>
          <a:p>
            <a:pPr lvl="2"/>
            <a:r>
              <a:rPr lang="hr-HR" i="1" dirty="0"/>
              <a:t>Naljutit će se na mene ako ju pitam o AP</a:t>
            </a:r>
          </a:p>
          <a:p>
            <a:pPr lvl="1"/>
            <a:r>
              <a:rPr lang="hr-HR" dirty="0"/>
              <a:t>Tada možemo: </a:t>
            </a:r>
          </a:p>
          <a:p>
            <a:pPr lvl="2"/>
            <a:r>
              <a:rPr lang="hr-HR" dirty="0"/>
              <a:t>Sami napraviti praćenje misli</a:t>
            </a:r>
          </a:p>
          <a:p>
            <a:pPr lvl="2"/>
            <a:r>
              <a:rPr lang="hr-HR" dirty="0"/>
              <a:t>Bihevioralni eksperiment </a:t>
            </a:r>
          </a:p>
          <a:p>
            <a:pPr lvl="2"/>
            <a:r>
              <a:rPr lang="hr-HR" dirty="0"/>
              <a:t>Kontaktirati supervizora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C0A446-8750-4F9B-AF6B-3B2BB3CE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1371600"/>
          </a:xfrm>
        </p:spPr>
        <p:txBody>
          <a:bodyPr/>
          <a:lstStyle/>
          <a:p>
            <a:r>
              <a:rPr lang="hr-HR" dirty="0"/>
              <a:t>Konceptualizacija poteškoća</a:t>
            </a:r>
          </a:p>
        </p:txBody>
      </p:sp>
    </p:spTree>
    <p:extLst>
      <p:ext uri="{BB962C8B-B14F-4D97-AF65-F5344CB8AC3E}">
        <p14:creationId xmlns:p14="http://schemas.microsoft.com/office/powerpoint/2010/main" val="62186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7F66-4619-442A-9899-D154AD781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pažnji!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21AE5-BBEA-4A49-B9E4-ADEBE41F0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Pitanja?</a:t>
            </a:r>
          </a:p>
        </p:txBody>
      </p:sp>
    </p:spTree>
    <p:extLst>
      <p:ext uri="{BB962C8B-B14F-4D97-AF65-F5344CB8AC3E}">
        <p14:creationId xmlns:p14="http://schemas.microsoft.com/office/powerpoint/2010/main" val="1430623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9621C-F0D1-4C23-B892-A29354BC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akcijski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2AD3D-699C-49E0-902E-C3FB0FD28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Akcijski plan = Domaća zadaća</a:t>
            </a:r>
          </a:p>
          <a:p>
            <a:r>
              <a:rPr lang="hr-HR" dirty="0"/>
              <a:t>Integralni, a ne opcionalni dio terapijskog procesa.</a:t>
            </a:r>
          </a:p>
          <a:p>
            <a:r>
              <a:rPr lang="hr-HR" dirty="0"/>
              <a:t>Primjer plana: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EAA40-A3A9-4654-A264-7F6718116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894" y="2947387"/>
            <a:ext cx="6070212" cy="376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5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55079-B0F9-4EED-B0BD-7FB29780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Postavljanje akcijskog plana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73E2E-B7CE-4A4B-BC46-EE85808B2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 postoji formula za savršen akcijski plan</a:t>
            </a:r>
          </a:p>
          <a:p>
            <a:r>
              <a:rPr lang="hr-HR" dirty="0"/>
              <a:t>Plan ovisi o konceptualizaciji, terapijskim ciljevima, onome što klijent i mi mislimo da će pomoći, sadržaju seanse ali i (jako važno) onome </a:t>
            </a:r>
            <a:r>
              <a:rPr lang="hr-HR" b="1" dirty="0"/>
              <a:t>što naš klijent je spreman (i sposoban) napraviti</a:t>
            </a:r>
            <a:r>
              <a:rPr lang="hr-HR" dirty="0"/>
              <a:t>.</a:t>
            </a:r>
          </a:p>
          <a:p>
            <a:r>
              <a:rPr lang="hr-HR" dirty="0"/>
              <a:t>Što klijenti imaju više depresivnih simptoma, to se više u početku akcijski plan usmjerava na ponašanja, a ne kognitivne strategije. </a:t>
            </a:r>
          </a:p>
          <a:p>
            <a:r>
              <a:rPr lang="hr-HR" b="1" dirty="0"/>
              <a:t>Dobar akcijski plan </a:t>
            </a:r>
            <a:r>
              <a:rPr lang="hr-HR" dirty="0"/>
              <a:t>nudi klijentima priliku da: </a:t>
            </a:r>
          </a:p>
          <a:p>
            <a:pPr lvl="1"/>
            <a:r>
              <a:rPr lang="hr-HR" dirty="0"/>
              <a:t>Izvuku pozitivne zaključke o sebi</a:t>
            </a:r>
          </a:p>
          <a:p>
            <a:pPr lvl="1"/>
            <a:r>
              <a:rPr lang="hr-HR" dirty="0"/>
              <a:t>Se educiraju</a:t>
            </a:r>
          </a:p>
          <a:p>
            <a:pPr lvl="1"/>
            <a:r>
              <a:rPr lang="hr-HR" dirty="0"/>
              <a:t>Prikupljaju podatke  (o sebi)</a:t>
            </a:r>
          </a:p>
          <a:p>
            <a:pPr lvl="1"/>
            <a:r>
              <a:rPr lang="hr-HR" dirty="0"/>
              <a:t>Evaluiraju i modificiraju (ili se odmaknu) od svojih misli</a:t>
            </a:r>
          </a:p>
          <a:p>
            <a:pPr lvl="1"/>
            <a:r>
              <a:rPr lang="hr-HR" dirty="0"/>
              <a:t>Vježbaju kognitivne i bihevioralne vještine</a:t>
            </a:r>
          </a:p>
          <a:p>
            <a:pPr lvl="1"/>
            <a:r>
              <a:rPr lang="hr-HR" dirty="0"/>
              <a:t>Eksperimentiraju s novim ponašanjima</a:t>
            </a:r>
          </a:p>
        </p:txBody>
      </p:sp>
    </p:spTree>
    <p:extLst>
      <p:ext uri="{BB962C8B-B14F-4D97-AF65-F5344CB8AC3E}">
        <p14:creationId xmlns:p14="http://schemas.microsoft.com/office/powerpoint/2010/main" val="355907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9535B-659F-4F32-B090-61D6B2BB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akcijskih planova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C69F0-230A-4938-898D-73B0EAB63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29" y="2103120"/>
            <a:ext cx="5120936" cy="384962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hr-HR" b="1" dirty="0"/>
              <a:t>Bilješke s terapijskog susreta</a:t>
            </a:r>
          </a:p>
          <a:p>
            <a:pPr lvl="1"/>
            <a:r>
              <a:rPr lang="hr-HR" dirty="0"/>
              <a:t>Što se njima činilo najvažnije za zapamtiti ili napraviti</a:t>
            </a:r>
          </a:p>
          <a:p>
            <a:pPr marL="342900" indent="-342900">
              <a:buFont typeface="+mj-lt"/>
              <a:buAutoNum type="arabicPeriod"/>
            </a:pPr>
            <a:r>
              <a:rPr lang="hr-HR" b="1" dirty="0"/>
              <a:t>Praćenje automatskih misli</a:t>
            </a:r>
          </a:p>
          <a:p>
            <a:pPr marL="342900" indent="-342900">
              <a:buFont typeface="+mj-lt"/>
              <a:buAutoNum type="arabicPeriod"/>
            </a:pPr>
            <a:r>
              <a:rPr lang="hr-HR" b="1" dirty="0"/>
              <a:t>Evaluacija i odgovaranje na automatske misli</a:t>
            </a:r>
          </a:p>
          <a:p>
            <a:pPr marL="342900" indent="-342900">
              <a:buFont typeface="+mj-lt"/>
              <a:buAutoNum type="arabicPeriod"/>
            </a:pPr>
            <a:r>
              <a:rPr lang="hr-HR" b="1" dirty="0"/>
              <a:t>Bihevioralni eksperimenti</a:t>
            </a:r>
          </a:p>
          <a:p>
            <a:pPr lvl="1"/>
            <a:r>
              <a:rPr lang="hr-HR" dirty="0"/>
              <a:t>Važni za validaciju negativnih predviđanja</a:t>
            </a:r>
          </a:p>
          <a:p>
            <a:pPr marL="342900" indent="-342900">
              <a:buFont typeface="+mj-lt"/>
              <a:buAutoNum type="arabicPeriod"/>
            </a:pPr>
            <a:r>
              <a:rPr lang="hr-HR" b="1" dirty="0"/>
              <a:t>Odvajanje od misli </a:t>
            </a:r>
          </a:p>
          <a:p>
            <a:pPr lvl="1"/>
            <a:r>
              <a:rPr lang="hr-HR" dirty="0"/>
              <a:t>Poput </a:t>
            </a:r>
            <a:r>
              <a:rPr lang="hr-HR" dirty="0" err="1"/>
              <a:t>samokritiziranja</a:t>
            </a:r>
            <a:r>
              <a:rPr lang="hr-HR" dirty="0"/>
              <a:t>, ruminacije, opsesivnih misli</a:t>
            </a:r>
          </a:p>
          <a:p>
            <a:pPr marL="342900" indent="-342900">
              <a:buFont typeface="+mj-lt"/>
              <a:buAutoNum type="arabicPeriod"/>
            </a:pPr>
            <a:endParaRPr lang="hr-H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7EA767-B163-4439-AF5F-D3E8350BE62B}"/>
              </a:ext>
            </a:extLst>
          </p:cNvPr>
          <p:cNvSpPr txBox="1">
            <a:spLocks/>
          </p:cNvSpPr>
          <p:nvPr/>
        </p:nvSpPr>
        <p:spPr>
          <a:xfrm>
            <a:off x="5702422" y="2103120"/>
            <a:ext cx="5874059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6"/>
            </a:pPr>
            <a:r>
              <a:rPr lang="hr-HR" b="1" dirty="0"/>
              <a:t>Implementacija koraka za ostvarenje ciljeva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hr-HR" b="1" dirty="0"/>
              <a:t>Uključivanje u ugodne aktivnosti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hr-HR" b="1" dirty="0"/>
              <a:t>Lista zasluga (eng. Credit list)</a:t>
            </a:r>
          </a:p>
          <a:p>
            <a:pPr lvl="1"/>
            <a:r>
              <a:rPr lang="hr-HR" dirty="0"/>
              <a:t>Bilježenje svega što smo odradili kroz dan, nebitno koliko lako ili teško bilo</a:t>
            </a:r>
          </a:p>
          <a:p>
            <a:pPr lvl="1"/>
            <a:r>
              <a:rPr lang="hr-HR" dirty="0"/>
              <a:t>Važno za klijente sklone </a:t>
            </a:r>
            <a:r>
              <a:rPr lang="hr-HR" dirty="0" err="1"/>
              <a:t>samokriziranju</a:t>
            </a:r>
            <a:r>
              <a:rPr lang="hr-HR" dirty="0"/>
              <a:t>, kao i one koji imaju temeljna uvjerenja nesposobnosti ili bespomoćnosti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hr-HR" b="1" dirty="0"/>
              <a:t>Prakticiranje bihevioralnih vještina (npr. </a:t>
            </a:r>
            <a:r>
              <a:rPr lang="hr-HR" b="1" dirty="0" err="1"/>
              <a:t>mindfulness</a:t>
            </a:r>
            <a:r>
              <a:rPr lang="hr-HR" b="1" dirty="0"/>
              <a:t>)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hr-HR" b="1" dirty="0" err="1"/>
              <a:t>Bibiloterapija</a:t>
            </a:r>
            <a:endParaRPr lang="hr-HR" b="1" dirty="0"/>
          </a:p>
          <a:p>
            <a:pPr lvl="1"/>
            <a:r>
              <a:rPr lang="hr-HR" dirty="0"/>
              <a:t>Paziti na razinu kompleksnosti i opseg zadaće</a:t>
            </a:r>
            <a:endParaRPr lang="hr-HR" b="1" dirty="0"/>
          </a:p>
          <a:p>
            <a:pPr marL="342900" indent="-342900">
              <a:buFont typeface="+mj-lt"/>
              <a:buAutoNum type="arabicPeriod" startAt="6"/>
            </a:pPr>
            <a:r>
              <a:rPr lang="hr-HR" b="1" dirty="0"/>
              <a:t>Pripremanje za sljedeći susret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872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14107-2FEC-4E22-A8ED-80189199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Poticanje i pospješivanje ishoda 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C6DFD-99DE-4321-BB99-545F19C70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Sudjelovanje klijenta</a:t>
            </a:r>
            <a:r>
              <a:rPr lang="hr-HR" dirty="0"/>
              <a:t> u postavljanju akcijskog plana</a:t>
            </a:r>
          </a:p>
          <a:p>
            <a:r>
              <a:rPr lang="hr-HR" b="1" dirty="0"/>
              <a:t>Prilagođavanje akcijskog plana pojedincu</a:t>
            </a:r>
          </a:p>
          <a:p>
            <a:pPr lvl="1"/>
            <a:r>
              <a:rPr lang="hr-HR" dirty="0"/>
              <a:t>Uzeti u obzir: aspiracije, ciljeve, osobne snage i resurse, sposobnosti, preferencije, razinu motivacije, prisutne simptome i razinu funkcioniranja, otežavajuće čimbenike (npr. nesuradljiva obitelj)</a:t>
            </a:r>
          </a:p>
          <a:p>
            <a:r>
              <a:rPr lang="hr-HR" b="1" dirty="0"/>
              <a:t>Osiguravanje </a:t>
            </a:r>
            <a:r>
              <a:rPr lang="hr-HR" b="1" dirty="0" err="1"/>
              <a:t>racionale</a:t>
            </a:r>
            <a:r>
              <a:rPr lang="hr-HR" b="1" dirty="0"/>
              <a:t> akcijskog plana</a:t>
            </a:r>
          </a:p>
          <a:p>
            <a:pPr lvl="1"/>
            <a:r>
              <a:rPr lang="hr-HR" dirty="0"/>
              <a:t>Ponuditi racionalnu npr. Istraživanja su pokazala da tjelovježba smanjuje depresivne simptome</a:t>
            </a:r>
          </a:p>
          <a:p>
            <a:pPr lvl="1"/>
            <a:r>
              <a:rPr lang="hr-HR" dirty="0"/>
              <a:t>Izazvati </a:t>
            </a:r>
            <a:r>
              <a:rPr lang="hr-HR" dirty="0" err="1"/>
              <a:t>racionalu</a:t>
            </a:r>
            <a:r>
              <a:rPr lang="hr-HR" dirty="0"/>
              <a:t> s klijentom pitanjima poput: zašto je važno da nađete posao?</a:t>
            </a:r>
          </a:p>
          <a:p>
            <a:r>
              <a:rPr lang="hr-HR" b="1" dirty="0"/>
              <a:t>Kolaboracija u postavljanju plana</a:t>
            </a:r>
          </a:p>
          <a:p>
            <a:pPr lvl="1"/>
            <a:r>
              <a:rPr lang="hr-HR" dirty="0"/>
              <a:t>Sudjelovanje s pitanjima poput: </a:t>
            </a:r>
            <a:r>
              <a:rPr lang="hr-HR" i="1" dirty="0"/>
              <a:t>Što mislite o …? Mislite da bi vam pomoglo …? Želite li vježbati … ovaj tjedan? [Prijedlog akcije]… Što vi mislite? Je li to nešto što biste željeli pokušati?</a:t>
            </a:r>
          </a:p>
          <a:p>
            <a:r>
              <a:rPr lang="hr-HR" b="1" dirty="0"/>
              <a:t>Mogućnost izvršavanja plana</a:t>
            </a:r>
          </a:p>
          <a:p>
            <a:pPr lvl="1"/>
            <a:r>
              <a:rPr lang="hr-HR" dirty="0"/>
              <a:t>Rastavljanje velike zadaće u manje akcije kako bismo povećali vjerojatnost izvršavanja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579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6FF92-E3A1-46B4-A4FB-C848263F5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Poticanje i pospješivanje ishoda 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E6503-9491-40D2-95CB-F3D153D85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Osiguravanje </a:t>
            </a:r>
            <a:r>
              <a:rPr lang="hr-HR" b="1" dirty="0"/>
              <a:t>jasnih  i preciznih uputa</a:t>
            </a:r>
          </a:p>
          <a:p>
            <a:r>
              <a:rPr lang="hr-HR" b="1" dirty="0"/>
              <a:t>Sustav podsjetnika</a:t>
            </a:r>
          </a:p>
          <a:p>
            <a:pPr lvl="1"/>
            <a:r>
              <a:rPr lang="hr-HR" dirty="0"/>
              <a:t>Primjeri: uparivanje s dnevnom aktivnosti (npr. prije spavanja), post-</a:t>
            </a:r>
            <a:r>
              <a:rPr lang="hr-HR" dirty="0" err="1"/>
              <a:t>it</a:t>
            </a:r>
            <a:r>
              <a:rPr lang="hr-HR" dirty="0"/>
              <a:t> naljepnice, alarmi i podsjetnici na uređajima, druge osobe</a:t>
            </a:r>
          </a:p>
          <a:p>
            <a:r>
              <a:rPr lang="hr-HR" b="1" dirty="0"/>
              <a:t>Početak akcijskog plana tijekom susreta</a:t>
            </a:r>
          </a:p>
          <a:p>
            <a:pPr lvl="1"/>
            <a:r>
              <a:rPr lang="hr-HR" dirty="0"/>
              <a:t>Prilika za podizanje motivacije i </a:t>
            </a:r>
            <a:r>
              <a:rPr lang="hr-HR" dirty="0" err="1"/>
              <a:t>samoefikasnosti</a:t>
            </a:r>
            <a:r>
              <a:rPr lang="hr-HR" dirty="0"/>
              <a:t> (često je početak akcije najteži)</a:t>
            </a:r>
          </a:p>
          <a:p>
            <a:pPr lvl="1"/>
            <a:r>
              <a:rPr lang="hr-HR" dirty="0"/>
              <a:t>Prilika za procjenu mogućnosti izvršavanja plana na seansi (mogu li sami ispuniti obrazac AM)</a:t>
            </a:r>
          </a:p>
          <a:p>
            <a:r>
              <a:rPr lang="hr-HR" b="1" dirty="0"/>
              <a:t>Zamišljanje pozitivnog ishoda</a:t>
            </a:r>
          </a:p>
          <a:p>
            <a:pPr lvl="1"/>
            <a:r>
              <a:rPr lang="hr-HR" dirty="0"/>
              <a:t>Verbalizacija i vizualizacija izvršenog akcijskog plana podiže vjerojatnost njegova izvršavanja</a:t>
            </a:r>
          </a:p>
          <a:p>
            <a:pPr lvl="1"/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791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8F298-6410-4C43-AB6E-CB997E3F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Očekivanje i prevencija prepreka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9CF10-0A8B-4902-953A-B9D00B89F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784412"/>
            <a:ext cx="10367639" cy="4287914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/>
              <a:t>Provjera vjerojatnosti izvršavanja plana</a:t>
            </a:r>
          </a:p>
          <a:p>
            <a:pPr lvl="1"/>
            <a:r>
              <a:rPr lang="hr-HR" i="1" dirty="0"/>
              <a:t>Što mislite, koliko je vjerojatno da ćete ispuniti ovaj plan od 0-100%?</a:t>
            </a:r>
          </a:p>
          <a:p>
            <a:r>
              <a:rPr lang="hr-HR" b="1" dirty="0"/>
              <a:t>Identifikacija prepreka i mentalna proba</a:t>
            </a:r>
          </a:p>
          <a:p>
            <a:pPr lvl="1"/>
            <a:r>
              <a:rPr lang="hr-HR" i="1" dirty="0"/>
              <a:t>„Zašto procjenjujete da je to 75% a ne 50%?”, „Što možemo napraviti da vas dovedemo do 95%?”, „Koje su prednosti i nedostaci odrađivanja ovog plana?”</a:t>
            </a:r>
          </a:p>
          <a:p>
            <a:pPr lvl="1"/>
            <a:r>
              <a:rPr lang="hr-HR" dirty="0"/>
              <a:t>Zamišljanje situacije koju klijent vidi kao prepreku u rješavanju plana i traženje načina rješavanja prepreke ili mijenjanje plana/učiniti ga lakšim, uvježbavanje vještina, rad na AM</a:t>
            </a:r>
          </a:p>
          <a:p>
            <a:r>
              <a:rPr lang="hr-HR" b="1" dirty="0"/>
              <a:t>Opreznost na negativne reakcije klijenta</a:t>
            </a:r>
          </a:p>
          <a:p>
            <a:pPr lvl="1"/>
            <a:r>
              <a:rPr lang="hr-HR" dirty="0"/>
              <a:t>Ukoliko se pojave, analizom emocija i misli dolazimo do modifikacije plana, </a:t>
            </a:r>
            <a:r>
              <a:rPr lang="hr-HR" dirty="0" err="1"/>
              <a:t>feedback</a:t>
            </a:r>
            <a:r>
              <a:rPr lang="hr-HR" dirty="0"/>
              <a:t> važan za bolje razumijevanje klijenta i terapijski odnos</a:t>
            </a:r>
          </a:p>
          <a:p>
            <a:r>
              <a:rPr lang="hr-HR" b="1" dirty="0"/>
              <a:t>Proučavanje prednosti i nedostataka izvršavanja plana</a:t>
            </a:r>
          </a:p>
          <a:p>
            <a:pPr lvl="1"/>
            <a:r>
              <a:rPr lang="hr-HR" dirty="0"/>
              <a:t>Usklađenost s dugoročnim ciljevima</a:t>
            </a:r>
          </a:p>
          <a:p>
            <a:r>
              <a:rPr lang="hr-HR" b="1" dirty="0"/>
              <a:t>Mijenjanje plana</a:t>
            </a:r>
          </a:p>
          <a:p>
            <a:pPr lvl="1"/>
            <a:r>
              <a:rPr lang="hr-HR" dirty="0"/>
              <a:t>Veći je benefit obavljanje lakšeg plana i stvaranje navike izvršavanja nego neizvršavanje zahtjevnijeg plana</a:t>
            </a:r>
          </a:p>
          <a:p>
            <a:r>
              <a:rPr lang="hr-HR" b="1" dirty="0"/>
              <a:t>Davanje plana koji je ne može biti neuspjeh</a:t>
            </a:r>
          </a:p>
          <a:p>
            <a:pPr lvl="1"/>
            <a:r>
              <a:rPr lang="hr-HR" dirty="0"/>
              <a:t>U početku pojasniti da i neizvršavanje plana može biti vrijedan izvor podataka</a:t>
            </a:r>
          </a:p>
        </p:txBody>
      </p:sp>
    </p:spTree>
    <p:extLst>
      <p:ext uri="{BB962C8B-B14F-4D97-AF65-F5344CB8AC3E}">
        <p14:creationId xmlns:p14="http://schemas.microsoft.com/office/powerpoint/2010/main" val="1340058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F341A-B6E8-4594-A4C0-F6D60712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Priprema za negativne ishode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23B85-B6C4-406D-9739-64798903C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90501"/>
            <a:ext cx="10058400" cy="1695635"/>
          </a:xfrm>
        </p:spPr>
        <p:txBody>
          <a:bodyPr/>
          <a:lstStyle/>
          <a:p>
            <a:r>
              <a:rPr lang="hr-HR" dirty="0"/>
              <a:t>Realno je da bihevioralni eksperimenti mogu imati negativan ishod</a:t>
            </a:r>
          </a:p>
          <a:p>
            <a:r>
              <a:rPr lang="hr-HR" dirty="0"/>
              <a:t>U tom slučaju možemo pripremiti kartice ohrabrenja kojima će se klijent podsjetiti na svoje jake strane/ulogu eksperimenta/druge čimbenike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015124-9FA0-4234-8FD4-95359A3723BD}"/>
              </a:ext>
            </a:extLst>
          </p:cNvPr>
          <p:cNvSpPr txBox="1">
            <a:spLocks/>
          </p:cNvSpPr>
          <p:nvPr/>
        </p:nvSpPr>
        <p:spPr>
          <a:xfrm>
            <a:off x="1066800" y="2854613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 dirty="0"/>
              <a:t>Osvrt na akcijski plan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0A8B13-54D1-4A57-9005-1FB2CC352B88}"/>
              </a:ext>
            </a:extLst>
          </p:cNvPr>
          <p:cNvSpPr txBox="1">
            <a:spLocks/>
          </p:cNvSpPr>
          <p:nvPr/>
        </p:nvSpPr>
        <p:spPr>
          <a:xfrm>
            <a:off x="986901" y="4119681"/>
            <a:ext cx="10058400" cy="19891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Pri sljedećem susretu nužno je osvrnuti se na akcijski plan</a:t>
            </a:r>
          </a:p>
          <a:p>
            <a:r>
              <a:rPr lang="hr-HR" dirty="0"/>
              <a:t>Vrijeme koje posvetimo tome varira, neki čimbenici zbog kojih ono može biti dulje su: </a:t>
            </a:r>
          </a:p>
          <a:p>
            <a:pPr lvl="1"/>
            <a:r>
              <a:rPr lang="hr-HR" dirty="0"/>
              <a:t>Usmjereni su na važan cilj ili problem</a:t>
            </a:r>
          </a:p>
          <a:p>
            <a:pPr lvl="1"/>
            <a:r>
              <a:rPr lang="hr-HR" dirty="0"/>
              <a:t>Klijent nije ispunio zadaću</a:t>
            </a:r>
          </a:p>
          <a:p>
            <a:pPr lvl="1"/>
            <a:r>
              <a:rPr lang="hr-HR" dirty="0"/>
              <a:t>Klijent teško izvlači zaključke iz uspješno izvedenog plana ili su pretjerano samokritični i misle da ne rade dobar posao</a:t>
            </a:r>
          </a:p>
          <a:p>
            <a:r>
              <a:rPr lang="hr-HR" dirty="0"/>
              <a:t>Različitim pitanjima pomažemo doći do pozitivnog značenja uspjeha plana</a:t>
            </a:r>
          </a:p>
          <a:p>
            <a:pPr lvl="1"/>
            <a:r>
              <a:rPr lang="hr-HR" dirty="0"/>
              <a:t>Što je bilo dobro u tom iskustvu ostvarenja plana?/Što ovaj uspjeh govori o vama?/Koje emocije ste osjećali kada ste uspjeli?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071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13F0-7F65-45EF-BC70-AEF787E6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Konceptualizacija poteškoća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ECD2E-8ECD-43F7-B5C3-53976CD9A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17577"/>
            <a:ext cx="10058400" cy="4438835"/>
          </a:xfrm>
        </p:spPr>
        <p:txBody>
          <a:bodyPr>
            <a:normAutofit/>
          </a:bodyPr>
          <a:lstStyle/>
          <a:p>
            <a:r>
              <a:rPr lang="hr-HR" dirty="0"/>
              <a:t>Kod poteškoća izvršavanja plana, važno je napraviti konceptualizaciju poteškoća</a:t>
            </a:r>
          </a:p>
          <a:p>
            <a:r>
              <a:rPr lang="hr-HR" dirty="0"/>
              <a:t>Poteškoće mogu biti vezane uz:</a:t>
            </a:r>
          </a:p>
          <a:p>
            <a:pPr lvl="1"/>
            <a:r>
              <a:rPr lang="hr-HR" dirty="0"/>
              <a:t>Praktični problem</a:t>
            </a:r>
          </a:p>
          <a:p>
            <a:pPr lvl="1"/>
            <a:r>
              <a:rPr lang="hr-HR" dirty="0"/>
              <a:t>Ometajuću </a:t>
            </a:r>
            <a:r>
              <a:rPr lang="hr-HR" dirty="0" err="1"/>
              <a:t>kogniciju</a:t>
            </a:r>
            <a:endParaRPr lang="hr-HR" dirty="0"/>
          </a:p>
          <a:p>
            <a:pPr lvl="1"/>
            <a:r>
              <a:rPr lang="hr-HR" dirty="0"/>
              <a:t>Ometajuću </a:t>
            </a:r>
            <a:r>
              <a:rPr lang="hr-HR" dirty="0" err="1"/>
              <a:t>kogniciju</a:t>
            </a:r>
            <a:r>
              <a:rPr lang="hr-HR" dirty="0"/>
              <a:t> zamaskiranu u praktični problem</a:t>
            </a:r>
          </a:p>
          <a:p>
            <a:pPr lvl="1"/>
            <a:r>
              <a:rPr lang="hr-HR" dirty="0"/>
              <a:t>Problem s našom </a:t>
            </a:r>
            <a:r>
              <a:rPr lang="hr-HR" dirty="0" err="1"/>
              <a:t>kognicijom</a:t>
            </a:r>
            <a:endParaRPr lang="hr-HR" dirty="0"/>
          </a:p>
          <a:p>
            <a:pPr lvl="1"/>
            <a:endParaRPr lang="hr-HR" dirty="0"/>
          </a:p>
          <a:p>
            <a:r>
              <a:rPr lang="hr-HR" b="1" dirty="0"/>
              <a:t>Praktični problemi</a:t>
            </a:r>
          </a:p>
          <a:p>
            <a:pPr lvl="1"/>
            <a:r>
              <a:rPr lang="hr-HR" b="1" dirty="0"/>
              <a:t>Zaboravljanje </a:t>
            </a:r>
            <a:r>
              <a:rPr lang="hr-HR" b="1" dirty="0" err="1"/>
              <a:t>racionale</a:t>
            </a:r>
            <a:r>
              <a:rPr lang="hr-HR" b="1" dirty="0"/>
              <a:t> </a:t>
            </a:r>
          </a:p>
          <a:p>
            <a:pPr lvl="2"/>
            <a:r>
              <a:rPr lang="hr-HR" dirty="0"/>
              <a:t>zašto nešto radimo: postavljanje podsjetnika, prednosti i mane plana</a:t>
            </a:r>
          </a:p>
          <a:p>
            <a:pPr lvl="1"/>
            <a:r>
              <a:rPr lang="hr-HR" b="1" dirty="0"/>
              <a:t>Manjak organizacije ili odgovornosti</a:t>
            </a:r>
          </a:p>
          <a:p>
            <a:pPr lvl="2"/>
            <a:r>
              <a:rPr lang="hr-HR" dirty="0"/>
              <a:t>Kreiranje to do lista i podsjetnika</a:t>
            </a:r>
          </a:p>
          <a:p>
            <a:pPr lvl="1"/>
            <a:r>
              <a:rPr lang="hr-HR" b="1" dirty="0"/>
              <a:t>Poteškoće s planom ili dijelom plana koji je pretežak ili loše definiran</a:t>
            </a:r>
          </a:p>
          <a:p>
            <a:pPr lvl="2"/>
            <a:r>
              <a:rPr lang="hr-HR" dirty="0"/>
              <a:t>Preuzeti odgovornost za pojašnjavanje i kreiranje plana</a:t>
            </a:r>
          </a:p>
          <a:p>
            <a:pPr lvl="2"/>
            <a:r>
              <a:rPr lang="hr-HR" dirty="0"/>
              <a:t>Prilika za: modeliranje suočavanja s pogreškama, građenje odnosa, naglašavanje krojenja terapije po „mjeri” klijenta i davanje drugih objašnjenja neuspjeha</a:t>
            </a:r>
          </a:p>
          <a:p>
            <a:pPr lvl="1"/>
            <a:endParaRPr lang="hr-HR" dirty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8219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71af3243-3dd4-4a8d-8c0d-dd76da1f02a5"/>
    <ds:schemaRef ds:uri="http://schemas.microsoft.com/office/2006/documentManagement/types"/>
    <ds:schemaRef ds:uri="http://purl.org/dc/dcmitype/"/>
    <ds:schemaRef ds:uri="http://schemas.microsoft.com/office/infopath/2007/PartnerControls"/>
    <ds:schemaRef ds:uri="16c05727-aa75-4e4a-9b5f-8a80a116589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3654</TotalTime>
  <Words>1077</Words>
  <Application>Microsoft Office PowerPoint</Application>
  <PresentationFormat>Widescreen</PresentationFormat>
  <Paragraphs>136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Century Gothic</vt:lpstr>
      <vt:lpstr>Garamond</vt:lpstr>
      <vt:lpstr>SavonVTI</vt:lpstr>
      <vt:lpstr>Akcijski plan</vt:lpstr>
      <vt:lpstr>Što je akcijski plan?</vt:lpstr>
      <vt:lpstr>Postavljanje akcijskog plana</vt:lpstr>
      <vt:lpstr>Vrste akcijskih planova</vt:lpstr>
      <vt:lpstr>Poticanje i pospješivanje ishoda AP</vt:lpstr>
      <vt:lpstr>Poticanje i pospješivanje ishoda AP</vt:lpstr>
      <vt:lpstr>Očekivanje i prevencija prepreka</vt:lpstr>
      <vt:lpstr>Priprema za negativne ishode </vt:lpstr>
      <vt:lpstr>Konceptualizacija poteškoća</vt:lpstr>
      <vt:lpstr>Konceptualizacija poteškoća</vt:lpstr>
      <vt:lpstr>Konceptualizacija poteškoća</vt:lpstr>
      <vt:lpstr>Hvala na pažnji!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Akcijski plan</dc:title>
  <dc:creator>Mario</dc:creator>
  <cp:lastModifiedBy>hubikotvr@outlook.com</cp:lastModifiedBy>
  <cp:revision>4</cp:revision>
  <dcterms:created xsi:type="dcterms:W3CDTF">2022-01-07T10:13:19Z</dcterms:created>
  <dcterms:modified xsi:type="dcterms:W3CDTF">2022-01-28T10:29:43Z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